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0.xml" ContentType="application/vnd.openxmlformats-officedocument.them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2.xml" ContentType="application/vnd.openxmlformats-officedocument.them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3.xml" ContentType="application/vnd.openxmlformats-officedocument.them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4.xml" ContentType="application/vnd.openxmlformats-officedocument.them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6.xml" ContentType="application/vnd.openxmlformats-officedocument.them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7.xml" ContentType="application/vnd.openxmlformats-officedocument.them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8.xml" ContentType="application/vnd.openxmlformats-officedocument.them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3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16.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17.xml" ContentType="application/vnd.openxmlformats-officedocument.presentationml.notesSlide+xml"/>
  <Override PartName="/ppt/tags/tag445.xml" ContentType="application/vnd.openxmlformats-officedocument.presentationml.tags+xml"/>
  <Override PartName="/ppt/notesSlides/notesSlide18.xml" ContentType="application/vnd.openxmlformats-officedocument.presentationml.notesSlide+xml"/>
  <Override PartName="/ppt/tags/tag446.xml" ContentType="application/vnd.openxmlformats-officedocument.presentationml.tags+xml"/>
  <Override PartName="/ppt/notesSlides/notesSlide19.xml" ContentType="application/vnd.openxmlformats-officedocument.presentationml.notesSlide+xml"/>
  <Override PartName="/ppt/tags/tag447.xml" ContentType="application/vnd.openxmlformats-officedocument.presentationml.tags+xml"/>
  <Override PartName="/ppt/notesSlides/notesSlide20.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notesSlides/notesSlide21.xml" ContentType="application/vnd.openxmlformats-officedocument.presentationml.notesSlide+xml"/>
  <Override PartName="/ppt/tags/tag450.xml" ContentType="application/vnd.openxmlformats-officedocument.presentationml.tags+xml"/>
  <Override PartName="/ppt/notesSlides/notesSlide22.xml" ContentType="application/vnd.openxmlformats-officedocument.presentationml.notesSlide+xml"/>
  <Override PartName="/ppt/tags/tag451.xml" ContentType="application/vnd.openxmlformats-officedocument.presentationml.tags+xml"/>
  <Override PartName="/ppt/notesSlides/notesSlide23.xml" ContentType="application/vnd.openxmlformats-officedocument.presentationml.notesSlide+xml"/>
  <Override PartName="/ppt/tags/tag452.xml" ContentType="application/vnd.openxmlformats-officedocument.presentationml.tags+xml"/>
  <Override PartName="/ppt/notesSlides/notesSlide24.xml" ContentType="application/vnd.openxmlformats-officedocument.presentationml.notesSlide+xml"/>
  <Override PartName="/ppt/tags/tag453.xml" ContentType="application/vnd.openxmlformats-officedocument.presentationml.tags+xml"/>
  <Override PartName="/ppt/notesSlides/notesSlide25.xml" ContentType="application/vnd.openxmlformats-officedocument.presentationml.notesSlide+xml"/>
  <Override PartName="/ppt/tags/tag45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55.xml" ContentType="application/vnd.openxmlformats-officedocument.presentationml.tags+xml"/>
  <Override PartName="/ppt/notesSlides/notesSlide29.xml" ContentType="application/vnd.openxmlformats-officedocument.presentationml.notesSlide+xml"/>
  <Override PartName="/ppt/tags/tag456.xml" ContentType="application/vnd.openxmlformats-officedocument.presentationml.tags+xml"/>
  <Override PartName="/ppt/notesSlides/notesSlide30.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8" r:id="rId3"/>
    <p:sldMasterId id="2147483682" r:id="rId4"/>
    <p:sldMasterId id="2147483686" r:id="rId5"/>
    <p:sldMasterId id="2147483689" r:id="rId6"/>
    <p:sldMasterId id="2147483693" r:id="rId7"/>
    <p:sldMasterId id="2147483697" r:id="rId8"/>
    <p:sldMasterId id="2147483701" r:id="rId9"/>
    <p:sldMasterId id="2147483705" r:id="rId10"/>
    <p:sldMasterId id="2147483725" r:id="rId11"/>
    <p:sldMasterId id="2147483729" r:id="rId12"/>
    <p:sldMasterId id="2147483733" r:id="rId13"/>
    <p:sldMasterId id="2147483736" r:id="rId14"/>
    <p:sldMasterId id="2147483739" r:id="rId15"/>
    <p:sldMasterId id="2147483743" r:id="rId16"/>
    <p:sldMasterId id="2147483747" r:id="rId17"/>
    <p:sldMasterId id="2147483751" r:id="rId18"/>
  </p:sldMasterIdLst>
  <p:notesMasterIdLst>
    <p:notesMasterId r:id="rId389"/>
  </p:notesMasterIdLst>
  <p:handoutMasterIdLst>
    <p:handoutMasterId r:id="rId390"/>
  </p:handoutMasterIdLst>
  <p:sldIdLst>
    <p:sldId id="1010" r:id="rId19"/>
    <p:sldId id="1011" r:id="rId20"/>
    <p:sldId id="1012" r:id="rId21"/>
    <p:sldId id="1013" r:id="rId22"/>
    <p:sldId id="1014" r:id="rId23"/>
    <p:sldId id="1015" r:id="rId24"/>
    <p:sldId id="1016" r:id="rId25"/>
    <p:sldId id="1017" r:id="rId26"/>
    <p:sldId id="1018" r:id="rId27"/>
    <p:sldId id="1019" r:id="rId28"/>
    <p:sldId id="1020" r:id="rId29"/>
    <p:sldId id="1021" r:id="rId30"/>
    <p:sldId id="1022" r:id="rId31"/>
    <p:sldId id="1023" r:id="rId32"/>
    <p:sldId id="1024" r:id="rId33"/>
    <p:sldId id="1025" r:id="rId34"/>
    <p:sldId id="1026" r:id="rId35"/>
    <p:sldId id="1027" r:id="rId36"/>
    <p:sldId id="1028" r:id="rId37"/>
    <p:sldId id="1029" r:id="rId38"/>
    <p:sldId id="1030" r:id="rId39"/>
    <p:sldId id="1031" r:id="rId40"/>
    <p:sldId id="1032" r:id="rId41"/>
    <p:sldId id="1033" r:id="rId42"/>
    <p:sldId id="1034" r:id="rId43"/>
    <p:sldId id="1035" r:id="rId44"/>
    <p:sldId id="1036" r:id="rId45"/>
    <p:sldId id="1037" r:id="rId46"/>
    <p:sldId id="1038" r:id="rId47"/>
    <p:sldId id="1039" r:id="rId48"/>
    <p:sldId id="1040" r:id="rId49"/>
    <p:sldId id="1041" r:id="rId50"/>
    <p:sldId id="1042" r:id="rId51"/>
    <p:sldId id="1043" r:id="rId52"/>
    <p:sldId id="1044" r:id="rId53"/>
    <p:sldId id="1045" r:id="rId54"/>
    <p:sldId id="1046" r:id="rId55"/>
    <p:sldId id="1047" r:id="rId56"/>
    <p:sldId id="1048" r:id="rId57"/>
    <p:sldId id="1049" r:id="rId58"/>
    <p:sldId id="1050" r:id="rId59"/>
    <p:sldId id="1051" r:id="rId60"/>
    <p:sldId id="1052" r:id="rId61"/>
    <p:sldId id="1053" r:id="rId62"/>
    <p:sldId id="1054" r:id="rId63"/>
    <p:sldId id="1055" r:id="rId64"/>
    <p:sldId id="1056" r:id="rId65"/>
    <p:sldId id="1057" r:id="rId66"/>
    <p:sldId id="1058" r:id="rId67"/>
    <p:sldId id="1059" r:id="rId68"/>
    <p:sldId id="1060" r:id="rId69"/>
    <p:sldId id="1061" r:id="rId70"/>
    <p:sldId id="1062" r:id="rId71"/>
    <p:sldId id="1063" r:id="rId72"/>
    <p:sldId id="1064" r:id="rId73"/>
    <p:sldId id="1065" r:id="rId74"/>
    <p:sldId id="1066" r:id="rId75"/>
    <p:sldId id="1067" r:id="rId76"/>
    <p:sldId id="1068" r:id="rId77"/>
    <p:sldId id="1069" r:id="rId78"/>
    <p:sldId id="863" r:id="rId79"/>
    <p:sldId id="814" r:id="rId80"/>
    <p:sldId id="587" r:id="rId81"/>
    <p:sldId id="816" r:id="rId82"/>
    <p:sldId id="1005" r:id="rId83"/>
    <p:sldId id="1006" r:id="rId84"/>
    <p:sldId id="1007" r:id="rId85"/>
    <p:sldId id="1008" r:id="rId86"/>
    <p:sldId id="1009" r:id="rId87"/>
    <p:sldId id="815" r:id="rId88"/>
    <p:sldId id="817" r:id="rId89"/>
    <p:sldId id="819" r:id="rId90"/>
    <p:sldId id="820" r:id="rId91"/>
    <p:sldId id="821" r:id="rId92"/>
    <p:sldId id="822" r:id="rId93"/>
    <p:sldId id="823" r:id="rId94"/>
    <p:sldId id="824" r:id="rId95"/>
    <p:sldId id="825" r:id="rId96"/>
    <p:sldId id="826" r:id="rId97"/>
    <p:sldId id="827" r:id="rId98"/>
    <p:sldId id="828" r:id="rId99"/>
    <p:sldId id="829" r:id="rId100"/>
    <p:sldId id="830" r:id="rId101"/>
    <p:sldId id="831" r:id="rId102"/>
    <p:sldId id="832" r:id="rId103"/>
    <p:sldId id="833" r:id="rId104"/>
    <p:sldId id="834" r:id="rId105"/>
    <p:sldId id="835" r:id="rId106"/>
    <p:sldId id="836" r:id="rId107"/>
    <p:sldId id="837" r:id="rId108"/>
    <p:sldId id="838" r:id="rId109"/>
    <p:sldId id="839" r:id="rId110"/>
    <p:sldId id="840" r:id="rId111"/>
    <p:sldId id="841" r:id="rId112"/>
    <p:sldId id="842" r:id="rId113"/>
    <p:sldId id="843" r:id="rId114"/>
    <p:sldId id="844" r:id="rId115"/>
    <p:sldId id="845" r:id="rId116"/>
    <p:sldId id="591" r:id="rId117"/>
    <p:sldId id="754" r:id="rId118"/>
    <p:sldId id="709" r:id="rId119"/>
    <p:sldId id="592" r:id="rId120"/>
    <p:sldId id="753" r:id="rId121"/>
    <p:sldId id="708" r:id="rId122"/>
    <p:sldId id="308" r:id="rId123"/>
    <p:sldId id="309" r:id="rId124"/>
    <p:sldId id="310" r:id="rId125"/>
    <p:sldId id="789" r:id="rId126"/>
    <p:sldId id="790" r:id="rId127"/>
    <p:sldId id="791" r:id="rId128"/>
    <p:sldId id="670" r:id="rId129"/>
    <p:sldId id="593" r:id="rId130"/>
    <p:sldId id="752" r:id="rId131"/>
    <p:sldId id="707" r:id="rId132"/>
    <p:sldId id="315" r:id="rId133"/>
    <p:sldId id="795" r:id="rId134"/>
    <p:sldId id="792" r:id="rId135"/>
    <p:sldId id="793" r:id="rId136"/>
    <p:sldId id="797" r:id="rId137"/>
    <p:sldId id="796" r:id="rId138"/>
    <p:sldId id="794" r:id="rId139"/>
    <p:sldId id="798" r:id="rId140"/>
    <p:sldId id="799" r:id="rId141"/>
    <p:sldId id="594" r:id="rId142"/>
    <p:sldId id="751" r:id="rId143"/>
    <p:sldId id="846" r:id="rId144"/>
    <p:sldId id="847" r:id="rId145"/>
    <p:sldId id="848" r:id="rId146"/>
    <p:sldId id="849" r:id="rId147"/>
    <p:sldId id="706" r:id="rId148"/>
    <p:sldId id="858" r:id="rId149"/>
    <p:sldId id="851" r:id="rId150"/>
    <p:sldId id="852" r:id="rId151"/>
    <p:sldId id="853" r:id="rId152"/>
    <p:sldId id="854" r:id="rId153"/>
    <p:sldId id="855" r:id="rId154"/>
    <p:sldId id="856" r:id="rId155"/>
    <p:sldId id="857" r:id="rId156"/>
    <p:sldId id="1002" r:id="rId157"/>
    <p:sldId id="669" r:id="rId158"/>
    <p:sldId id="979" r:id="rId159"/>
    <p:sldId id="862" r:id="rId160"/>
    <p:sldId id="859" r:id="rId161"/>
    <p:sldId id="861" r:id="rId162"/>
    <p:sldId id="596" r:id="rId163"/>
    <p:sldId id="749" r:id="rId164"/>
    <p:sldId id="704" r:id="rId165"/>
    <p:sldId id="597" r:id="rId166"/>
    <p:sldId id="748" r:id="rId167"/>
    <p:sldId id="703" r:id="rId168"/>
    <p:sldId id="334" r:id="rId169"/>
    <p:sldId id="668" r:id="rId170"/>
    <p:sldId id="598" r:id="rId171"/>
    <p:sldId id="747" r:id="rId172"/>
    <p:sldId id="801" r:id="rId173"/>
    <p:sldId id="702" r:id="rId174"/>
    <p:sldId id="599" r:id="rId175"/>
    <p:sldId id="746" r:id="rId176"/>
    <p:sldId id="701" r:id="rId177"/>
    <p:sldId id="600" r:id="rId178"/>
    <p:sldId id="745" r:id="rId179"/>
    <p:sldId id="700" r:id="rId180"/>
    <p:sldId id="601" r:id="rId181"/>
    <p:sldId id="744" r:id="rId182"/>
    <p:sldId id="699" r:id="rId183"/>
    <p:sldId id="348" r:id="rId184"/>
    <p:sldId id="349" r:id="rId185"/>
    <p:sldId id="602" r:id="rId186"/>
    <p:sldId id="743" r:id="rId187"/>
    <p:sldId id="698" r:id="rId188"/>
    <p:sldId id="603" r:id="rId189"/>
    <p:sldId id="742" r:id="rId190"/>
    <p:sldId id="697" r:id="rId191"/>
    <p:sldId id="666" r:id="rId192"/>
    <p:sldId id="667" r:id="rId193"/>
    <p:sldId id="864" r:id="rId194"/>
    <p:sldId id="604" r:id="rId195"/>
    <p:sldId id="866" r:id="rId196"/>
    <p:sldId id="867" r:id="rId197"/>
    <p:sldId id="868" r:id="rId198"/>
    <p:sldId id="869" r:id="rId199"/>
    <p:sldId id="870" r:id="rId200"/>
    <p:sldId id="871" r:id="rId201"/>
    <p:sldId id="872" r:id="rId202"/>
    <p:sldId id="873" r:id="rId203"/>
    <p:sldId id="874" r:id="rId204"/>
    <p:sldId id="875" r:id="rId205"/>
    <p:sldId id="876" r:id="rId206"/>
    <p:sldId id="877" r:id="rId207"/>
    <p:sldId id="878" r:id="rId208"/>
    <p:sldId id="879" r:id="rId209"/>
    <p:sldId id="880" r:id="rId210"/>
    <p:sldId id="881" r:id="rId211"/>
    <p:sldId id="882" r:id="rId212"/>
    <p:sldId id="883" r:id="rId213"/>
    <p:sldId id="884" r:id="rId214"/>
    <p:sldId id="885" r:id="rId215"/>
    <p:sldId id="886" r:id="rId216"/>
    <p:sldId id="887" r:id="rId217"/>
    <p:sldId id="888" r:id="rId218"/>
    <p:sldId id="889" r:id="rId219"/>
    <p:sldId id="890" r:id="rId220"/>
    <p:sldId id="891" r:id="rId221"/>
    <p:sldId id="892" r:id="rId222"/>
    <p:sldId id="893" r:id="rId223"/>
    <p:sldId id="894" r:id="rId224"/>
    <p:sldId id="895" r:id="rId225"/>
    <p:sldId id="896" r:id="rId226"/>
    <p:sldId id="897" r:id="rId227"/>
    <p:sldId id="898" r:id="rId228"/>
    <p:sldId id="899" r:id="rId229"/>
    <p:sldId id="900" r:id="rId230"/>
    <p:sldId id="901" r:id="rId231"/>
    <p:sldId id="902" r:id="rId232"/>
    <p:sldId id="903" r:id="rId233"/>
    <p:sldId id="904" r:id="rId234"/>
    <p:sldId id="905" r:id="rId235"/>
    <p:sldId id="906" r:id="rId236"/>
    <p:sldId id="907" r:id="rId237"/>
    <p:sldId id="908" r:id="rId238"/>
    <p:sldId id="909" r:id="rId239"/>
    <p:sldId id="910" r:id="rId240"/>
    <p:sldId id="911" r:id="rId241"/>
    <p:sldId id="912" r:id="rId242"/>
    <p:sldId id="913" r:id="rId243"/>
    <p:sldId id="914" r:id="rId244"/>
    <p:sldId id="915" r:id="rId245"/>
    <p:sldId id="916" r:id="rId246"/>
    <p:sldId id="917" r:id="rId247"/>
    <p:sldId id="918" r:id="rId248"/>
    <p:sldId id="919" r:id="rId249"/>
    <p:sldId id="920" r:id="rId250"/>
    <p:sldId id="921" r:id="rId251"/>
    <p:sldId id="922" r:id="rId252"/>
    <p:sldId id="923" r:id="rId253"/>
    <p:sldId id="924" r:id="rId254"/>
    <p:sldId id="925" r:id="rId255"/>
    <p:sldId id="926" r:id="rId256"/>
    <p:sldId id="927" r:id="rId257"/>
    <p:sldId id="928" r:id="rId258"/>
    <p:sldId id="929" r:id="rId259"/>
    <p:sldId id="930" r:id="rId260"/>
    <p:sldId id="931" r:id="rId261"/>
    <p:sldId id="932" r:id="rId262"/>
    <p:sldId id="933" r:id="rId263"/>
    <p:sldId id="934" r:id="rId264"/>
    <p:sldId id="936" r:id="rId265"/>
    <p:sldId id="938" r:id="rId266"/>
    <p:sldId id="939" r:id="rId267"/>
    <p:sldId id="937" r:id="rId268"/>
    <p:sldId id="940" r:id="rId269"/>
    <p:sldId id="941" r:id="rId270"/>
    <p:sldId id="942" r:id="rId271"/>
    <p:sldId id="943" r:id="rId272"/>
    <p:sldId id="944" r:id="rId273"/>
    <p:sldId id="945" r:id="rId274"/>
    <p:sldId id="946" r:id="rId275"/>
    <p:sldId id="947" r:id="rId276"/>
    <p:sldId id="948" r:id="rId277"/>
    <p:sldId id="949" r:id="rId278"/>
    <p:sldId id="950" r:id="rId279"/>
    <p:sldId id="951" r:id="rId280"/>
    <p:sldId id="952" r:id="rId281"/>
    <p:sldId id="953" r:id="rId282"/>
    <p:sldId id="1003" r:id="rId283"/>
    <p:sldId id="954" r:id="rId284"/>
    <p:sldId id="955" r:id="rId285"/>
    <p:sldId id="956" r:id="rId286"/>
    <p:sldId id="763" r:id="rId287"/>
    <p:sldId id="605" r:id="rId288"/>
    <p:sldId id="741" r:id="rId289"/>
    <p:sldId id="803" r:id="rId290"/>
    <p:sldId id="804" r:id="rId291"/>
    <p:sldId id="696" r:id="rId292"/>
    <p:sldId id="606" r:id="rId293"/>
    <p:sldId id="740" r:id="rId294"/>
    <p:sldId id="695" r:id="rId295"/>
    <p:sldId id="367" r:id="rId296"/>
    <p:sldId id="607" r:id="rId297"/>
    <p:sldId id="739" r:id="rId298"/>
    <p:sldId id="694" r:id="rId299"/>
    <p:sldId id="665" r:id="rId300"/>
    <p:sldId id="957" r:id="rId301"/>
    <p:sldId id="958" r:id="rId302"/>
    <p:sldId id="959" r:id="rId303"/>
    <p:sldId id="960" r:id="rId304"/>
    <p:sldId id="961" r:id="rId305"/>
    <p:sldId id="962" r:id="rId306"/>
    <p:sldId id="963" r:id="rId307"/>
    <p:sldId id="964" r:id="rId308"/>
    <p:sldId id="965" r:id="rId309"/>
    <p:sldId id="966" r:id="rId310"/>
    <p:sldId id="967" r:id="rId311"/>
    <p:sldId id="1004" r:id="rId312"/>
    <p:sldId id="760" r:id="rId313"/>
    <p:sldId id="619" r:id="rId314"/>
    <p:sldId id="411" r:id="rId315"/>
    <p:sldId id="620" r:id="rId316"/>
    <p:sldId id="729" r:id="rId317"/>
    <p:sldId id="685" r:id="rId318"/>
    <p:sldId id="415" r:id="rId319"/>
    <p:sldId id="621" r:id="rId320"/>
    <p:sldId id="728" r:id="rId321"/>
    <p:sldId id="684" r:id="rId322"/>
    <p:sldId id="419" r:id="rId323"/>
    <p:sldId id="622" r:id="rId324"/>
    <p:sldId id="727" r:id="rId325"/>
    <p:sldId id="683" r:id="rId326"/>
    <p:sldId id="423" r:id="rId327"/>
    <p:sldId id="726" r:id="rId328"/>
    <p:sldId id="623" r:id="rId329"/>
    <p:sldId id="725" r:id="rId330"/>
    <p:sldId id="682" r:id="rId331"/>
    <p:sldId id="428" r:id="rId332"/>
    <p:sldId id="429" r:id="rId333"/>
    <p:sldId id="430" r:id="rId334"/>
    <p:sldId id="662" r:id="rId335"/>
    <p:sldId id="968" r:id="rId336"/>
    <p:sldId id="624" r:id="rId337"/>
    <p:sldId id="970" r:id="rId338"/>
    <p:sldId id="971" r:id="rId339"/>
    <p:sldId id="972" r:id="rId340"/>
    <p:sldId id="973" r:id="rId341"/>
    <p:sldId id="974" r:id="rId342"/>
    <p:sldId id="975" r:id="rId343"/>
    <p:sldId id="976" r:id="rId344"/>
    <p:sldId id="977" r:id="rId345"/>
    <p:sldId id="978" r:id="rId346"/>
    <p:sldId id="980" r:id="rId347"/>
    <p:sldId id="981" r:id="rId348"/>
    <p:sldId id="982" r:id="rId349"/>
    <p:sldId id="983" r:id="rId350"/>
    <p:sldId id="984" r:id="rId351"/>
    <p:sldId id="985" r:id="rId352"/>
    <p:sldId id="986" r:id="rId353"/>
    <p:sldId id="987" r:id="rId354"/>
    <p:sldId id="988" r:id="rId355"/>
    <p:sldId id="989" r:id="rId356"/>
    <p:sldId id="990" r:id="rId357"/>
    <p:sldId id="991" r:id="rId358"/>
    <p:sldId id="992" r:id="rId359"/>
    <p:sldId id="993" r:id="rId360"/>
    <p:sldId id="994" r:id="rId361"/>
    <p:sldId id="995" r:id="rId362"/>
    <p:sldId id="996" r:id="rId363"/>
    <p:sldId id="997" r:id="rId364"/>
    <p:sldId id="998" r:id="rId365"/>
    <p:sldId id="999" r:id="rId366"/>
    <p:sldId id="1000" r:id="rId367"/>
    <p:sldId id="1001" r:id="rId368"/>
    <p:sldId id="759" r:id="rId369"/>
    <p:sldId id="625" r:id="rId370"/>
    <p:sldId id="724" r:id="rId371"/>
    <p:sldId id="681" r:id="rId372"/>
    <p:sldId id="626" r:id="rId373"/>
    <p:sldId id="723" r:id="rId374"/>
    <p:sldId id="680" r:id="rId375"/>
    <p:sldId id="627" r:id="rId376"/>
    <p:sldId id="722" r:id="rId377"/>
    <p:sldId id="679" r:id="rId378"/>
    <p:sldId id="661" r:id="rId379"/>
    <p:sldId id="648" r:id="rId380"/>
    <p:sldId id="547" r:id="rId381"/>
    <p:sldId id="548" r:id="rId382"/>
    <p:sldId id="549" r:id="rId383"/>
    <p:sldId id="550" r:id="rId384"/>
    <p:sldId id="551" r:id="rId385"/>
    <p:sldId id="552" r:id="rId386"/>
    <p:sldId id="553" r:id="rId387"/>
    <p:sldId id="774" r:id="rId388"/>
  </p:sldIdLst>
  <p:sldSz cx="9144000" cy="6858000" type="screen4x3"/>
  <p:notesSz cx="6735763" cy="9866313"/>
  <p:custDataLst>
    <p:tags r:id="rId39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1356"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9.xml"/><Relationship Id="rId299" Type="http://schemas.openxmlformats.org/officeDocument/2006/relationships/slide" Target="slides/slide281.xml"/><Relationship Id="rId21" Type="http://schemas.openxmlformats.org/officeDocument/2006/relationships/slide" Target="slides/slide3.xml"/><Relationship Id="rId63" Type="http://schemas.openxmlformats.org/officeDocument/2006/relationships/slide" Target="slides/slide45.xml"/><Relationship Id="rId159" Type="http://schemas.openxmlformats.org/officeDocument/2006/relationships/slide" Target="slides/slide141.xml"/><Relationship Id="rId324" Type="http://schemas.openxmlformats.org/officeDocument/2006/relationships/slide" Target="slides/slide306.xml"/><Relationship Id="rId366" Type="http://schemas.openxmlformats.org/officeDocument/2006/relationships/slide" Target="slides/slide348.xml"/><Relationship Id="rId170" Type="http://schemas.openxmlformats.org/officeDocument/2006/relationships/slide" Target="slides/slide152.xml"/><Relationship Id="rId191" Type="http://schemas.openxmlformats.org/officeDocument/2006/relationships/slide" Target="slides/slide173.xml"/><Relationship Id="rId205" Type="http://schemas.openxmlformats.org/officeDocument/2006/relationships/slide" Target="slides/slide187.xml"/><Relationship Id="rId226" Type="http://schemas.openxmlformats.org/officeDocument/2006/relationships/slide" Target="slides/slide208.xml"/><Relationship Id="rId247" Type="http://schemas.openxmlformats.org/officeDocument/2006/relationships/slide" Target="slides/slide229.xml"/><Relationship Id="rId107" Type="http://schemas.openxmlformats.org/officeDocument/2006/relationships/slide" Target="slides/slide89.xml"/><Relationship Id="rId268" Type="http://schemas.openxmlformats.org/officeDocument/2006/relationships/slide" Target="slides/slide250.xml"/><Relationship Id="rId289" Type="http://schemas.openxmlformats.org/officeDocument/2006/relationships/slide" Target="slides/slide271.xml"/><Relationship Id="rId11" Type="http://schemas.openxmlformats.org/officeDocument/2006/relationships/slideMaster" Target="slideMasters/slideMaster11.xml"/><Relationship Id="rId32" Type="http://schemas.openxmlformats.org/officeDocument/2006/relationships/slide" Target="slides/slide14.xml"/><Relationship Id="rId53" Type="http://schemas.openxmlformats.org/officeDocument/2006/relationships/slide" Target="slides/slide35.xml"/><Relationship Id="rId74" Type="http://schemas.openxmlformats.org/officeDocument/2006/relationships/slide" Target="slides/slide56.xml"/><Relationship Id="rId128" Type="http://schemas.openxmlformats.org/officeDocument/2006/relationships/slide" Target="slides/slide110.xml"/><Relationship Id="rId149" Type="http://schemas.openxmlformats.org/officeDocument/2006/relationships/slide" Target="slides/slide131.xml"/><Relationship Id="rId314" Type="http://schemas.openxmlformats.org/officeDocument/2006/relationships/slide" Target="slides/slide296.xml"/><Relationship Id="rId335" Type="http://schemas.openxmlformats.org/officeDocument/2006/relationships/slide" Target="slides/slide317.xml"/><Relationship Id="rId356" Type="http://schemas.openxmlformats.org/officeDocument/2006/relationships/slide" Target="slides/slide338.xml"/><Relationship Id="rId377" Type="http://schemas.openxmlformats.org/officeDocument/2006/relationships/slide" Target="slides/slide359.xml"/><Relationship Id="rId5" Type="http://schemas.openxmlformats.org/officeDocument/2006/relationships/slideMaster" Target="slideMasters/slideMaster5.xml"/><Relationship Id="rId95" Type="http://schemas.openxmlformats.org/officeDocument/2006/relationships/slide" Target="slides/slide77.xml"/><Relationship Id="rId160" Type="http://schemas.openxmlformats.org/officeDocument/2006/relationships/slide" Target="slides/slide142.xml"/><Relationship Id="rId181" Type="http://schemas.openxmlformats.org/officeDocument/2006/relationships/slide" Target="slides/slide163.xml"/><Relationship Id="rId216" Type="http://schemas.openxmlformats.org/officeDocument/2006/relationships/slide" Target="slides/slide198.xml"/><Relationship Id="rId237" Type="http://schemas.openxmlformats.org/officeDocument/2006/relationships/slide" Target="slides/slide219.xml"/><Relationship Id="rId258" Type="http://schemas.openxmlformats.org/officeDocument/2006/relationships/slide" Target="slides/slide240.xml"/><Relationship Id="rId279" Type="http://schemas.openxmlformats.org/officeDocument/2006/relationships/slide" Target="slides/slide261.xml"/><Relationship Id="rId22" Type="http://schemas.openxmlformats.org/officeDocument/2006/relationships/slide" Target="slides/slide4.xml"/><Relationship Id="rId43" Type="http://schemas.openxmlformats.org/officeDocument/2006/relationships/slide" Target="slides/slide25.xml"/><Relationship Id="rId64" Type="http://schemas.openxmlformats.org/officeDocument/2006/relationships/slide" Target="slides/slide46.xml"/><Relationship Id="rId118" Type="http://schemas.openxmlformats.org/officeDocument/2006/relationships/slide" Target="slides/slide100.xml"/><Relationship Id="rId139" Type="http://schemas.openxmlformats.org/officeDocument/2006/relationships/slide" Target="slides/slide121.xml"/><Relationship Id="rId290" Type="http://schemas.openxmlformats.org/officeDocument/2006/relationships/slide" Target="slides/slide272.xml"/><Relationship Id="rId304" Type="http://schemas.openxmlformats.org/officeDocument/2006/relationships/slide" Target="slides/slide286.xml"/><Relationship Id="rId325" Type="http://schemas.openxmlformats.org/officeDocument/2006/relationships/slide" Target="slides/slide307.xml"/><Relationship Id="rId346" Type="http://schemas.openxmlformats.org/officeDocument/2006/relationships/slide" Target="slides/slide328.xml"/><Relationship Id="rId367" Type="http://schemas.openxmlformats.org/officeDocument/2006/relationships/slide" Target="slides/slide349.xml"/><Relationship Id="rId388" Type="http://schemas.openxmlformats.org/officeDocument/2006/relationships/slide" Target="slides/slide370.xml"/><Relationship Id="rId85" Type="http://schemas.openxmlformats.org/officeDocument/2006/relationships/slide" Target="slides/slide67.xml"/><Relationship Id="rId150" Type="http://schemas.openxmlformats.org/officeDocument/2006/relationships/slide" Target="slides/slide132.xml"/><Relationship Id="rId171" Type="http://schemas.openxmlformats.org/officeDocument/2006/relationships/slide" Target="slides/slide153.xml"/><Relationship Id="rId192" Type="http://schemas.openxmlformats.org/officeDocument/2006/relationships/slide" Target="slides/slide174.xml"/><Relationship Id="rId206" Type="http://schemas.openxmlformats.org/officeDocument/2006/relationships/slide" Target="slides/slide188.xml"/><Relationship Id="rId227" Type="http://schemas.openxmlformats.org/officeDocument/2006/relationships/slide" Target="slides/slide209.xml"/><Relationship Id="rId248" Type="http://schemas.openxmlformats.org/officeDocument/2006/relationships/slide" Target="slides/slide230.xml"/><Relationship Id="rId269" Type="http://schemas.openxmlformats.org/officeDocument/2006/relationships/slide" Target="slides/slide251.xml"/><Relationship Id="rId12" Type="http://schemas.openxmlformats.org/officeDocument/2006/relationships/slideMaster" Target="slideMasters/slideMaster12.xml"/><Relationship Id="rId33" Type="http://schemas.openxmlformats.org/officeDocument/2006/relationships/slide" Target="slides/slide15.xml"/><Relationship Id="rId108" Type="http://schemas.openxmlformats.org/officeDocument/2006/relationships/slide" Target="slides/slide90.xml"/><Relationship Id="rId129" Type="http://schemas.openxmlformats.org/officeDocument/2006/relationships/slide" Target="slides/slide111.xml"/><Relationship Id="rId280" Type="http://schemas.openxmlformats.org/officeDocument/2006/relationships/slide" Target="slides/slide262.xml"/><Relationship Id="rId315" Type="http://schemas.openxmlformats.org/officeDocument/2006/relationships/slide" Target="slides/slide297.xml"/><Relationship Id="rId336" Type="http://schemas.openxmlformats.org/officeDocument/2006/relationships/slide" Target="slides/slide318.xml"/><Relationship Id="rId357" Type="http://schemas.openxmlformats.org/officeDocument/2006/relationships/slide" Target="slides/slide339.xml"/><Relationship Id="rId54" Type="http://schemas.openxmlformats.org/officeDocument/2006/relationships/slide" Target="slides/slide36.xml"/><Relationship Id="rId75" Type="http://schemas.openxmlformats.org/officeDocument/2006/relationships/slide" Target="slides/slide57.xml"/><Relationship Id="rId96" Type="http://schemas.openxmlformats.org/officeDocument/2006/relationships/slide" Target="slides/slide78.xml"/><Relationship Id="rId140" Type="http://schemas.openxmlformats.org/officeDocument/2006/relationships/slide" Target="slides/slide122.xml"/><Relationship Id="rId161" Type="http://schemas.openxmlformats.org/officeDocument/2006/relationships/slide" Target="slides/slide143.xml"/><Relationship Id="rId182" Type="http://schemas.openxmlformats.org/officeDocument/2006/relationships/slide" Target="slides/slide164.xml"/><Relationship Id="rId217" Type="http://schemas.openxmlformats.org/officeDocument/2006/relationships/slide" Target="slides/slide199.xml"/><Relationship Id="rId378" Type="http://schemas.openxmlformats.org/officeDocument/2006/relationships/slide" Target="slides/slide360.xml"/><Relationship Id="rId6" Type="http://schemas.openxmlformats.org/officeDocument/2006/relationships/slideMaster" Target="slideMasters/slideMaster6.xml"/><Relationship Id="rId238" Type="http://schemas.openxmlformats.org/officeDocument/2006/relationships/slide" Target="slides/slide220.xml"/><Relationship Id="rId259" Type="http://schemas.openxmlformats.org/officeDocument/2006/relationships/slide" Target="slides/slide241.xml"/><Relationship Id="rId23" Type="http://schemas.openxmlformats.org/officeDocument/2006/relationships/slide" Target="slides/slide5.xml"/><Relationship Id="rId119" Type="http://schemas.openxmlformats.org/officeDocument/2006/relationships/slide" Target="slides/slide101.xml"/><Relationship Id="rId270" Type="http://schemas.openxmlformats.org/officeDocument/2006/relationships/slide" Target="slides/slide252.xml"/><Relationship Id="rId291" Type="http://schemas.openxmlformats.org/officeDocument/2006/relationships/slide" Target="slides/slide273.xml"/><Relationship Id="rId305" Type="http://schemas.openxmlformats.org/officeDocument/2006/relationships/slide" Target="slides/slide287.xml"/><Relationship Id="rId326" Type="http://schemas.openxmlformats.org/officeDocument/2006/relationships/slide" Target="slides/slide308.xml"/><Relationship Id="rId347" Type="http://schemas.openxmlformats.org/officeDocument/2006/relationships/slide" Target="slides/slide329.xml"/><Relationship Id="rId44" Type="http://schemas.openxmlformats.org/officeDocument/2006/relationships/slide" Target="slides/slide26.xml"/><Relationship Id="rId65" Type="http://schemas.openxmlformats.org/officeDocument/2006/relationships/slide" Target="slides/slide47.xml"/><Relationship Id="rId86" Type="http://schemas.openxmlformats.org/officeDocument/2006/relationships/slide" Target="slides/slide68.xml"/><Relationship Id="rId130" Type="http://schemas.openxmlformats.org/officeDocument/2006/relationships/slide" Target="slides/slide112.xml"/><Relationship Id="rId151" Type="http://schemas.openxmlformats.org/officeDocument/2006/relationships/slide" Target="slides/slide133.xml"/><Relationship Id="rId368" Type="http://schemas.openxmlformats.org/officeDocument/2006/relationships/slide" Target="slides/slide350.xml"/><Relationship Id="rId389" Type="http://schemas.openxmlformats.org/officeDocument/2006/relationships/notesMaster" Target="notesMasters/notesMaster1.xml"/><Relationship Id="rId172" Type="http://schemas.openxmlformats.org/officeDocument/2006/relationships/slide" Target="slides/slide154.xml"/><Relationship Id="rId193" Type="http://schemas.openxmlformats.org/officeDocument/2006/relationships/slide" Target="slides/slide175.xml"/><Relationship Id="rId207" Type="http://schemas.openxmlformats.org/officeDocument/2006/relationships/slide" Target="slides/slide189.xml"/><Relationship Id="rId228" Type="http://schemas.openxmlformats.org/officeDocument/2006/relationships/slide" Target="slides/slide210.xml"/><Relationship Id="rId249" Type="http://schemas.openxmlformats.org/officeDocument/2006/relationships/slide" Target="slides/slide231.xml"/><Relationship Id="rId13" Type="http://schemas.openxmlformats.org/officeDocument/2006/relationships/slideMaster" Target="slideMasters/slideMaster13.xml"/><Relationship Id="rId109" Type="http://schemas.openxmlformats.org/officeDocument/2006/relationships/slide" Target="slides/slide91.xml"/><Relationship Id="rId260" Type="http://schemas.openxmlformats.org/officeDocument/2006/relationships/slide" Target="slides/slide242.xml"/><Relationship Id="rId281" Type="http://schemas.openxmlformats.org/officeDocument/2006/relationships/slide" Target="slides/slide263.xml"/><Relationship Id="rId316" Type="http://schemas.openxmlformats.org/officeDocument/2006/relationships/slide" Target="slides/slide298.xml"/><Relationship Id="rId337" Type="http://schemas.openxmlformats.org/officeDocument/2006/relationships/slide" Target="slides/slide319.xml"/><Relationship Id="rId34" Type="http://schemas.openxmlformats.org/officeDocument/2006/relationships/slide" Target="slides/slide16.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20" Type="http://schemas.openxmlformats.org/officeDocument/2006/relationships/slide" Target="slides/slide102.xml"/><Relationship Id="rId141" Type="http://schemas.openxmlformats.org/officeDocument/2006/relationships/slide" Target="slides/slide123.xml"/><Relationship Id="rId358" Type="http://schemas.openxmlformats.org/officeDocument/2006/relationships/slide" Target="slides/slide340.xml"/><Relationship Id="rId379" Type="http://schemas.openxmlformats.org/officeDocument/2006/relationships/slide" Target="slides/slide361.xml"/><Relationship Id="rId7" Type="http://schemas.openxmlformats.org/officeDocument/2006/relationships/slideMaster" Target="slideMasters/slideMaster7.xml"/><Relationship Id="rId162" Type="http://schemas.openxmlformats.org/officeDocument/2006/relationships/slide" Target="slides/slide144.xml"/><Relationship Id="rId183" Type="http://schemas.openxmlformats.org/officeDocument/2006/relationships/slide" Target="slides/slide165.xml"/><Relationship Id="rId218" Type="http://schemas.openxmlformats.org/officeDocument/2006/relationships/slide" Target="slides/slide200.xml"/><Relationship Id="rId239" Type="http://schemas.openxmlformats.org/officeDocument/2006/relationships/slide" Target="slides/slide221.xml"/><Relationship Id="rId390" Type="http://schemas.openxmlformats.org/officeDocument/2006/relationships/handoutMaster" Target="handoutMasters/handoutMaster1.xml"/><Relationship Id="rId250" Type="http://schemas.openxmlformats.org/officeDocument/2006/relationships/slide" Target="slides/slide232.xml"/><Relationship Id="rId271" Type="http://schemas.openxmlformats.org/officeDocument/2006/relationships/slide" Target="slides/slide253.xml"/><Relationship Id="rId292" Type="http://schemas.openxmlformats.org/officeDocument/2006/relationships/slide" Target="slides/slide274.xml"/><Relationship Id="rId306" Type="http://schemas.openxmlformats.org/officeDocument/2006/relationships/slide" Target="slides/slide288.xml"/><Relationship Id="rId24" Type="http://schemas.openxmlformats.org/officeDocument/2006/relationships/slide" Target="slides/slide6.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31" Type="http://schemas.openxmlformats.org/officeDocument/2006/relationships/slide" Target="slides/slide113.xml"/><Relationship Id="rId327" Type="http://schemas.openxmlformats.org/officeDocument/2006/relationships/slide" Target="slides/slide309.xml"/><Relationship Id="rId348" Type="http://schemas.openxmlformats.org/officeDocument/2006/relationships/slide" Target="slides/slide330.xml"/><Relationship Id="rId369" Type="http://schemas.openxmlformats.org/officeDocument/2006/relationships/slide" Target="slides/slide351.xml"/><Relationship Id="rId152" Type="http://schemas.openxmlformats.org/officeDocument/2006/relationships/slide" Target="slides/slide134.xml"/><Relationship Id="rId173" Type="http://schemas.openxmlformats.org/officeDocument/2006/relationships/slide" Target="slides/slide155.xml"/><Relationship Id="rId194" Type="http://schemas.openxmlformats.org/officeDocument/2006/relationships/slide" Target="slides/slide176.xml"/><Relationship Id="rId208" Type="http://schemas.openxmlformats.org/officeDocument/2006/relationships/slide" Target="slides/slide190.xml"/><Relationship Id="rId229" Type="http://schemas.openxmlformats.org/officeDocument/2006/relationships/slide" Target="slides/slide211.xml"/><Relationship Id="rId380" Type="http://schemas.openxmlformats.org/officeDocument/2006/relationships/slide" Target="slides/slide362.xml"/><Relationship Id="rId240" Type="http://schemas.openxmlformats.org/officeDocument/2006/relationships/slide" Target="slides/slide222.xml"/><Relationship Id="rId261" Type="http://schemas.openxmlformats.org/officeDocument/2006/relationships/slide" Target="slides/slide243.xml"/><Relationship Id="rId14" Type="http://schemas.openxmlformats.org/officeDocument/2006/relationships/slideMaster" Target="slideMasters/slideMaster14.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282" Type="http://schemas.openxmlformats.org/officeDocument/2006/relationships/slide" Target="slides/slide264.xml"/><Relationship Id="rId317" Type="http://schemas.openxmlformats.org/officeDocument/2006/relationships/slide" Target="slides/slide299.xml"/><Relationship Id="rId338" Type="http://schemas.openxmlformats.org/officeDocument/2006/relationships/slide" Target="slides/slide320.xml"/><Relationship Id="rId359" Type="http://schemas.openxmlformats.org/officeDocument/2006/relationships/slide" Target="slides/slide341.xml"/><Relationship Id="rId8" Type="http://schemas.openxmlformats.org/officeDocument/2006/relationships/slideMaster" Target="slideMasters/slideMaster8.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184" Type="http://schemas.openxmlformats.org/officeDocument/2006/relationships/slide" Target="slides/slide166.xml"/><Relationship Id="rId219" Type="http://schemas.openxmlformats.org/officeDocument/2006/relationships/slide" Target="slides/slide201.xml"/><Relationship Id="rId370" Type="http://schemas.openxmlformats.org/officeDocument/2006/relationships/slide" Target="slides/slide352.xml"/><Relationship Id="rId391" Type="http://schemas.openxmlformats.org/officeDocument/2006/relationships/tags" Target="tags/tag1.xml"/><Relationship Id="rId230" Type="http://schemas.openxmlformats.org/officeDocument/2006/relationships/slide" Target="slides/slide212.xml"/><Relationship Id="rId251" Type="http://schemas.openxmlformats.org/officeDocument/2006/relationships/slide" Target="slides/slide23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272" Type="http://schemas.openxmlformats.org/officeDocument/2006/relationships/slide" Target="slides/slide254.xml"/><Relationship Id="rId293" Type="http://schemas.openxmlformats.org/officeDocument/2006/relationships/slide" Target="slides/slide275.xml"/><Relationship Id="rId307" Type="http://schemas.openxmlformats.org/officeDocument/2006/relationships/slide" Target="slides/slide289.xml"/><Relationship Id="rId328" Type="http://schemas.openxmlformats.org/officeDocument/2006/relationships/slide" Target="slides/slide310.xml"/><Relationship Id="rId349" Type="http://schemas.openxmlformats.org/officeDocument/2006/relationships/slide" Target="slides/slide331.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slide" Target="slides/slide156.xml"/><Relationship Id="rId195" Type="http://schemas.openxmlformats.org/officeDocument/2006/relationships/slide" Target="slides/slide177.xml"/><Relationship Id="rId209" Type="http://schemas.openxmlformats.org/officeDocument/2006/relationships/slide" Target="slides/slide191.xml"/><Relationship Id="rId360" Type="http://schemas.openxmlformats.org/officeDocument/2006/relationships/slide" Target="slides/slide342.xml"/><Relationship Id="rId381" Type="http://schemas.openxmlformats.org/officeDocument/2006/relationships/slide" Target="slides/slide363.xml"/><Relationship Id="rId220" Type="http://schemas.openxmlformats.org/officeDocument/2006/relationships/slide" Target="slides/slide202.xml"/><Relationship Id="rId241" Type="http://schemas.openxmlformats.org/officeDocument/2006/relationships/slide" Target="slides/slide223.xml"/><Relationship Id="rId15" Type="http://schemas.openxmlformats.org/officeDocument/2006/relationships/slideMaster" Target="slideMasters/slideMaster15.xml"/><Relationship Id="rId36" Type="http://schemas.openxmlformats.org/officeDocument/2006/relationships/slide" Target="slides/slide18.xml"/><Relationship Id="rId57" Type="http://schemas.openxmlformats.org/officeDocument/2006/relationships/slide" Target="slides/slide39.xml"/><Relationship Id="rId262" Type="http://schemas.openxmlformats.org/officeDocument/2006/relationships/slide" Target="slides/slide244.xml"/><Relationship Id="rId283" Type="http://schemas.openxmlformats.org/officeDocument/2006/relationships/slide" Target="slides/slide265.xml"/><Relationship Id="rId318" Type="http://schemas.openxmlformats.org/officeDocument/2006/relationships/slide" Target="slides/slide300.xml"/><Relationship Id="rId339" Type="http://schemas.openxmlformats.org/officeDocument/2006/relationships/slide" Target="slides/slide321.xml"/><Relationship Id="rId78" Type="http://schemas.openxmlformats.org/officeDocument/2006/relationships/slide" Target="slides/slide60.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43" Type="http://schemas.openxmlformats.org/officeDocument/2006/relationships/slide" Target="slides/slide125.xml"/><Relationship Id="rId164" Type="http://schemas.openxmlformats.org/officeDocument/2006/relationships/slide" Target="slides/slide146.xml"/><Relationship Id="rId185" Type="http://schemas.openxmlformats.org/officeDocument/2006/relationships/slide" Target="slides/slide167.xml"/><Relationship Id="rId350" Type="http://schemas.openxmlformats.org/officeDocument/2006/relationships/slide" Target="slides/slide332.xml"/><Relationship Id="rId371" Type="http://schemas.openxmlformats.org/officeDocument/2006/relationships/slide" Target="slides/slide353.xml"/><Relationship Id="rId9" Type="http://schemas.openxmlformats.org/officeDocument/2006/relationships/slideMaster" Target="slideMasters/slideMaster9.xml"/><Relationship Id="rId210" Type="http://schemas.openxmlformats.org/officeDocument/2006/relationships/slide" Target="slides/slide192.xml"/><Relationship Id="rId392" Type="http://schemas.openxmlformats.org/officeDocument/2006/relationships/presProps" Target="presProps.xml"/><Relationship Id="rId26" Type="http://schemas.openxmlformats.org/officeDocument/2006/relationships/slide" Target="slides/slide8.xml"/><Relationship Id="rId231" Type="http://schemas.openxmlformats.org/officeDocument/2006/relationships/slide" Target="slides/slide213.xml"/><Relationship Id="rId252" Type="http://schemas.openxmlformats.org/officeDocument/2006/relationships/slide" Target="slides/slide234.xml"/><Relationship Id="rId273" Type="http://schemas.openxmlformats.org/officeDocument/2006/relationships/slide" Target="slides/slide255.xml"/><Relationship Id="rId294" Type="http://schemas.openxmlformats.org/officeDocument/2006/relationships/slide" Target="slides/slide276.xml"/><Relationship Id="rId308" Type="http://schemas.openxmlformats.org/officeDocument/2006/relationships/slide" Target="slides/slide290.xml"/><Relationship Id="rId329" Type="http://schemas.openxmlformats.org/officeDocument/2006/relationships/slide" Target="slides/slide311.xml"/><Relationship Id="rId47" Type="http://schemas.openxmlformats.org/officeDocument/2006/relationships/slide" Target="slides/slide29.xml"/><Relationship Id="rId68" Type="http://schemas.openxmlformats.org/officeDocument/2006/relationships/slide" Target="slides/slide50.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54" Type="http://schemas.openxmlformats.org/officeDocument/2006/relationships/slide" Target="slides/slide136.xml"/><Relationship Id="rId175" Type="http://schemas.openxmlformats.org/officeDocument/2006/relationships/slide" Target="slides/slide157.xml"/><Relationship Id="rId340" Type="http://schemas.openxmlformats.org/officeDocument/2006/relationships/slide" Target="slides/slide322.xml"/><Relationship Id="rId361" Type="http://schemas.openxmlformats.org/officeDocument/2006/relationships/slide" Target="slides/slide343.xml"/><Relationship Id="rId196" Type="http://schemas.openxmlformats.org/officeDocument/2006/relationships/slide" Target="slides/slide178.xml"/><Relationship Id="rId200" Type="http://schemas.openxmlformats.org/officeDocument/2006/relationships/slide" Target="slides/slide182.xml"/><Relationship Id="rId382" Type="http://schemas.openxmlformats.org/officeDocument/2006/relationships/slide" Target="slides/slide364.xml"/><Relationship Id="rId16" Type="http://schemas.openxmlformats.org/officeDocument/2006/relationships/slideMaster" Target="slideMasters/slideMaster16.xml"/><Relationship Id="rId221" Type="http://schemas.openxmlformats.org/officeDocument/2006/relationships/slide" Target="slides/slide203.xml"/><Relationship Id="rId242" Type="http://schemas.openxmlformats.org/officeDocument/2006/relationships/slide" Target="slides/slide224.xml"/><Relationship Id="rId263" Type="http://schemas.openxmlformats.org/officeDocument/2006/relationships/slide" Target="slides/slide245.xml"/><Relationship Id="rId284" Type="http://schemas.openxmlformats.org/officeDocument/2006/relationships/slide" Target="slides/slide266.xml"/><Relationship Id="rId319" Type="http://schemas.openxmlformats.org/officeDocument/2006/relationships/slide" Target="slides/slide301.xml"/><Relationship Id="rId37" Type="http://schemas.openxmlformats.org/officeDocument/2006/relationships/slide" Target="slides/slide19.xml"/><Relationship Id="rId58" Type="http://schemas.openxmlformats.org/officeDocument/2006/relationships/slide" Target="slides/slide40.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44" Type="http://schemas.openxmlformats.org/officeDocument/2006/relationships/slide" Target="slides/slide126.xml"/><Relationship Id="rId330" Type="http://schemas.openxmlformats.org/officeDocument/2006/relationships/slide" Target="slides/slide312.xml"/><Relationship Id="rId90" Type="http://schemas.openxmlformats.org/officeDocument/2006/relationships/slide" Target="slides/slide72.xml"/><Relationship Id="rId165" Type="http://schemas.openxmlformats.org/officeDocument/2006/relationships/slide" Target="slides/slide147.xml"/><Relationship Id="rId186" Type="http://schemas.openxmlformats.org/officeDocument/2006/relationships/slide" Target="slides/slide168.xml"/><Relationship Id="rId351" Type="http://schemas.openxmlformats.org/officeDocument/2006/relationships/slide" Target="slides/slide333.xml"/><Relationship Id="rId372" Type="http://schemas.openxmlformats.org/officeDocument/2006/relationships/slide" Target="slides/slide354.xml"/><Relationship Id="rId393" Type="http://schemas.openxmlformats.org/officeDocument/2006/relationships/viewProps" Target="viewProps.xml"/><Relationship Id="rId211" Type="http://schemas.openxmlformats.org/officeDocument/2006/relationships/slide" Target="slides/slide193.xml"/><Relationship Id="rId232" Type="http://schemas.openxmlformats.org/officeDocument/2006/relationships/slide" Target="slides/slide214.xml"/><Relationship Id="rId253" Type="http://schemas.openxmlformats.org/officeDocument/2006/relationships/slide" Target="slides/slide235.xml"/><Relationship Id="rId274" Type="http://schemas.openxmlformats.org/officeDocument/2006/relationships/slide" Target="slides/slide256.xml"/><Relationship Id="rId295" Type="http://schemas.openxmlformats.org/officeDocument/2006/relationships/slide" Target="slides/slide277.xml"/><Relationship Id="rId309" Type="http://schemas.openxmlformats.org/officeDocument/2006/relationships/slide" Target="slides/slide291.xml"/><Relationship Id="rId27" Type="http://schemas.openxmlformats.org/officeDocument/2006/relationships/slide" Target="slides/slide9.xml"/><Relationship Id="rId48" Type="http://schemas.openxmlformats.org/officeDocument/2006/relationships/slide" Target="slides/slide30.xml"/><Relationship Id="rId69" Type="http://schemas.openxmlformats.org/officeDocument/2006/relationships/slide" Target="slides/slide51.xml"/><Relationship Id="rId113" Type="http://schemas.openxmlformats.org/officeDocument/2006/relationships/slide" Target="slides/slide95.xml"/><Relationship Id="rId134" Type="http://schemas.openxmlformats.org/officeDocument/2006/relationships/slide" Target="slides/slide116.xml"/><Relationship Id="rId320" Type="http://schemas.openxmlformats.org/officeDocument/2006/relationships/slide" Target="slides/slide302.xml"/><Relationship Id="rId80" Type="http://schemas.openxmlformats.org/officeDocument/2006/relationships/slide" Target="slides/slide62.xml"/><Relationship Id="rId155" Type="http://schemas.openxmlformats.org/officeDocument/2006/relationships/slide" Target="slides/slide137.xml"/><Relationship Id="rId176" Type="http://schemas.openxmlformats.org/officeDocument/2006/relationships/slide" Target="slides/slide158.xml"/><Relationship Id="rId197" Type="http://schemas.openxmlformats.org/officeDocument/2006/relationships/slide" Target="slides/slide179.xml"/><Relationship Id="rId341" Type="http://schemas.openxmlformats.org/officeDocument/2006/relationships/slide" Target="slides/slide323.xml"/><Relationship Id="rId362" Type="http://schemas.openxmlformats.org/officeDocument/2006/relationships/slide" Target="slides/slide344.xml"/><Relationship Id="rId383" Type="http://schemas.openxmlformats.org/officeDocument/2006/relationships/slide" Target="slides/slide365.xml"/><Relationship Id="rId201" Type="http://schemas.openxmlformats.org/officeDocument/2006/relationships/slide" Target="slides/slide183.xml"/><Relationship Id="rId222" Type="http://schemas.openxmlformats.org/officeDocument/2006/relationships/slide" Target="slides/slide204.xml"/><Relationship Id="rId243" Type="http://schemas.openxmlformats.org/officeDocument/2006/relationships/slide" Target="slides/slide225.xml"/><Relationship Id="rId264" Type="http://schemas.openxmlformats.org/officeDocument/2006/relationships/slide" Target="slides/slide246.xml"/><Relationship Id="rId285" Type="http://schemas.openxmlformats.org/officeDocument/2006/relationships/slide" Target="slides/slide267.xml"/><Relationship Id="rId17" Type="http://schemas.openxmlformats.org/officeDocument/2006/relationships/slideMaster" Target="slideMasters/slideMaster17.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24" Type="http://schemas.openxmlformats.org/officeDocument/2006/relationships/slide" Target="slides/slide106.xml"/><Relationship Id="rId310" Type="http://schemas.openxmlformats.org/officeDocument/2006/relationships/slide" Target="slides/slide292.xml"/><Relationship Id="rId70" Type="http://schemas.openxmlformats.org/officeDocument/2006/relationships/slide" Target="slides/slide52.xml"/><Relationship Id="rId91" Type="http://schemas.openxmlformats.org/officeDocument/2006/relationships/slide" Target="slides/slide73.xml"/><Relationship Id="rId145" Type="http://schemas.openxmlformats.org/officeDocument/2006/relationships/slide" Target="slides/slide127.xml"/><Relationship Id="rId166" Type="http://schemas.openxmlformats.org/officeDocument/2006/relationships/slide" Target="slides/slide148.xml"/><Relationship Id="rId187" Type="http://schemas.openxmlformats.org/officeDocument/2006/relationships/slide" Target="slides/slide169.xml"/><Relationship Id="rId331" Type="http://schemas.openxmlformats.org/officeDocument/2006/relationships/slide" Target="slides/slide313.xml"/><Relationship Id="rId352" Type="http://schemas.openxmlformats.org/officeDocument/2006/relationships/slide" Target="slides/slide334.xml"/><Relationship Id="rId373" Type="http://schemas.openxmlformats.org/officeDocument/2006/relationships/slide" Target="slides/slide355.xml"/><Relationship Id="rId394"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194.xml"/><Relationship Id="rId233" Type="http://schemas.openxmlformats.org/officeDocument/2006/relationships/slide" Target="slides/slide215.xml"/><Relationship Id="rId254" Type="http://schemas.openxmlformats.org/officeDocument/2006/relationships/slide" Target="slides/slide236.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275" Type="http://schemas.openxmlformats.org/officeDocument/2006/relationships/slide" Target="slides/slide257.xml"/><Relationship Id="rId296" Type="http://schemas.openxmlformats.org/officeDocument/2006/relationships/slide" Target="slides/slide278.xml"/><Relationship Id="rId300" Type="http://schemas.openxmlformats.org/officeDocument/2006/relationships/slide" Target="slides/slide282.xml"/><Relationship Id="rId60" Type="http://schemas.openxmlformats.org/officeDocument/2006/relationships/slide" Target="slides/slide42.xml"/><Relationship Id="rId81" Type="http://schemas.openxmlformats.org/officeDocument/2006/relationships/slide" Target="slides/slide63.xml"/><Relationship Id="rId135" Type="http://schemas.openxmlformats.org/officeDocument/2006/relationships/slide" Target="slides/slide117.xml"/><Relationship Id="rId156" Type="http://schemas.openxmlformats.org/officeDocument/2006/relationships/slide" Target="slides/slide138.xml"/><Relationship Id="rId177" Type="http://schemas.openxmlformats.org/officeDocument/2006/relationships/slide" Target="slides/slide159.xml"/><Relationship Id="rId198" Type="http://schemas.openxmlformats.org/officeDocument/2006/relationships/slide" Target="slides/slide180.xml"/><Relationship Id="rId321" Type="http://schemas.openxmlformats.org/officeDocument/2006/relationships/slide" Target="slides/slide303.xml"/><Relationship Id="rId342" Type="http://schemas.openxmlformats.org/officeDocument/2006/relationships/slide" Target="slides/slide324.xml"/><Relationship Id="rId363" Type="http://schemas.openxmlformats.org/officeDocument/2006/relationships/slide" Target="slides/slide345.xml"/><Relationship Id="rId384" Type="http://schemas.openxmlformats.org/officeDocument/2006/relationships/slide" Target="slides/slide366.xml"/><Relationship Id="rId202" Type="http://schemas.openxmlformats.org/officeDocument/2006/relationships/slide" Target="slides/slide184.xml"/><Relationship Id="rId223" Type="http://schemas.openxmlformats.org/officeDocument/2006/relationships/slide" Target="slides/slide205.xml"/><Relationship Id="rId244" Type="http://schemas.openxmlformats.org/officeDocument/2006/relationships/slide" Target="slides/slide226.xml"/><Relationship Id="rId18" Type="http://schemas.openxmlformats.org/officeDocument/2006/relationships/slideMaster" Target="slideMasters/slideMaster18.xml"/><Relationship Id="rId39" Type="http://schemas.openxmlformats.org/officeDocument/2006/relationships/slide" Target="slides/slide21.xml"/><Relationship Id="rId265" Type="http://schemas.openxmlformats.org/officeDocument/2006/relationships/slide" Target="slides/slide247.xml"/><Relationship Id="rId286" Type="http://schemas.openxmlformats.org/officeDocument/2006/relationships/slide" Target="slides/slide268.xml"/><Relationship Id="rId50" Type="http://schemas.openxmlformats.org/officeDocument/2006/relationships/slide" Target="slides/slide32.xml"/><Relationship Id="rId104" Type="http://schemas.openxmlformats.org/officeDocument/2006/relationships/slide" Target="slides/slide86.xml"/><Relationship Id="rId125" Type="http://schemas.openxmlformats.org/officeDocument/2006/relationships/slide" Target="slides/slide107.xml"/><Relationship Id="rId146" Type="http://schemas.openxmlformats.org/officeDocument/2006/relationships/slide" Target="slides/slide128.xml"/><Relationship Id="rId167" Type="http://schemas.openxmlformats.org/officeDocument/2006/relationships/slide" Target="slides/slide149.xml"/><Relationship Id="rId188" Type="http://schemas.openxmlformats.org/officeDocument/2006/relationships/slide" Target="slides/slide170.xml"/><Relationship Id="rId311" Type="http://schemas.openxmlformats.org/officeDocument/2006/relationships/slide" Target="slides/slide293.xml"/><Relationship Id="rId332" Type="http://schemas.openxmlformats.org/officeDocument/2006/relationships/slide" Target="slides/slide314.xml"/><Relationship Id="rId353" Type="http://schemas.openxmlformats.org/officeDocument/2006/relationships/slide" Target="slides/slide335.xml"/><Relationship Id="rId374" Type="http://schemas.openxmlformats.org/officeDocument/2006/relationships/slide" Target="slides/slide356.xml"/><Relationship Id="rId395" Type="http://schemas.openxmlformats.org/officeDocument/2006/relationships/tableStyles" Target="tableStyles.xml"/><Relationship Id="rId71" Type="http://schemas.openxmlformats.org/officeDocument/2006/relationships/slide" Target="slides/slide53.xml"/><Relationship Id="rId92" Type="http://schemas.openxmlformats.org/officeDocument/2006/relationships/slide" Target="slides/slide74.xml"/><Relationship Id="rId213" Type="http://schemas.openxmlformats.org/officeDocument/2006/relationships/slide" Target="slides/slide195.xml"/><Relationship Id="rId234"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11.xml"/><Relationship Id="rId255" Type="http://schemas.openxmlformats.org/officeDocument/2006/relationships/slide" Target="slides/slide237.xml"/><Relationship Id="rId276" Type="http://schemas.openxmlformats.org/officeDocument/2006/relationships/slide" Target="slides/slide258.xml"/><Relationship Id="rId297" Type="http://schemas.openxmlformats.org/officeDocument/2006/relationships/slide" Target="slides/slide279.xml"/><Relationship Id="rId40" Type="http://schemas.openxmlformats.org/officeDocument/2006/relationships/slide" Target="slides/slide22.xml"/><Relationship Id="rId115" Type="http://schemas.openxmlformats.org/officeDocument/2006/relationships/slide" Target="slides/slide97.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slide" Target="slides/slide160.xml"/><Relationship Id="rId301" Type="http://schemas.openxmlformats.org/officeDocument/2006/relationships/slide" Target="slides/slide283.xml"/><Relationship Id="rId322" Type="http://schemas.openxmlformats.org/officeDocument/2006/relationships/slide" Target="slides/slide304.xml"/><Relationship Id="rId343" Type="http://schemas.openxmlformats.org/officeDocument/2006/relationships/slide" Target="slides/slide325.xml"/><Relationship Id="rId364" Type="http://schemas.openxmlformats.org/officeDocument/2006/relationships/slide" Target="slides/slide346.xml"/><Relationship Id="rId61" Type="http://schemas.openxmlformats.org/officeDocument/2006/relationships/slide" Target="slides/slide43.xml"/><Relationship Id="rId82" Type="http://schemas.openxmlformats.org/officeDocument/2006/relationships/slide" Target="slides/slide64.xml"/><Relationship Id="rId199" Type="http://schemas.openxmlformats.org/officeDocument/2006/relationships/slide" Target="slides/slide181.xml"/><Relationship Id="rId203" Type="http://schemas.openxmlformats.org/officeDocument/2006/relationships/slide" Target="slides/slide185.xml"/><Relationship Id="rId385" Type="http://schemas.openxmlformats.org/officeDocument/2006/relationships/slide" Target="slides/slide367.xml"/><Relationship Id="rId19" Type="http://schemas.openxmlformats.org/officeDocument/2006/relationships/slide" Target="slides/slide1.xml"/><Relationship Id="rId224" Type="http://schemas.openxmlformats.org/officeDocument/2006/relationships/slide" Target="slides/slide206.xml"/><Relationship Id="rId245" Type="http://schemas.openxmlformats.org/officeDocument/2006/relationships/slide" Target="slides/slide227.xml"/><Relationship Id="rId266" Type="http://schemas.openxmlformats.org/officeDocument/2006/relationships/slide" Target="slides/slide248.xml"/><Relationship Id="rId287" Type="http://schemas.openxmlformats.org/officeDocument/2006/relationships/slide" Target="slides/slide269.xml"/><Relationship Id="rId30" Type="http://schemas.openxmlformats.org/officeDocument/2006/relationships/slide" Target="slides/slide1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312" Type="http://schemas.openxmlformats.org/officeDocument/2006/relationships/slide" Target="slides/slide294.xml"/><Relationship Id="rId333" Type="http://schemas.openxmlformats.org/officeDocument/2006/relationships/slide" Target="slides/slide315.xml"/><Relationship Id="rId354" Type="http://schemas.openxmlformats.org/officeDocument/2006/relationships/slide" Target="slides/slide336.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189" Type="http://schemas.openxmlformats.org/officeDocument/2006/relationships/slide" Target="slides/slide171.xml"/><Relationship Id="rId375" Type="http://schemas.openxmlformats.org/officeDocument/2006/relationships/slide" Target="slides/slide357.xml"/><Relationship Id="rId396" Type="http://schemas.microsoft.com/office/2015/10/relationships/revisionInfo" Target="revisionInfo.xml"/><Relationship Id="rId3" Type="http://schemas.openxmlformats.org/officeDocument/2006/relationships/slideMaster" Target="slideMasters/slideMaster3.xml"/><Relationship Id="rId214" Type="http://schemas.openxmlformats.org/officeDocument/2006/relationships/slide" Target="slides/slide196.xml"/><Relationship Id="rId235" Type="http://schemas.openxmlformats.org/officeDocument/2006/relationships/slide" Target="slides/slide217.xml"/><Relationship Id="rId256" Type="http://schemas.openxmlformats.org/officeDocument/2006/relationships/slide" Target="slides/slide238.xml"/><Relationship Id="rId277" Type="http://schemas.openxmlformats.org/officeDocument/2006/relationships/slide" Target="slides/slide259.xml"/><Relationship Id="rId298" Type="http://schemas.openxmlformats.org/officeDocument/2006/relationships/slide" Target="slides/slide280.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302" Type="http://schemas.openxmlformats.org/officeDocument/2006/relationships/slide" Target="slides/slide284.xml"/><Relationship Id="rId323" Type="http://schemas.openxmlformats.org/officeDocument/2006/relationships/slide" Target="slides/slide305.xml"/><Relationship Id="rId344" Type="http://schemas.openxmlformats.org/officeDocument/2006/relationships/slide" Target="slides/slide326.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179" Type="http://schemas.openxmlformats.org/officeDocument/2006/relationships/slide" Target="slides/slide161.xml"/><Relationship Id="rId365" Type="http://schemas.openxmlformats.org/officeDocument/2006/relationships/slide" Target="slides/slide347.xml"/><Relationship Id="rId386" Type="http://schemas.openxmlformats.org/officeDocument/2006/relationships/slide" Target="slides/slide368.xml"/><Relationship Id="rId190" Type="http://schemas.openxmlformats.org/officeDocument/2006/relationships/slide" Target="slides/slide172.xml"/><Relationship Id="rId204" Type="http://schemas.openxmlformats.org/officeDocument/2006/relationships/slide" Target="slides/slide186.xml"/><Relationship Id="rId225" Type="http://schemas.openxmlformats.org/officeDocument/2006/relationships/slide" Target="slides/slide207.xml"/><Relationship Id="rId246" Type="http://schemas.openxmlformats.org/officeDocument/2006/relationships/slide" Target="slides/slide228.xml"/><Relationship Id="rId267" Type="http://schemas.openxmlformats.org/officeDocument/2006/relationships/slide" Target="slides/slide249.xml"/><Relationship Id="rId288" Type="http://schemas.openxmlformats.org/officeDocument/2006/relationships/slide" Target="slides/slide270.xml"/><Relationship Id="rId106" Type="http://schemas.openxmlformats.org/officeDocument/2006/relationships/slide" Target="slides/slide88.xml"/><Relationship Id="rId127" Type="http://schemas.openxmlformats.org/officeDocument/2006/relationships/slide" Target="slides/slide109.xml"/><Relationship Id="rId313" Type="http://schemas.openxmlformats.org/officeDocument/2006/relationships/slide" Target="slides/slide295.xml"/><Relationship Id="rId10" Type="http://schemas.openxmlformats.org/officeDocument/2006/relationships/slideMaster" Target="slideMasters/slideMaster10.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94" Type="http://schemas.openxmlformats.org/officeDocument/2006/relationships/slide" Target="slides/slide76.xml"/><Relationship Id="rId148" Type="http://schemas.openxmlformats.org/officeDocument/2006/relationships/slide" Target="slides/slide130.xml"/><Relationship Id="rId169" Type="http://schemas.openxmlformats.org/officeDocument/2006/relationships/slide" Target="slides/slide151.xml"/><Relationship Id="rId334" Type="http://schemas.openxmlformats.org/officeDocument/2006/relationships/slide" Target="slides/slide316.xml"/><Relationship Id="rId355" Type="http://schemas.openxmlformats.org/officeDocument/2006/relationships/slide" Target="slides/slide337.xml"/><Relationship Id="rId376" Type="http://schemas.openxmlformats.org/officeDocument/2006/relationships/slide" Target="slides/slide358.xml"/><Relationship Id="rId4" Type="http://schemas.openxmlformats.org/officeDocument/2006/relationships/slideMaster" Target="slideMasters/slideMaster4.xml"/><Relationship Id="rId180" Type="http://schemas.openxmlformats.org/officeDocument/2006/relationships/slide" Target="slides/slide162.xml"/><Relationship Id="rId215" Type="http://schemas.openxmlformats.org/officeDocument/2006/relationships/slide" Target="slides/slide197.xml"/><Relationship Id="rId236" Type="http://schemas.openxmlformats.org/officeDocument/2006/relationships/slide" Target="slides/slide218.xml"/><Relationship Id="rId257" Type="http://schemas.openxmlformats.org/officeDocument/2006/relationships/slide" Target="slides/slide239.xml"/><Relationship Id="rId278" Type="http://schemas.openxmlformats.org/officeDocument/2006/relationships/slide" Target="slides/slide260.xml"/><Relationship Id="rId303" Type="http://schemas.openxmlformats.org/officeDocument/2006/relationships/slide" Target="slides/slide285.xml"/><Relationship Id="rId42" Type="http://schemas.openxmlformats.org/officeDocument/2006/relationships/slide" Target="slides/slide24.xml"/><Relationship Id="rId84" Type="http://schemas.openxmlformats.org/officeDocument/2006/relationships/slide" Target="slides/slide66.xml"/><Relationship Id="rId138" Type="http://schemas.openxmlformats.org/officeDocument/2006/relationships/slide" Target="slides/slide120.xml"/><Relationship Id="rId345" Type="http://schemas.openxmlformats.org/officeDocument/2006/relationships/slide" Target="slides/slide327.xml"/><Relationship Id="rId387" Type="http://schemas.openxmlformats.org/officeDocument/2006/relationships/slide" Target="slides/slide36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 qsCatId="simple" csTypeId="urn:microsoft.com/office/officeart/2005/8/colors/accent1_2"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21D10451-E869-004C-9D3B-ACB308D62B89}" srcId="{F66A1B99-3C10-5D49-A3DC-40C32AD48B03}" destId="{6BD99A5A-0218-AA42-B5A4-CE5B6633613D}" srcOrd="1" destOrd="0" parTransId="{0D5771AA-CDFB-D343-91F7-D232E7D3699D}" sibTransId="{341FB9E3-B153-3A43-B760-FFDA8DCD911C}"/>
    <dgm:cxn modelId="{0D0011A0-6BC1-4490-B849-413BD30BD73B}" type="presOf" srcId="{90C5F7A2-04F0-C14A-8847-EE5CAE727057}" destId="{8A0035B6-1834-B540-9425-F0028B847011}" srcOrd="0" destOrd="0" presId="urn:microsoft.com/office/officeart/2005/8/layout/chevron1"/>
    <dgm:cxn modelId="{ED8E24A2-F3E6-314A-8011-4A0606539F9F}" srcId="{F66A1B99-3C10-5D49-A3DC-40C32AD48B03}" destId="{0BBA1240-78C5-A646-B1DA-5ABAFEFE9FFE}" srcOrd="2" destOrd="0" parTransId="{FB6648A3-9F64-D744-B1D3-7F32DC6FC227}" sibTransId="{88B54A21-46CE-D947-B50B-BAC7AC969F5F}"/>
    <dgm:cxn modelId="{E5CE23B0-AA76-4640-9310-BAF2C2A3E7CD}" type="presOf" srcId="{0BBA1240-78C5-A646-B1DA-5ABAFEFE9FFE}" destId="{8C5E0C73-3F29-8044-BDD2-11FF1AF3A837}" srcOrd="0" destOrd="0" presId="urn:microsoft.com/office/officeart/2005/8/layout/chevron1"/>
    <dgm:cxn modelId="{DBB574E1-2E58-4959-BCF3-A2FCFA5064F5}" type="presOf" srcId="{6BD99A5A-0218-AA42-B5A4-CE5B6633613D}" destId="{76A4B623-E377-4148-BB26-4CAA450FAC97}" srcOrd="0" destOrd="0" presId="urn:microsoft.com/office/officeart/2005/8/layout/chevron1"/>
    <dgm:cxn modelId="{FF997AEA-6B01-4F84-BE4F-65EB18FA3129}" type="presOf" srcId="{F66A1B99-3C10-5D49-A3DC-40C32AD48B03}" destId="{ECA1EF98-FECE-4F46-9951-9A7F5468649C}" srcOrd="0" destOrd="0" presId="urn:microsoft.com/office/officeart/2005/8/layout/chevron1"/>
    <dgm:cxn modelId="{81D50AF6-8505-4947-AD6E-0129AB0F1E0B}" srcId="{F66A1B99-3C10-5D49-A3DC-40C32AD48B03}" destId="{90C5F7A2-04F0-C14A-8847-EE5CAE727057}" srcOrd="0" destOrd="0" parTransId="{CAEE2538-AA68-764B-A5C1-9D64E934492F}" sibTransId="{699F4B55-614A-3D4A-9260-5DF9C9A0BA52}"/>
    <dgm:cxn modelId="{4FBBC957-091E-4522-86D3-C113A9DEDEC3}" type="presParOf" srcId="{ECA1EF98-FECE-4F46-9951-9A7F5468649C}" destId="{8A0035B6-1834-B540-9425-F0028B847011}" srcOrd="0" destOrd="0" presId="urn:microsoft.com/office/officeart/2005/8/layout/chevron1"/>
    <dgm:cxn modelId="{C40BCC2E-E1FA-4A8F-87A4-A607DE550B17}" type="presParOf" srcId="{ECA1EF98-FECE-4F46-9951-9A7F5468649C}" destId="{B09F771A-42B0-DF41-AD50-A1999CFBE6A2}" srcOrd="1" destOrd="0" presId="urn:microsoft.com/office/officeart/2005/8/layout/chevron1"/>
    <dgm:cxn modelId="{D02ED95A-EA9E-45E9-BC79-3345225DFD22}" type="presParOf" srcId="{ECA1EF98-FECE-4F46-9951-9A7F5468649C}" destId="{76A4B623-E377-4148-BB26-4CAA450FAC97}" srcOrd="2" destOrd="0" presId="urn:microsoft.com/office/officeart/2005/8/layout/chevron1"/>
    <dgm:cxn modelId="{2EFF9EF6-5907-4FF9-84BB-9003A425E9D5}" type="presParOf" srcId="{ECA1EF98-FECE-4F46-9951-9A7F5468649C}" destId="{5CB74587-8311-6D4C-90AE-D335E9B05592}" srcOrd="3" destOrd="0" presId="urn:microsoft.com/office/officeart/2005/8/layout/chevron1"/>
    <dgm:cxn modelId="{44D2CB2D-0D31-427B-8D42-C9136B2EBC75}"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pPr/>
              <a:t>06-11-2017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pPr/>
              <a:t>‹#›</a:t>
            </a:fld>
            <a:endParaRPr lang="en-IN"/>
          </a:p>
        </p:txBody>
      </p:sp>
    </p:spTree>
    <p:extLst>
      <p:ext uri="{BB962C8B-B14F-4D97-AF65-F5344CB8AC3E}">
        <p14:creationId xmlns:p14="http://schemas.microsoft.com/office/powerpoint/2010/main" val="2715634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pPr/>
              <a:t>06-11-2017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pPr/>
              <a:t>‹#›</a:t>
            </a:fld>
            <a:endParaRPr lang="en-IN"/>
          </a:p>
        </p:txBody>
      </p:sp>
    </p:spTree>
    <p:extLst>
      <p:ext uri="{BB962C8B-B14F-4D97-AF65-F5344CB8AC3E}">
        <p14:creationId xmlns:p14="http://schemas.microsoft.com/office/powerpoint/2010/main" val="58767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3C3A632B-FBDE-46D4-BF6F-6D14421E6342}" type="slidenum">
              <a:rPr lang="en-US" smtClean="0">
                <a:solidFill>
                  <a:srgbClr val="000000"/>
                </a:solidFill>
                <a:latin typeface="Arial" charset="0"/>
              </a:rPr>
              <a:pPr fontAlgn="base">
                <a:spcBef>
                  <a:spcPct val="0"/>
                </a:spcBef>
                <a:spcAft>
                  <a:spcPct val="0"/>
                </a:spcAft>
                <a:defRPr/>
              </a:pPr>
              <a:t>3</a:t>
            </a:fld>
            <a:endParaRPr lang="en-US" dirty="0">
              <a:solidFill>
                <a:srgbClr val="000000"/>
              </a:solidFill>
              <a:latin typeface="Arial" charset="0"/>
            </a:endParaRPr>
          </a:p>
        </p:txBody>
      </p:sp>
    </p:spTree>
    <p:extLst>
      <p:ext uri="{BB962C8B-B14F-4D97-AF65-F5344CB8AC3E}">
        <p14:creationId xmlns:p14="http://schemas.microsoft.com/office/powerpoint/2010/main" val="164277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25</a:t>
            </a:fld>
            <a:endParaRPr lang="en-IN">
              <a:solidFill>
                <a:prstClr val="black"/>
              </a:solidFill>
            </a:endParaRPr>
          </a:p>
        </p:txBody>
      </p:sp>
    </p:spTree>
    <p:extLst>
      <p:ext uri="{BB962C8B-B14F-4D97-AF65-F5344CB8AC3E}">
        <p14:creationId xmlns:p14="http://schemas.microsoft.com/office/powerpoint/2010/main" val="11295240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163</a:t>
            </a:fld>
            <a:endParaRPr lang="en-IN"/>
          </a:p>
        </p:txBody>
      </p:sp>
    </p:spTree>
    <p:extLst>
      <p:ext uri="{BB962C8B-B14F-4D97-AF65-F5344CB8AC3E}">
        <p14:creationId xmlns:p14="http://schemas.microsoft.com/office/powerpoint/2010/main" val="3651490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164</a:t>
            </a:fld>
            <a:endParaRPr lang="en-IN"/>
          </a:p>
        </p:txBody>
      </p:sp>
    </p:spTree>
    <p:extLst>
      <p:ext uri="{BB962C8B-B14F-4D97-AF65-F5344CB8AC3E}">
        <p14:creationId xmlns:p14="http://schemas.microsoft.com/office/powerpoint/2010/main" val="14083779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165</a:t>
            </a:fld>
            <a:endParaRPr lang="en-IN"/>
          </a:p>
        </p:txBody>
      </p:sp>
    </p:spTree>
    <p:extLst>
      <p:ext uri="{BB962C8B-B14F-4D97-AF65-F5344CB8AC3E}">
        <p14:creationId xmlns:p14="http://schemas.microsoft.com/office/powerpoint/2010/main" val="33976805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166</a:t>
            </a:fld>
            <a:endParaRPr lang="en-IN"/>
          </a:p>
        </p:txBody>
      </p:sp>
    </p:spTree>
    <p:extLst>
      <p:ext uri="{BB962C8B-B14F-4D97-AF65-F5344CB8AC3E}">
        <p14:creationId xmlns:p14="http://schemas.microsoft.com/office/powerpoint/2010/main" val="1831454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167</a:t>
            </a:fld>
            <a:endParaRPr lang="en-IN"/>
          </a:p>
        </p:txBody>
      </p:sp>
    </p:spTree>
    <p:extLst>
      <p:ext uri="{BB962C8B-B14F-4D97-AF65-F5344CB8AC3E}">
        <p14:creationId xmlns:p14="http://schemas.microsoft.com/office/powerpoint/2010/main" val="3249717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168</a:t>
            </a:fld>
            <a:endParaRPr lang="en-IN"/>
          </a:p>
        </p:txBody>
      </p:sp>
    </p:spTree>
    <p:extLst>
      <p:ext uri="{BB962C8B-B14F-4D97-AF65-F5344CB8AC3E}">
        <p14:creationId xmlns:p14="http://schemas.microsoft.com/office/powerpoint/2010/main" val="20668958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169</a:t>
            </a:fld>
            <a:endParaRPr lang="en-IN"/>
          </a:p>
        </p:txBody>
      </p:sp>
    </p:spTree>
    <p:extLst>
      <p:ext uri="{BB962C8B-B14F-4D97-AF65-F5344CB8AC3E}">
        <p14:creationId xmlns:p14="http://schemas.microsoft.com/office/powerpoint/2010/main" val="3404922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170</a:t>
            </a:fld>
            <a:endParaRPr lang="en-IN"/>
          </a:p>
        </p:txBody>
      </p:sp>
    </p:spTree>
    <p:extLst>
      <p:ext uri="{BB962C8B-B14F-4D97-AF65-F5344CB8AC3E}">
        <p14:creationId xmlns:p14="http://schemas.microsoft.com/office/powerpoint/2010/main" val="38672772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171</a:t>
            </a:fld>
            <a:endParaRPr lang="en-IN"/>
          </a:p>
        </p:txBody>
      </p:sp>
    </p:spTree>
    <p:extLst>
      <p:ext uri="{BB962C8B-B14F-4D97-AF65-F5344CB8AC3E}">
        <p14:creationId xmlns:p14="http://schemas.microsoft.com/office/powerpoint/2010/main" val="9411289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172</a:t>
            </a:fld>
            <a:endParaRPr lang="en-IN"/>
          </a:p>
        </p:txBody>
      </p:sp>
    </p:spTree>
    <p:extLst>
      <p:ext uri="{BB962C8B-B14F-4D97-AF65-F5344CB8AC3E}">
        <p14:creationId xmlns:p14="http://schemas.microsoft.com/office/powerpoint/2010/main" val="281668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26</a:t>
            </a:fld>
            <a:endParaRPr lang="en-IN">
              <a:solidFill>
                <a:prstClr val="black"/>
              </a:solidFill>
            </a:endParaRPr>
          </a:p>
        </p:txBody>
      </p:sp>
    </p:spTree>
    <p:extLst>
      <p:ext uri="{BB962C8B-B14F-4D97-AF65-F5344CB8AC3E}">
        <p14:creationId xmlns:p14="http://schemas.microsoft.com/office/powerpoint/2010/main" val="17780355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173</a:t>
            </a:fld>
            <a:endParaRPr lang="en-IN"/>
          </a:p>
        </p:txBody>
      </p:sp>
    </p:spTree>
    <p:extLst>
      <p:ext uri="{BB962C8B-B14F-4D97-AF65-F5344CB8AC3E}">
        <p14:creationId xmlns:p14="http://schemas.microsoft.com/office/powerpoint/2010/main" val="25574876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174</a:t>
            </a:fld>
            <a:endParaRPr lang="en-IN"/>
          </a:p>
        </p:txBody>
      </p:sp>
    </p:spTree>
    <p:extLst>
      <p:ext uri="{BB962C8B-B14F-4D97-AF65-F5344CB8AC3E}">
        <p14:creationId xmlns:p14="http://schemas.microsoft.com/office/powerpoint/2010/main" val="1623845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175</a:t>
            </a:fld>
            <a:endParaRPr lang="en-IN"/>
          </a:p>
        </p:txBody>
      </p:sp>
    </p:spTree>
    <p:extLst>
      <p:ext uri="{BB962C8B-B14F-4D97-AF65-F5344CB8AC3E}">
        <p14:creationId xmlns:p14="http://schemas.microsoft.com/office/powerpoint/2010/main" val="20804842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176</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177</a:t>
            </a:fld>
            <a:endParaRPr lang="en-IN"/>
          </a:p>
        </p:txBody>
      </p:sp>
    </p:spTree>
    <p:extLst>
      <p:ext uri="{BB962C8B-B14F-4D97-AF65-F5344CB8AC3E}">
        <p14:creationId xmlns:p14="http://schemas.microsoft.com/office/powerpoint/2010/main" val="41971188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178</a:t>
            </a:fld>
            <a:endParaRPr lang="en-IN"/>
          </a:p>
        </p:txBody>
      </p:sp>
    </p:spTree>
    <p:extLst>
      <p:ext uri="{BB962C8B-B14F-4D97-AF65-F5344CB8AC3E}">
        <p14:creationId xmlns:p14="http://schemas.microsoft.com/office/powerpoint/2010/main" val="38801816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179</a:t>
            </a:fld>
            <a:endParaRPr lang="en-IN"/>
          </a:p>
        </p:txBody>
      </p:sp>
    </p:spTree>
    <p:extLst>
      <p:ext uri="{BB962C8B-B14F-4D97-AF65-F5344CB8AC3E}">
        <p14:creationId xmlns:p14="http://schemas.microsoft.com/office/powerpoint/2010/main" val="39046802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180</a:t>
            </a:fld>
            <a:endParaRPr lang="en-IN"/>
          </a:p>
        </p:txBody>
      </p:sp>
    </p:spTree>
    <p:extLst>
      <p:ext uri="{BB962C8B-B14F-4D97-AF65-F5344CB8AC3E}">
        <p14:creationId xmlns:p14="http://schemas.microsoft.com/office/powerpoint/2010/main" val="24827399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181</a:t>
            </a:fld>
            <a:endParaRPr lang="en-IN"/>
          </a:p>
        </p:txBody>
      </p:sp>
    </p:spTree>
    <p:extLst>
      <p:ext uri="{BB962C8B-B14F-4D97-AF65-F5344CB8AC3E}">
        <p14:creationId xmlns:p14="http://schemas.microsoft.com/office/powerpoint/2010/main" val="6075026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726243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27</a:t>
            </a:fld>
            <a:endParaRPr lang="en-IN">
              <a:solidFill>
                <a:prstClr val="black"/>
              </a:solidFill>
            </a:endParaRPr>
          </a:p>
        </p:txBody>
      </p:sp>
    </p:spTree>
    <p:extLst>
      <p:ext uri="{BB962C8B-B14F-4D97-AF65-F5344CB8AC3E}">
        <p14:creationId xmlns:p14="http://schemas.microsoft.com/office/powerpoint/2010/main" val="2494043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6633233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58166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650720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186</a:t>
            </a:fld>
            <a:endParaRPr lang="en-IN"/>
          </a:p>
        </p:txBody>
      </p:sp>
    </p:spTree>
    <p:extLst>
      <p:ext uri="{BB962C8B-B14F-4D97-AF65-F5344CB8AC3E}">
        <p14:creationId xmlns:p14="http://schemas.microsoft.com/office/powerpoint/2010/main" val="42372874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a:ln/>
        </p:spPr>
      </p:sp>
      <p:sp>
        <p:nvSpPr>
          <p:cNvPr id="79875" name="Rectangle 1027"/>
          <p:cNvSpPr>
            <a:spLocks noGrp="1" noChangeArrowheads="1"/>
          </p:cNvSpPr>
          <p:nvPr>
            <p:ph type="body" idx="1"/>
          </p:nvPr>
        </p:nvSpPr>
        <p:spPr>
          <a:xfrm>
            <a:off x="459966" y="5743359"/>
            <a:ext cx="5709807" cy="2656710"/>
          </a:xfrm>
        </p:spPr>
        <p:txBody>
          <a:bodyPr/>
          <a:lstStyle/>
          <a:p>
            <a:r>
              <a:rPr lang="en-US" altLang="en-US"/>
              <a:t>http://www.robertluttman.com/vms/Week5/page6.htm</a:t>
            </a:r>
          </a:p>
          <a:p>
            <a:r>
              <a:rPr lang="en-US" altLang="en-US"/>
              <a:t>Statistical Thinking Tools-Control Charts for the Average</a:t>
            </a:r>
          </a:p>
          <a:p>
            <a:r>
              <a:rPr lang="en-US" altLang="en-US"/>
              <a:t>Date:February 12, 2001   </a:t>
            </a:r>
          </a:p>
          <a:p>
            <a:r>
              <a:rPr lang="en-US" altLang="en-US"/>
              <a:t>Bob Luttman, Robert Luttman &amp; Associates</a:t>
            </a:r>
          </a:p>
          <a:p>
            <a:endParaRPr lang="en-US" altLang="en-US"/>
          </a:p>
          <a:p>
            <a:endParaRPr lang="en-US" altLang="en-US"/>
          </a:p>
          <a:p>
            <a:r>
              <a:rPr lang="en-US" altLang="en-US"/>
              <a:t>Example of a control chart that has points outside the UCL.  This process may need to be reworked.  The problem is becoming worse, you can see that the data is consistently above the mean towards the end of the data.</a:t>
            </a:r>
          </a:p>
        </p:txBody>
      </p:sp>
    </p:spTree>
    <p:extLst>
      <p:ext uri="{BB962C8B-B14F-4D97-AF65-F5344CB8AC3E}">
        <p14:creationId xmlns:p14="http://schemas.microsoft.com/office/powerpoint/2010/main" val="15393396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a:ln/>
        </p:spPr>
      </p:sp>
      <p:sp>
        <p:nvSpPr>
          <p:cNvPr id="76803" name="Rectangle 3"/>
          <p:cNvSpPr>
            <a:spLocks noGrp="1" noChangeArrowheads="1"/>
          </p:cNvSpPr>
          <p:nvPr>
            <p:ph type="body" idx="1"/>
          </p:nvPr>
        </p:nvSpPr>
        <p:spPr/>
        <p:txBody>
          <a:bodyPr/>
          <a:lstStyle/>
          <a:p>
            <a:r>
              <a:rPr lang="en-US" altLang="en-US"/>
              <a:t>Processes and Process Variability,  Date accessed: Feb 12, 2001</a:t>
            </a:r>
          </a:p>
          <a:p>
            <a:r>
              <a:rPr lang="en-US" altLang="en-US"/>
              <a:t>http://www.sytsma.com/tqmtools/ctlchtprinciples.html</a:t>
            </a:r>
          </a:p>
          <a:p>
            <a:r>
              <a:rPr lang="en-US" altLang="en-US"/>
              <a:t>Example of a process that is in-control.</a:t>
            </a:r>
          </a:p>
          <a:p>
            <a:endParaRPr lang="en-US" altLang="en-US"/>
          </a:p>
        </p:txBody>
      </p:sp>
    </p:spTree>
    <p:extLst>
      <p:ext uri="{BB962C8B-B14F-4D97-AF65-F5344CB8AC3E}">
        <p14:creationId xmlns:p14="http://schemas.microsoft.com/office/powerpoint/2010/main" val="7270859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189</a:t>
            </a:fld>
            <a:endParaRPr lang="en-IN"/>
          </a:p>
        </p:txBody>
      </p:sp>
    </p:spTree>
    <p:extLst>
      <p:ext uri="{BB962C8B-B14F-4D97-AF65-F5344CB8AC3E}">
        <p14:creationId xmlns:p14="http://schemas.microsoft.com/office/powerpoint/2010/main" val="285438754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190</a:t>
            </a:fld>
            <a:endParaRPr lang="en-IN"/>
          </a:p>
        </p:txBody>
      </p:sp>
    </p:spTree>
    <p:extLst>
      <p:ext uri="{BB962C8B-B14F-4D97-AF65-F5344CB8AC3E}">
        <p14:creationId xmlns:p14="http://schemas.microsoft.com/office/powerpoint/2010/main" val="39412347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191</a:t>
            </a:fld>
            <a:endParaRPr lang="en-IN"/>
          </a:p>
        </p:txBody>
      </p:sp>
    </p:spTree>
    <p:extLst>
      <p:ext uri="{BB962C8B-B14F-4D97-AF65-F5344CB8AC3E}">
        <p14:creationId xmlns:p14="http://schemas.microsoft.com/office/powerpoint/2010/main" val="41484936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192</a:t>
            </a:fld>
            <a:endParaRPr lang="en-IN"/>
          </a:p>
        </p:txBody>
      </p:sp>
    </p:spTree>
    <p:extLst>
      <p:ext uri="{BB962C8B-B14F-4D97-AF65-F5344CB8AC3E}">
        <p14:creationId xmlns:p14="http://schemas.microsoft.com/office/powerpoint/2010/main" val="2202324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28</a:t>
            </a:fld>
            <a:endParaRPr lang="en-IN">
              <a:solidFill>
                <a:prstClr val="black"/>
              </a:solidFill>
            </a:endParaRPr>
          </a:p>
        </p:txBody>
      </p:sp>
    </p:spTree>
    <p:extLst>
      <p:ext uri="{BB962C8B-B14F-4D97-AF65-F5344CB8AC3E}">
        <p14:creationId xmlns:p14="http://schemas.microsoft.com/office/powerpoint/2010/main" val="40898295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193</a:t>
            </a:fld>
            <a:endParaRPr lang="en-IN"/>
          </a:p>
        </p:txBody>
      </p:sp>
    </p:spTree>
    <p:extLst>
      <p:ext uri="{BB962C8B-B14F-4D97-AF65-F5344CB8AC3E}">
        <p14:creationId xmlns:p14="http://schemas.microsoft.com/office/powerpoint/2010/main" val="18212117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194</a:t>
            </a:fld>
            <a:endParaRPr lang="en-IN"/>
          </a:p>
        </p:txBody>
      </p:sp>
    </p:spTree>
    <p:extLst>
      <p:ext uri="{BB962C8B-B14F-4D97-AF65-F5344CB8AC3E}">
        <p14:creationId xmlns:p14="http://schemas.microsoft.com/office/powerpoint/2010/main" val="30328991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195</a:t>
            </a:fld>
            <a:endParaRPr lang="en-IN"/>
          </a:p>
        </p:txBody>
      </p:sp>
    </p:spTree>
    <p:extLst>
      <p:ext uri="{BB962C8B-B14F-4D97-AF65-F5344CB8AC3E}">
        <p14:creationId xmlns:p14="http://schemas.microsoft.com/office/powerpoint/2010/main" val="102234790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196</a:t>
            </a:fld>
            <a:endParaRPr lang="en-IN"/>
          </a:p>
        </p:txBody>
      </p:sp>
    </p:spTree>
    <p:extLst>
      <p:ext uri="{BB962C8B-B14F-4D97-AF65-F5344CB8AC3E}">
        <p14:creationId xmlns:p14="http://schemas.microsoft.com/office/powerpoint/2010/main" val="23277647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197</a:t>
            </a:fld>
            <a:endParaRPr lang="en-IN"/>
          </a:p>
        </p:txBody>
      </p:sp>
    </p:spTree>
    <p:extLst>
      <p:ext uri="{BB962C8B-B14F-4D97-AF65-F5344CB8AC3E}">
        <p14:creationId xmlns:p14="http://schemas.microsoft.com/office/powerpoint/2010/main" val="22228508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198</a:t>
            </a:fld>
            <a:endParaRPr lang="en-IN"/>
          </a:p>
        </p:txBody>
      </p:sp>
    </p:spTree>
    <p:extLst>
      <p:ext uri="{BB962C8B-B14F-4D97-AF65-F5344CB8AC3E}">
        <p14:creationId xmlns:p14="http://schemas.microsoft.com/office/powerpoint/2010/main" val="411155741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199</a:t>
            </a:fld>
            <a:endParaRPr lang="en-IN"/>
          </a:p>
        </p:txBody>
      </p:sp>
    </p:spTree>
    <p:extLst>
      <p:ext uri="{BB962C8B-B14F-4D97-AF65-F5344CB8AC3E}">
        <p14:creationId xmlns:p14="http://schemas.microsoft.com/office/powerpoint/2010/main" val="15813263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200</a:t>
            </a:fld>
            <a:endParaRPr lang="en-IN"/>
          </a:p>
        </p:txBody>
      </p:sp>
    </p:spTree>
    <p:extLst>
      <p:ext uri="{BB962C8B-B14F-4D97-AF65-F5344CB8AC3E}">
        <p14:creationId xmlns:p14="http://schemas.microsoft.com/office/powerpoint/2010/main" val="20273220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201</a:t>
            </a:fld>
            <a:endParaRPr lang="en-IN"/>
          </a:p>
        </p:txBody>
      </p:sp>
    </p:spTree>
    <p:extLst>
      <p:ext uri="{BB962C8B-B14F-4D97-AF65-F5344CB8AC3E}">
        <p14:creationId xmlns:p14="http://schemas.microsoft.com/office/powerpoint/2010/main" val="2664374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202</a:t>
            </a:fld>
            <a:endParaRPr lang="en-IN"/>
          </a:p>
        </p:txBody>
      </p:sp>
    </p:spTree>
    <p:extLst>
      <p:ext uri="{BB962C8B-B14F-4D97-AF65-F5344CB8AC3E}">
        <p14:creationId xmlns:p14="http://schemas.microsoft.com/office/powerpoint/2010/main" val="3021177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29</a:t>
            </a:fld>
            <a:endParaRPr lang="en-IN">
              <a:solidFill>
                <a:prstClr val="black"/>
              </a:solidFill>
            </a:endParaRPr>
          </a:p>
        </p:txBody>
      </p:sp>
    </p:spTree>
    <p:extLst>
      <p:ext uri="{BB962C8B-B14F-4D97-AF65-F5344CB8AC3E}">
        <p14:creationId xmlns:p14="http://schemas.microsoft.com/office/powerpoint/2010/main" val="4787582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203</a:t>
            </a:fld>
            <a:endParaRPr lang="en-IN"/>
          </a:p>
        </p:txBody>
      </p:sp>
    </p:spTree>
    <p:extLst>
      <p:ext uri="{BB962C8B-B14F-4D97-AF65-F5344CB8AC3E}">
        <p14:creationId xmlns:p14="http://schemas.microsoft.com/office/powerpoint/2010/main" val="39073845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204</a:t>
            </a:fld>
            <a:endParaRPr lang="en-IN"/>
          </a:p>
        </p:txBody>
      </p:sp>
    </p:spTree>
    <p:extLst>
      <p:ext uri="{BB962C8B-B14F-4D97-AF65-F5344CB8AC3E}">
        <p14:creationId xmlns:p14="http://schemas.microsoft.com/office/powerpoint/2010/main" val="39283491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205</a:t>
            </a:fld>
            <a:endParaRPr lang="en-IN"/>
          </a:p>
        </p:txBody>
      </p:sp>
    </p:spTree>
    <p:extLst>
      <p:ext uri="{BB962C8B-B14F-4D97-AF65-F5344CB8AC3E}">
        <p14:creationId xmlns:p14="http://schemas.microsoft.com/office/powerpoint/2010/main" val="201192730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206</a:t>
            </a:fld>
            <a:endParaRPr lang="en-IN"/>
          </a:p>
        </p:txBody>
      </p:sp>
    </p:spTree>
    <p:extLst>
      <p:ext uri="{BB962C8B-B14F-4D97-AF65-F5344CB8AC3E}">
        <p14:creationId xmlns:p14="http://schemas.microsoft.com/office/powerpoint/2010/main" val="42094965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207</a:t>
            </a:fld>
            <a:endParaRPr lang="en-IN"/>
          </a:p>
        </p:txBody>
      </p:sp>
    </p:spTree>
    <p:extLst>
      <p:ext uri="{BB962C8B-B14F-4D97-AF65-F5344CB8AC3E}">
        <p14:creationId xmlns:p14="http://schemas.microsoft.com/office/powerpoint/2010/main" val="7872819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208</a:t>
            </a:fld>
            <a:endParaRPr lang="en-IN"/>
          </a:p>
        </p:txBody>
      </p:sp>
    </p:spTree>
    <p:extLst>
      <p:ext uri="{BB962C8B-B14F-4D97-AF65-F5344CB8AC3E}">
        <p14:creationId xmlns:p14="http://schemas.microsoft.com/office/powerpoint/2010/main" val="67960132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209</a:t>
            </a:fld>
            <a:endParaRPr lang="en-IN"/>
          </a:p>
        </p:txBody>
      </p:sp>
    </p:spTree>
    <p:extLst>
      <p:ext uri="{BB962C8B-B14F-4D97-AF65-F5344CB8AC3E}">
        <p14:creationId xmlns:p14="http://schemas.microsoft.com/office/powerpoint/2010/main" val="10622484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210</a:t>
            </a:fld>
            <a:endParaRPr lang="en-IN"/>
          </a:p>
        </p:txBody>
      </p:sp>
    </p:spTree>
    <p:extLst>
      <p:ext uri="{BB962C8B-B14F-4D97-AF65-F5344CB8AC3E}">
        <p14:creationId xmlns:p14="http://schemas.microsoft.com/office/powerpoint/2010/main" val="301626482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211</a:t>
            </a:fld>
            <a:endParaRPr lang="en-IN"/>
          </a:p>
        </p:txBody>
      </p:sp>
    </p:spTree>
    <p:extLst>
      <p:ext uri="{BB962C8B-B14F-4D97-AF65-F5344CB8AC3E}">
        <p14:creationId xmlns:p14="http://schemas.microsoft.com/office/powerpoint/2010/main" val="31036799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212</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30</a:t>
            </a:fld>
            <a:endParaRPr lang="en-IN">
              <a:solidFill>
                <a:prstClr val="black"/>
              </a:solidFill>
            </a:endParaRPr>
          </a:p>
        </p:txBody>
      </p:sp>
    </p:spTree>
    <p:extLst>
      <p:ext uri="{BB962C8B-B14F-4D97-AF65-F5344CB8AC3E}">
        <p14:creationId xmlns:p14="http://schemas.microsoft.com/office/powerpoint/2010/main" val="40757626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213</a:t>
            </a:fld>
            <a:endParaRPr lang="en-IN"/>
          </a:p>
        </p:txBody>
      </p:sp>
    </p:spTree>
    <p:extLst>
      <p:ext uri="{BB962C8B-B14F-4D97-AF65-F5344CB8AC3E}">
        <p14:creationId xmlns:p14="http://schemas.microsoft.com/office/powerpoint/2010/main" val="14325059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214</a:t>
            </a:fld>
            <a:endParaRPr lang="en-IN"/>
          </a:p>
        </p:txBody>
      </p:sp>
    </p:spTree>
    <p:extLst>
      <p:ext uri="{BB962C8B-B14F-4D97-AF65-F5344CB8AC3E}">
        <p14:creationId xmlns:p14="http://schemas.microsoft.com/office/powerpoint/2010/main" val="422810380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215</a:t>
            </a:fld>
            <a:endParaRPr lang="en-IN"/>
          </a:p>
        </p:txBody>
      </p:sp>
    </p:spTree>
    <p:extLst>
      <p:ext uri="{BB962C8B-B14F-4D97-AF65-F5344CB8AC3E}">
        <p14:creationId xmlns:p14="http://schemas.microsoft.com/office/powerpoint/2010/main" val="149755604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216</a:t>
            </a:fld>
            <a:endParaRPr lang="en-IN"/>
          </a:p>
        </p:txBody>
      </p:sp>
    </p:spTree>
    <p:extLst>
      <p:ext uri="{BB962C8B-B14F-4D97-AF65-F5344CB8AC3E}">
        <p14:creationId xmlns:p14="http://schemas.microsoft.com/office/powerpoint/2010/main" val="389928144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217</a:t>
            </a:fld>
            <a:endParaRPr lang="en-IN"/>
          </a:p>
        </p:txBody>
      </p:sp>
    </p:spTree>
    <p:extLst>
      <p:ext uri="{BB962C8B-B14F-4D97-AF65-F5344CB8AC3E}">
        <p14:creationId xmlns:p14="http://schemas.microsoft.com/office/powerpoint/2010/main" val="206525866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218</a:t>
            </a:fld>
            <a:endParaRPr lang="en-IN"/>
          </a:p>
        </p:txBody>
      </p:sp>
    </p:spTree>
    <p:extLst>
      <p:ext uri="{BB962C8B-B14F-4D97-AF65-F5344CB8AC3E}">
        <p14:creationId xmlns:p14="http://schemas.microsoft.com/office/powerpoint/2010/main" val="14495449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219</a:t>
            </a:fld>
            <a:endParaRPr lang="en-IN"/>
          </a:p>
        </p:txBody>
      </p:sp>
    </p:spTree>
    <p:extLst>
      <p:ext uri="{BB962C8B-B14F-4D97-AF65-F5344CB8AC3E}">
        <p14:creationId xmlns:p14="http://schemas.microsoft.com/office/powerpoint/2010/main" val="35226176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220</a:t>
            </a:fld>
            <a:endParaRPr lang="en-IN"/>
          </a:p>
        </p:txBody>
      </p:sp>
    </p:spTree>
    <p:extLst>
      <p:ext uri="{BB962C8B-B14F-4D97-AF65-F5344CB8AC3E}">
        <p14:creationId xmlns:p14="http://schemas.microsoft.com/office/powerpoint/2010/main" val="57395287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221</a:t>
            </a:fld>
            <a:endParaRPr lang="en-IN"/>
          </a:p>
        </p:txBody>
      </p:sp>
    </p:spTree>
    <p:extLst>
      <p:ext uri="{BB962C8B-B14F-4D97-AF65-F5344CB8AC3E}">
        <p14:creationId xmlns:p14="http://schemas.microsoft.com/office/powerpoint/2010/main" val="4628074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222</a:t>
            </a:fld>
            <a:endParaRPr lang="en-IN"/>
          </a:p>
        </p:txBody>
      </p:sp>
    </p:spTree>
    <p:extLst>
      <p:ext uri="{BB962C8B-B14F-4D97-AF65-F5344CB8AC3E}">
        <p14:creationId xmlns:p14="http://schemas.microsoft.com/office/powerpoint/2010/main" val="315322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31</a:t>
            </a:fld>
            <a:endParaRPr lang="en-IN">
              <a:solidFill>
                <a:prstClr val="black"/>
              </a:solidFill>
            </a:endParaRPr>
          </a:p>
        </p:txBody>
      </p:sp>
    </p:spTree>
    <p:extLst>
      <p:ext uri="{BB962C8B-B14F-4D97-AF65-F5344CB8AC3E}">
        <p14:creationId xmlns:p14="http://schemas.microsoft.com/office/powerpoint/2010/main" val="419663691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xfrm>
            <a:off x="6001653" y="10278566"/>
            <a:ext cx="168120" cy="1992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spcBef>
                <a:spcPct val="30000"/>
              </a:spcBef>
              <a:defRPr sz="1200">
                <a:solidFill>
                  <a:schemeClr val="tx1"/>
                </a:solidFill>
                <a:latin typeface="Arial" pitchFamily="34" charset="0"/>
              </a:defRPr>
            </a:lvl1pPr>
            <a:lvl2pPr marL="741866" indent="-284616" defTabSz="914501">
              <a:spcBef>
                <a:spcPct val="30000"/>
              </a:spcBef>
              <a:defRPr sz="1200">
                <a:solidFill>
                  <a:schemeClr val="tx1"/>
                </a:solidFill>
                <a:latin typeface="Arial" pitchFamily="34" charset="0"/>
              </a:defRPr>
            </a:lvl2pPr>
            <a:lvl3pPr marL="1141571" indent="-227070" defTabSz="914501">
              <a:spcBef>
                <a:spcPct val="30000"/>
              </a:spcBef>
              <a:defRPr sz="1200">
                <a:solidFill>
                  <a:schemeClr val="tx1"/>
                </a:solidFill>
                <a:latin typeface="Arial" pitchFamily="34" charset="0"/>
              </a:defRPr>
            </a:lvl3pPr>
            <a:lvl4pPr marL="1598821" indent="-227070" defTabSz="914501">
              <a:spcBef>
                <a:spcPct val="30000"/>
              </a:spcBef>
              <a:defRPr sz="1200">
                <a:solidFill>
                  <a:schemeClr val="tx1"/>
                </a:solidFill>
                <a:latin typeface="Arial" pitchFamily="34" charset="0"/>
              </a:defRPr>
            </a:lvl4pPr>
            <a:lvl5pPr marL="2056072" indent="-227070" defTabSz="914501">
              <a:spcBef>
                <a:spcPct val="30000"/>
              </a:spcBef>
              <a:defRPr sz="1200">
                <a:solidFill>
                  <a:schemeClr val="tx1"/>
                </a:solidFill>
                <a:latin typeface="Arial" pitchFamily="34" charset="0"/>
              </a:defRPr>
            </a:lvl5pPr>
            <a:lvl6pPr marL="2503991" indent="-227070" defTabSz="914501" eaLnBrk="0" fontAlgn="base" hangingPunct="0">
              <a:spcBef>
                <a:spcPct val="30000"/>
              </a:spcBef>
              <a:spcAft>
                <a:spcPct val="0"/>
              </a:spcAft>
              <a:defRPr sz="1200">
                <a:solidFill>
                  <a:schemeClr val="tx1"/>
                </a:solidFill>
                <a:latin typeface="Arial" pitchFamily="34" charset="0"/>
              </a:defRPr>
            </a:lvl6pPr>
            <a:lvl7pPr marL="2951910" indent="-227070" defTabSz="914501" eaLnBrk="0" fontAlgn="base" hangingPunct="0">
              <a:spcBef>
                <a:spcPct val="30000"/>
              </a:spcBef>
              <a:spcAft>
                <a:spcPct val="0"/>
              </a:spcAft>
              <a:defRPr sz="1200">
                <a:solidFill>
                  <a:schemeClr val="tx1"/>
                </a:solidFill>
                <a:latin typeface="Arial" pitchFamily="34" charset="0"/>
              </a:defRPr>
            </a:lvl7pPr>
            <a:lvl8pPr marL="3399828" indent="-227070" defTabSz="914501" eaLnBrk="0" fontAlgn="base" hangingPunct="0">
              <a:spcBef>
                <a:spcPct val="30000"/>
              </a:spcBef>
              <a:spcAft>
                <a:spcPct val="0"/>
              </a:spcAft>
              <a:defRPr sz="1200">
                <a:solidFill>
                  <a:schemeClr val="tx1"/>
                </a:solidFill>
                <a:latin typeface="Arial" pitchFamily="34" charset="0"/>
              </a:defRPr>
            </a:lvl8pPr>
            <a:lvl9pPr marL="3847747" indent="-227070" defTabSz="914501" eaLnBrk="0" fontAlgn="base" hangingPunct="0">
              <a:spcBef>
                <a:spcPct val="30000"/>
              </a:spcBef>
              <a:spcAft>
                <a:spcPct val="0"/>
              </a:spcAft>
              <a:defRPr sz="1200">
                <a:solidFill>
                  <a:schemeClr val="tx1"/>
                </a:solidFill>
                <a:latin typeface="Arial" pitchFamily="34" charset="0"/>
              </a:defRPr>
            </a:lvl9pPr>
          </a:lstStyle>
          <a:p>
            <a:pPr marL="0" marR="0" lvl="0" indent="0" algn="r" defTabSz="914501" rtl="0" eaLnBrk="1" fontAlgn="base" latinLnBrk="0" hangingPunct="1">
              <a:lnSpc>
                <a:spcPct val="100000"/>
              </a:lnSpc>
              <a:spcBef>
                <a:spcPct val="0"/>
              </a:spcBef>
              <a:spcAft>
                <a:spcPct val="0"/>
              </a:spcAft>
              <a:buClrTx/>
              <a:buSzTx/>
              <a:buFontTx/>
              <a:buNone/>
              <a:tabLst/>
              <a:defRPr/>
            </a:pPr>
            <a:fld id="{150DDD24-A373-4996-AEE5-4FA133C1660E}" type="slidenum">
              <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rPr>
              <a:pPr marL="0" marR="0" lvl="0" indent="0" algn="r" defTabSz="914501" rtl="0" eaLnBrk="1" fontAlgn="base" latinLnBrk="0" hangingPunct="1">
                <a:lnSpc>
                  <a:spcPct val="100000"/>
                </a:lnSpc>
                <a:spcBef>
                  <a:spcPct val="0"/>
                </a:spcBef>
                <a:spcAft>
                  <a:spcPct val="0"/>
                </a:spcAft>
                <a:buClrTx/>
                <a:buSzTx/>
                <a:buFontTx/>
                <a:buNone/>
                <a:tabLst/>
                <a:defRPr/>
              </a:pPr>
              <a:t>223</a:t>
            </a:fld>
            <a:endParaRPr kumimoji="0" lang="en-US" alt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38243" name="Rectangle 2"/>
          <p:cNvSpPr>
            <a:spLocks noGrp="1" noRot="1" noChangeAspect="1" noChangeArrowheads="1" noTextEdit="1"/>
          </p:cNvSpPr>
          <p:nvPr>
            <p:ph type="sldImg"/>
          </p:nvPr>
        </p:nvSpPr>
        <p:spPr>
          <a:xfrm>
            <a:off x="641350" y="803275"/>
            <a:ext cx="5341938" cy="4006850"/>
          </a:xfrm>
          <a:ln/>
        </p:spPr>
      </p:sp>
      <p:sp>
        <p:nvSpPr>
          <p:cNvPr id="138244" name="Rectangle 3"/>
          <p:cNvSpPr>
            <a:spLocks noGrp="1" noChangeArrowheads="1"/>
          </p:cNvSpPr>
          <p:nvPr>
            <p:ph type="body" idx="1"/>
          </p:nvPr>
        </p:nvSpPr>
        <p:spPr>
          <a:xfrm>
            <a:off x="883334" y="5076313"/>
            <a:ext cx="4856835" cy="2656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p>
        </p:txBody>
      </p:sp>
    </p:spTree>
    <p:extLst>
      <p:ext uri="{BB962C8B-B14F-4D97-AF65-F5344CB8AC3E}">
        <p14:creationId xmlns:p14="http://schemas.microsoft.com/office/powerpoint/2010/main" val="7629310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xfrm>
            <a:off x="6001653" y="10278566"/>
            <a:ext cx="168120" cy="1992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pPr marL="0" marR="0" lvl="0" indent="0" algn="r" defTabSz="914501" rtl="0" eaLnBrk="1" fontAlgn="base" latinLnBrk="0" hangingPunct="1">
              <a:lnSpc>
                <a:spcPct val="100000"/>
              </a:lnSpc>
              <a:spcBef>
                <a:spcPct val="0"/>
              </a:spcBef>
              <a:spcAft>
                <a:spcPct val="0"/>
              </a:spcAft>
              <a:buClrTx/>
              <a:buSzTx/>
              <a:buFontTx/>
              <a:buNone/>
              <a:tabLst/>
              <a:defRPr/>
            </a:pPr>
            <a:fld id="{330EE468-3F45-48E9-BEDD-B95EA464087E}"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501" rtl="0" eaLnBrk="1" fontAlgn="base" latinLnBrk="0" hangingPunct="1">
                <a:lnSpc>
                  <a:spcPct val="100000"/>
                </a:lnSpc>
                <a:spcBef>
                  <a:spcPct val="0"/>
                </a:spcBef>
                <a:spcAft>
                  <a:spcPct val="0"/>
                </a:spcAft>
                <a:buClrTx/>
                <a:buSzTx/>
                <a:buFontTx/>
                <a:buNone/>
                <a:tabLst/>
                <a:defRPr/>
              </a:pPr>
              <a:t>224</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39267" name="Rectangle 2"/>
          <p:cNvSpPr>
            <a:spLocks noGrp="1" noRot="1" noChangeAspect="1" noChangeArrowheads="1" noTextEdit="1"/>
          </p:cNvSpPr>
          <p:nvPr>
            <p:ph type="sldImg"/>
          </p:nvPr>
        </p:nvSpPr>
        <p:spPr>
          <a:xfrm>
            <a:off x="908050" y="1336675"/>
            <a:ext cx="4806950" cy="3606800"/>
          </a:xfrm>
          <a:ln/>
        </p:spPr>
      </p:sp>
      <p:sp>
        <p:nvSpPr>
          <p:cNvPr id="139268" name="Rectangle 3"/>
          <p:cNvSpPr>
            <a:spLocks noGrp="1" noChangeArrowheads="1"/>
          </p:cNvSpPr>
          <p:nvPr>
            <p:ph type="body" idx="1"/>
          </p:nvPr>
        </p:nvSpPr>
        <p:spPr>
          <a:xfrm>
            <a:off x="883334" y="5076313"/>
            <a:ext cx="4856835" cy="2656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8830533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6001653" y="10278566"/>
            <a:ext cx="168120" cy="1992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pPr marL="0" marR="0" lvl="0" indent="0" algn="r" defTabSz="914501" rtl="0" eaLnBrk="1" fontAlgn="base" latinLnBrk="0" hangingPunct="1">
              <a:lnSpc>
                <a:spcPct val="100000"/>
              </a:lnSpc>
              <a:spcBef>
                <a:spcPct val="0"/>
              </a:spcBef>
              <a:spcAft>
                <a:spcPct val="0"/>
              </a:spcAft>
              <a:buClrTx/>
              <a:buSzTx/>
              <a:buFontTx/>
              <a:buNone/>
              <a:tabLst/>
              <a:defRPr/>
            </a:pPr>
            <a:fld id="{0DD43469-075D-46B7-85E1-E48693C3D899}"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501" rtl="0" eaLnBrk="1" fontAlgn="base" latinLnBrk="0" hangingPunct="1">
                <a:lnSpc>
                  <a:spcPct val="100000"/>
                </a:lnSpc>
                <a:spcBef>
                  <a:spcPct val="0"/>
                </a:spcBef>
                <a:spcAft>
                  <a:spcPct val="0"/>
                </a:spcAft>
                <a:buClrTx/>
                <a:buSzTx/>
                <a:buFontTx/>
                <a:buNone/>
                <a:tabLst/>
                <a:defRPr/>
              </a:pPr>
              <a:t>225</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40291" name="Rectangle 2"/>
          <p:cNvSpPr>
            <a:spLocks noGrp="1" noRot="1" noChangeAspect="1" noChangeArrowheads="1" noTextEdit="1"/>
          </p:cNvSpPr>
          <p:nvPr>
            <p:ph type="sldImg"/>
          </p:nvPr>
        </p:nvSpPr>
        <p:spPr>
          <a:xfrm>
            <a:off x="908050" y="1336675"/>
            <a:ext cx="4806950" cy="3606800"/>
          </a:xfrm>
          <a:ln/>
        </p:spPr>
      </p:sp>
      <p:sp>
        <p:nvSpPr>
          <p:cNvPr id="140292" name="Rectangle 3"/>
          <p:cNvSpPr>
            <a:spLocks noGrp="1" noChangeArrowheads="1"/>
          </p:cNvSpPr>
          <p:nvPr>
            <p:ph type="body" idx="1"/>
          </p:nvPr>
        </p:nvSpPr>
        <p:spPr>
          <a:xfrm>
            <a:off x="883334" y="5076313"/>
            <a:ext cx="4856835" cy="2656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040439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xfrm>
            <a:off x="6001653" y="10278566"/>
            <a:ext cx="168120" cy="1992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pPr marL="0" marR="0" lvl="0" indent="0" algn="r" defTabSz="914501" rtl="0" eaLnBrk="1" fontAlgn="base" latinLnBrk="0" hangingPunct="1">
              <a:lnSpc>
                <a:spcPct val="100000"/>
              </a:lnSpc>
              <a:spcBef>
                <a:spcPct val="0"/>
              </a:spcBef>
              <a:spcAft>
                <a:spcPct val="0"/>
              </a:spcAft>
              <a:buClrTx/>
              <a:buSzTx/>
              <a:buFontTx/>
              <a:buNone/>
              <a:tabLst/>
              <a:defRPr/>
            </a:pPr>
            <a:fld id="{0388097E-ABF5-4AA5-BAE5-D2154F3D0C5D}" type="slidenum">
              <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rPr>
              <a:pPr marL="0" marR="0" lvl="0" indent="0" algn="r" defTabSz="914501" rtl="0" eaLnBrk="1" fontAlgn="base" latinLnBrk="0" hangingPunct="1">
                <a:lnSpc>
                  <a:spcPct val="100000"/>
                </a:lnSpc>
                <a:spcBef>
                  <a:spcPct val="0"/>
                </a:spcBef>
                <a:spcAft>
                  <a:spcPct val="0"/>
                </a:spcAft>
                <a:buClrTx/>
                <a:buSzTx/>
                <a:buFontTx/>
                <a:buNone/>
                <a:tabLst/>
                <a:defRPr/>
              </a:pPr>
              <a:t>226</a:t>
            </a:fld>
            <a:endParaRPr kumimoji="0" lang="en-US" alt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42339" name="Rectangle 2"/>
          <p:cNvSpPr>
            <a:spLocks noGrp="1" noRot="1" noChangeAspect="1" noChangeArrowheads="1" noTextEdit="1"/>
          </p:cNvSpPr>
          <p:nvPr>
            <p:ph type="sldImg"/>
          </p:nvPr>
        </p:nvSpPr>
        <p:spPr>
          <a:xfrm>
            <a:off x="908050" y="1336675"/>
            <a:ext cx="4806950" cy="3606800"/>
          </a:xfrm>
          <a:ln/>
        </p:spPr>
      </p:sp>
      <p:sp>
        <p:nvSpPr>
          <p:cNvPr id="142340" name="Rectangle 3"/>
          <p:cNvSpPr>
            <a:spLocks noGrp="1" noChangeArrowheads="1"/>
          </p:cNvSpPr>
          <p:nvPr>
            <p:ph type="body" idx="1"/>
          </p:nvPr>
        </p:nvSpPr>
        <p:spPr>
          <a:xfrm>
            <a:off x="883334" y="5076313"/>
            <a:ext cx="4856835" cy="26567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6591245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227</a:t>
            </a:fld>
            <a:endParaRPr lang="en-IN"/>
          </a:p>
        </p:txBody>
      </p:sp>
    </p:spTree>
    <p:extLst>
      <p:ext uri="{BB962C8B-B14F-4D97-AF65-F5344CB8AC3E}">
        <p14:creationId xmlns:p14="http://schemas.microsoft.com/office/powerpoint/2010/main" val="355045136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228</a:t>
            </a:fld>
            <a:endParaRPr lang="en-IN"/>
          </a:p>
        </p:txBody>
      </p:sp>
    </p:spTree>
    <p:extLst>
      <p:ext uri="{BB962C8B-B14F-4D97-AF65-F5344CB8AC3E}">
        <p14:creationId xmlns:p14="http://schemas.microsoft.com/office/powerpoint/2010/main" val="293721273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229</a:t>
            </a:fld>
            <a:endParaRPr lang="en-IN"/>
          </a:p>
        </p:txBody>
      </p:sp>
    </p:spTree>
    <p:extLst>
      <p:ext uri="{BB962C8B-B14F-4D97-AF65-F5344CB8AC3E}">
        <p14:creationId xmlns:p14="http://schemas.microsoft.com/office/powerpoint/2010/main" val="367357660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230</a:t>
            </a:fld>
            <a:endParaRPr lang="en-IN"/>
          </a:p>
        </p:txBody>
      </p:sp>
    </p:spTree>
    <p:extLst>
      <p:ext uri="{BB962C8B-B14F-4D97-AF65-F5344CB8AC3E}">
        <p14:creationId xmlns:p14="http://schemas.microsoft.com/office/powerpoint/2010/main" val="230187252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231</a:t>
            </a:fld>
            <a:endParaRPr lang="en-IN"/>
          </a:p>
        </p:txBody>
      </p:sp>
    </p:spTree>
    <p:extLst>
      <p:ext uri="{BB962C8B-B14F-4D97-AF65-F5344CB8AC3E}">
        <p14:creationId xmlns:p14="http://schemas.microsoft.com/office/powerpoint/2010/main" val="33489848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232</a:t>
            </a:fld>
            <a:endParaRPr lang="en-IN"/>
          </a:p>
        </p:txBody>
      </p:sp>
    </p:spTree>
    <p:extLst>
      <p:ext uri="{BB962C8B-B14F-4D97-AF65-F5344CB8AC3E}">
        <p14:creationId xmlns:p14="http://schemas.microsoft.com/office/powerpoint/2010/main" val="3628363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32</a:t>
            </a:fld>
            <a:endParaRPr lang="en-IN">
              <a:solidFill>
                <a:prstClr val="black"/>
              </a:solidFill>
            </a:endParaRPr>
          </a:p>
        </p:txBody>
      </p:sp>
    </p:spTree>
    <p:extLst>
      <p:ext uri="{BB962C8B-B14F-4D97-AF65-F5344CB8AC3E}">
        <p14:creationId xmlns:p14="http://schemas.microsoft.com/office/powerpoint/2010/main" val="17443879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233</a:t>
            </a:fld>
            <a:endParaRPr lang="en-IN"/>
          </a:p>
        </p:txBody>
      </p:sp>
    </p:spTree>
    <p:extLst>
      <p:ext uri="{BB962C8B-B14F-4D97-AF65-F5344CB8AC3E}">
        <p14:creationId xmlns:p14="http://schemas.microsoft.com/office/powerpoint/2010/main" val="360741736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234</a:t>
            </a:fld>
            <a:endParaRPr lang="en-IN"/>
          </a:p>
        </p:txBody>
      </p:sp>
    </p:spTree>
    <p:extLst>
      <p:ext uri="{BB962C8B-B14F-4D97-AF65-F5344CB8AC3E}">
        <p14:creationId xmlns:p14="http://schemas.microsoft.com/office/powerpoint/2010/main" val="6205459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236</a:t>
            </a:fld>
            <a:endParaRPr lang="en-IN"/>
          </a:p>
        </p:txBody>
      </p:sp>
    </p:spTree>
    <p:extLst>
      <p:ext uri="{BB962C8B-B14F-4D97-AF65-F5344CB8AC3E}">
        <p14:creationId xmlns:p14="http://schemas.microsoft.com/office/powerpoint/2010/main" val="421591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237</a:t>
            </a:fld>
            <a:endParaRPr lang="en-IN"/>
          </a:p>
        </p:txBody>
      </p:sp>
    </p:spTree>
    <p:extLst>
      <p:ext uri="{BB962C8B-B14F-4D97-AF65-F5344CB8AC3E}">
        <p14:creationId xmlns:p14="http://schemas.microsoft.com/office/powerpoint/2010/main" val="23433507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238</a:t>
            </a:fld>
            <a:endParaRPr lang="en-IN"/>
          </a:p>
        </p:txBody>
      </p:sp>
    </p:spTree>
    <p:extLst>
      <p:ext uri="{BB962C8B-B14F-4D97-AF65-F5344CB8AC3E}">
        <p14:creationId xmlns:p14="http://schemas.microsoft.com/office/powerpoint/2010/main" val="274442823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239</a:t>
            </a:fld>
            <a:endParaRPr lang="en-IN"/>
          </a:p>
        </p:txBody>
      </p:sp>
    </p:spTree>
    <p:extLst>
      <p:ext uri="{BB962C8B-B14F-4D97-AF65-F5344CB8AC3E}">
        <p14:creationId xmlns:p14="http://schemas.microsoft.com/office/powerpoint/2010/main" val="37635096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240</a:t>
            </a:fld>
            <a:endParaRPr lang="en-IN"/>
          </a:p>
        </p:txBody>
      </p:sp>
    </p:spTree>
    <p:extLst>
      <p:ext uri="{BB962C8B-B14F-4D97-AF65-F5344CB8AC3E}">
        <p14:creationId xmlns:p14="http://schemas.microsoft.com/office/powerpoint/2010/main" val="37017959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241</a:t>
            </a:fld>
            <a:endParaRPr lang="en-IN"/>
          </a:p>
        </p:txBody>
      </p:sp>
    </p:spTree>
    <p:extLst>
      <p:ext uri="{BB962C8B-B14F-4D97-AF65-F5344CB8AC3E}">
        <p14:creationId xmlns:p14="http://schemas.microsoft.com/office/powerpoint/2010/main" val="203795352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242</a:t>
            </a:fld>
            <a:endParaRPr lang="en-IN"/>
          </a:p>
        </p:txBody>
      </p:sp>
    </p:spTree>
    <p:extLst>
      <p:ext uri="{BB962C8B-B14F-4D97-AF65-F5344CB8AC3E}">
        <p14:creationId xmlns:p14="http://schemas.microsoft.com/office/powerpoint/2010/main" val="198226328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243</a:t>
            </a:fld>
            <a:endParaRPr lang="en-IN"/>
          </a:p>
        </p:txBody>
      </p:sp>
    </p:spTree>
    <p:extLst>
      <p:ext uri="{BB962C8B-B14F-4D97-AF65-F5344CB8AC3E}">
        <p14:creationId xmlns:p14="http://schemas.microsoft.com/office/powerpoint/2010/main" val="789648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33</a:t>
            </a:fld>
            <a:endParaRPr lang="en-IN">
              <a:solidFill>
                <a:prstClr val="black"/>
              </a:solidFill>
            </a:endParaRPr>
          </a:p>
        </p:txBody>
      </p:sp>
    </p:spTree>
    <p:extLst>
      <p:ext uri="{BB962C8B-B14F-4D97-AF65-F5344CB8AC3E}">
        <p14:creationId xmlns:p14="http://schemas.microsoft.com/office/powerpoint/2010/main" val="308584212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244</a:t>
            </a:fld>
            <a:endParaRPr lang="en-IN"/>
          </a:p>
        </p:txBody>
      </p:sp>
    </p:spTree>
    <p:extLst>
      <p:ext uri="{BB962C8B-B14F-4D97-AF65-F5344CB8AC3E}">
        <p14:creationId xmlns:p14="http://schemas.microsoft.com/office/powerpoint/2010/main" val="246948186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245</a:t>
            </a:fld>
            <a:endParaRPr lang="en-IN"/>
          </a:p>
        </p:txBody>
      </p:sp>
    </p:spTree>
    <p:extLst>
      <p:ext uri="{BB962C8B-B14F-4D97-AF65-F5344CB8AC3E}">
        <p14:creationId xmlns:p14="http://schemas.microsoft.com/office/powerpoint/2010/main" val="86542077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246</a:t>
            </a:fld>
            <a:endParaRPr lang="en-IN"/>
          </a:p>
        </p:txBody>
      </p:sp>
    </p:spTree>
    <p:extLst>
      <p:ext uri="{BB962C8B-B14F-4D97-AF65-F5344CB8AC3E}">
        <p14:creationId xmlns:p14="http://schemas.microsoft.com/office/powerpoint/2010/main" val="271732002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247</a:t>
            </a:fld>
            <a:endParaRPr lang="en-IN"/>
          </a:p>
        </p:txBody>
      </p:sp>
    </p:spTree>
    <p:extLst>
      <p:ext uri="{BB962C8B-B14F-4D97-AF65-F5344CB8AC3E}">
        <p14:creationId xmlns:p14="http://schemas.microsoft.com/office/powerpoint/2010/main" val="52009947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248</a:t>
            </a:fld>
            <a:endParaRPr lang="en-IN"/>
          </a:p>
        </p:txBody>
      </p:sp>
    </p:spTree>
    <p:extLst>
      <p:ext uri="{BB962C8B-B14F-4D97-AF65-F5344CB8AC3E}">
        <p14:creationId xmlns:p14="http://schemas.microsoft.com/office/powerpoint/2010/main" val="41191142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249</a:t>
            </a:fld>
            <a:endParaRPr lang="en-IN"/>
          </a:p>
        </p:txBody>
      </p:sp>
    </p:spTree>
    <p:extLst>
      <p:ext uri="{BB962C8B-B14F-4D97-AF65-F5344CB8AC3E}">
        <p14:creationId xmlns:p14="http://schemas.microsoft.com/office/powerpoint/2010/main" val="28712103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250</a:t>
            </a:fld>
            <a:endParaRPr lang="en-IN"/>
          </a:p>
        </p:txBody>
      </p:sp>
    </p:spTree>
    <p:extLst>
      <p:ext uri="{BB962C8B-B14F-4D97-AF65-F5344CB8AC3E}">
        <p14:creationId xmlns:p14="http://schemas.microsoft.com/office/powerpoint/2010/main" val="96750688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251</a:t>
            </a:fld>
            <a:endParaRPr lang="en-IN"/>
          </a:p>
        </p:txBody>
      </p:sp>
    </p:spTree>
    <p:extLst>
      <p:ext uri="{BB962C8B-B14F-4D97-AF65-F5344CB8AC3E}">
        <p14:creationId xmlns:p14="http://schemas.microsoft.com/office/powerpoint/2010/main" val="37305413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252</a:t>
            </a:fld>
            <a:endParaRPr lang="en-IN"/>
          </a:p>
        </p:txBody>
      </p:sp>
    </p:spTree>
    <p:extLst>
      <p:ext uri="{BB962C8B-B14F-4D97-AF65-F5344CB8AC3E}">
        <p14:creationId xmlns:p14="http://schemas.microsoft.com/office/powerpoint/2010/main" val="338872264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253</a:t>
            </a:fld>
            <a:endParaRPr lang="en-IN"/>
          </a:p>
        </p:txBody>
      </p:sp>
    </p:spTree>
    <p:extLst>
      <p:ext uri="{BB962C8B-B14F-4D97-AF65-F5344CB8AC3E}">
        <p14:creationId xmlns:p14="http://schemas.microsoft.com/office/powerpoint/2010/main" val="3561464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34</a:t>
            </a:fld>
            <a:endParaRPr lang="en-IN">
              <a:solidFill>
                <a:prstClr val="black"/>
              </a:solidFill>
            </a:endParaRPr>
          </a:p>
        </p:txBody>
      </p:sp>
    </p:spTree>
    <p:extLst>
      <p:ext uri="{BB962C8B-B14F-4D97-AF65-F5344CB8AC3E}">
        <p14:creationId xmlns:p14="http://schemas.microsoft.com/office/powerpoint/2010/main" val="263906244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254</a:t>
            </a:fld>
            <a:endParaRPr lang="en-IN"/>
          </a:p>
        </p:txBody>
      </p:sp>
    </p:spTree>
    <p:extLst>
      <p:ext uri="{BB962C8B-B14F-4D97-AF65-F5344CB8AC3E}">
        <p14:creationId xmlns:p14="http://schemas.microsoft.com/office/powerpoint/2010/main" val="10712984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255</a:t>
            </a:fld>
            <a:endParaRPr lang="en-IN"/>
          </a:p>
        </p:txBody>
      </p:sp>
    </p:spTree>
    <p:extLst>
      <p:ext uri="{BB962C8B-B14F-4D97-AF65-F5344CB8AC3E}">
        <p14:creationId xmlns:p14="http://schemas.microsoft.com/office/powerpoint/2010/main" val="32562345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257</a:t>
            </a:fld>
            <a:endParaRPr lang="en-IN"/>
          </a:p>
        </p:txBody>
      </p:sp>
    </p:spTree>
    <p:extLst>
      <p:ext uri="{BB962C8B-B14F-4D97-AF65-F5344CB8AC3E}">
        <p14:creationId xmlns:p14="http://schemas.microsoft.com/office/powerpoint/2010/main" val="323758648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258</a:t>
            </a:fld>
            <a:endParaRPr lang="en-IN"/>
          </a:p>
        </p:txBody>
      </p:sp>
    </p:spTree>
    <p:extLst>
      <p:ext uri="{BB962C8B-B14F-4D97-AF65-F5344CB8AC3E}">
        <p14:creationId xmlns:p14="http://schemas.microsoft.com/office/powerpoint/2010/main" val="348404381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259</a:t>
            </a:fld>
            <a:endParaRPr lang="en-IN"/>
          </a:p>
        </p:txBody>
      </p:sp>
    </p:spTree>
    <p:extLst>
      <p:ext uri="{BB962C8B-B14F-4D97-AF65-F5344CB8AC3E}">
        <p14:creationId xmlns:p14="http://schemas.microsoft.com/office/powerpoint/2010/main" val="254904264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260</a:t>
            </a:fld>
            <a:endParaRPr lang="en-IN"/>
          </a:p>
        </p:txBody>
      </p:sp>
    </p:spTree>
    <p:extLst>
      <p:ext uri="{BB962C8B-B14F-4D97-AF65-F5344CB8AC3E}">
        <p14:creationId xmlns:p14="http://schemas.microsoft.com/office/powerpoint/2010/main" val="16696244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261</a:t>
            </a:fld>
            <a:endParaRPr lang="en-IN"/>
          </a:p>
        </p:txBody>
      </p:sp>
    </p:spTree>
    <p:extLst>
      <p:ext uri="{BB962C8B-B14F-4D97-AF65-F5344CB8AC3E}">
        <p14:creationId xmlns:p14="http://schemas.microsoft.com/office/powerpoint/2010/main" val="12059924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262</a:t>
            </a:fld>
            <a:endParaRPr lang="en-IN"/>
          </a:p>
        </p:txBody>
      </p:sp>
    </p:spTree>
    <p:extLst>
      <p:ext uri="{BB962C8B-B14F-4D97-AF65-F5344CB8AC3E}">
        <p14:creationId xmlns:p14="http://schemas.microsoft.com/office/powerpoint/2010/main" val="57165506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263</a:t>
            </a:fld>
            <a:endParaRPr lang="en-IN"/>
          </a:p>
        </p:txBody>
      </p:sp>
    </p:spTree>
    <p:extLst>
      <p:ext uri="{BB962C8B-B14F-4D97-AF65-F5344CB8AC3E}">
        <p14:creationId xmlns:p14="http://schemas.microsoft.com/office/powerpoint/2010/main" val="14442375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264</a:t>
            </a:fld>
            <a:endParaRPr lang="en-IN"/>
          </a:p>
        </p:txBody>
      </p:sp>
    </p:spTree>
    <p:extLst>
      <p:ext uri="{BB962C8B-B14F-4D97-AF65-F5344CB8AC3E}">
        <p14:creationId xmlns:p14="http://schemas.microsoft.com/office/powerpoint/2010/main" val="204000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3C3A632B-FBDE-46D4-BF6F-6D14421E6342}" type="slidenum">
              <a:rPr lang="en-US" smtClean="0">
                <a:solidFill>
                  <a:srgbClr val="000000"/>
                </a:solidFill>
                <a:latin typeface="Arial" charset="0"/>
              </a:rPr>
              <a:pPr fontAlgn="base">
                <a:spcBef>
                  <a:spcPct val="0"/>
                </a:spcBef>
                <a:spcAft>
                  <a:spcPct val="0"/>
                </a:spcAft>
                <a:defRPr/>
              </a:pPr>
              <a:t>4</a:t>
            </a:fld>
            <a:endParaRPr lang="en-US" dirty="0">
              <a:solidFill>
                <a:srgbClr val="000000"/>
              </a:solidFill>
              <a:latin typeface="Arial" charset="0"/>
            </a:endParaRPr>
          </a:p>
        </p:txBody>
      </p:sp>
    </p:spTree>
    <p:extLst>
      <p:ext uri="{BB962C8B-B14F-4D97-AF65-F5344CB8AC3E}">
        <p14:creationId xmlns:p14="http://schemas.microsoft.com/office/powerpoint/2010/main" val="915297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35</a:t>
            </a:fld>
            <a:endParaRPr lang="en-IN">
              <a:solidFill>
                <a:prstClr val="black"/>
              </a:solidFill>
            </a:endParaRPr>
          </a:p>
        </p:txBody>
      </p:sp>
    </p:spTree>
    <p:extLst>
      <p:ext uri="{BB962C8B-B14F-4D97-AF65-F5344CB8AC3E}">
        <p14:creationId xmlns:p14="http://schemas.microsoft.com/office/powerpoint/2010/main" val="30931280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265</a:t>
            </a:fld>
            <a:endParaRPr lang="en-IN"/>
          </a:p>
        </p:txBody>
      </p:sp>
    </p:spTree>
    <p:extLst>
      <p:ext uri="{BB962C8B-B14F-4D97-AF65-F5344CB8AC3E}">
        <p14:creationId xmlns:p14="http://schemas.microsoft.com/office/powerpoint/2010/main" val="286156284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266</a:t>
            </a:fld>
            <a:endParaRPr lang="en-IN"/>
          </a:p>
        </p:txBody>
      </p:sp>
    </p:spTree>
    <p:extLst>
      <p:ext uri="{BB962C8B-B14F-4D97-AF65-F5344CB8AC3E}">
        <p14:creationId xmlns:p14="http://schemas.microsoft.com/office/powerpoint/2010/main" val="241553918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267</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268</a:t>
            </a:fld>
            <a:endParaRPr lang="en-IN"/>
          </a:p>
        </p:txBody>
      </p:sp>
    </p:spTree>
    <p:extLst>
      <p:ext uri="{BB962C8B-B14F-4D97-AF65-F5344CB8AC3E}">
        <p14:creationId xmlns:p14="http://schemas.microsoft.com/office/powerpoint/2010/main" val="32716715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269</a:t>
            </a:fld>
            <a:endParaRPr lang="en-IN"/>
          </a:p>
        </p:txBody>
      </p:sp>
    </p:spTree>
    <p:extLst>
      <p:ext uri="{BB962C8B-B14F-4D97-AF65-F5344CB8AC3E}">
        <p14:creationId xmlns:p14="http://schemas.microsoft.com/office/powerpoint/2010/main" val="62709801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270</a:t>
            </a:fld>
            <a:endParaRPr lang="en-IN"/>
          </a:p>
        </p:txBody>
      </p:sp>
    </p:spTree>
    <p:extLst>
      <p:ext uri="{BB962C8B-B14F-4D97-AF65-F5344CB8AC3E}">
        <p14:creationId xmlns:p14="http://schemas.microsoft.com/office/powerpoint/2010/main" val="334942840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271</a:t>
            </a:fld>
            <a:endParaRPr lang="en-IN"/>
          </a:p>
        </p:txBody>
      </p:sp>
    </p:spTree>
    <p:extLst>
      <p:ext uri="{BB962C8B-B14F-4D97-AF65-F5344CB8AC3E}">
        <p14:creationId xmlns:p14="http://schemas.microsoft.com/office/powerpoint/2010/main" val="366531705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274</a:t>
            </a:fld>
            <a:endParaRPr lang="en-IN"/>
          </a:p>
        </p:txBody>
      </p:sp>
    </p:spTree>
    <p:extLst>
      <p:ext uri="{BB962C8B-B14F-4D97-AF65-F5344CB8AC3E}">
        <p14:creationId xmlns:p14="http://schemas.microsoft.com/office/powerpoint/2010/main" val="193654294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275</a:t>
            </a:fld>
            <a:endParaRPr lang="en-IN"/>
          </a:p>
        </p:txBody>
      </p:sp>
    </p:spTree>
    <p:extLst>
      <p:ext uri="{BB962C8B-B14F-4D97-AF65-F5344CB8AC3E}">
        <p14:creationId xmlns:p14="http://schemas.microsoft.com/office/powerpoint/2010/main" val="361712520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276</a:t>
            </a:fld>
            <a:endParaRPr lang="en-IN"/>
          </a:p>
        </p:txBody>
      </p:sp>
    </p:spTree>
    <p:extLst>
      <p:ext uri="{BB962C8B-B14F-4D97-AF65-F5344CB8AC3E}">
        <p14:creationId xmlns:p14="http://schemas.microsoft.com/office/powerpoint/2010/main" val="1823206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37</a:t>
            </a:fld>
            <a:endParaRPr lang="en-IN">
              <a:solidFill>
                <a:prstClr val="black"/>
              </a:solidFill>
            </a:endParaRPr>
          </a:p>
        </p:txBody>
      </p:sp>
    </p:spTree>
    <p:extLst>
      <p:ext uri="{BB962C8B-B14F-4D97-AF65-F5344CB8AC3E}">
        <p14:creationId xmlns:p14="http://schemas.microsoft.com/office/powerpoint/2010/main" val="37473047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277</a:t>
            </a:fld>
            <a:endParaRPr lang="en-IN"/>
          </a:p>
        </p:txBody>
      </p:sp>
    </p:spTree>
    <p:extLst>
      <p:ext uri="{BB962C8B-B14F-4D97-AF65-F5344CB8AC3E}">
        <p14:creationId xmlns:p14="http://schemas.microsoft.com/office/powerpoint/2010/main" val="97563469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278</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a14="http://schemas.microsoft.com/office/drawing/2010/main">
                <a:noFill/>
              </a14:hiddenFill>
            </a:ext>
          </a:extLst>
        </p:spPr>
      </p:sp>
      <p:sp>
        <p:nvSpPr>
          <p:cNvPr id="11267" name="Rectangle 3"/>
          <p:cNvSpPr>
            <a:spLocks noGrp="1" noChangeArrowheads="1"/>
          </p:cNvSpPr>
          <p:nvPr>
            <p:ph type="body" idx="1"/>
          </p:nvPr>
        </p:nvSpPr>
        <p:spPr>
          <a:xfrm>
            <a:off x="883133" y="5077040"/>
            <a:ext cx="4857234" cy="359061"/>
          </a:xfrm>
          <a:ln/>
          <a:extLst>
            <a:ext uri="{91240B29-F687-4F45-9708-019B960494DF}">
              <a14:hiddenLine xmlns:a14="http://schemas.microsoft.com/office/drawing/2010/main" w="12700">
                <a:solidFill>
                  <a:schemeClr val="tx1"/>
                </a:solidFill>
                <a:miter lim="800000"/>
                <a:headEnd/>
                <a:tailEnd/>
              </a14:hiddenLine>
            </a:ext>
          </a:extLst>
        </p:spPr>
        <p:txBody>
          <a:bodyPr lIns="87303" tIns="42858" rIns="87303" bIns="42858"/>
          <a:lstStyle/>
          <a:p>
            <a:endParaRPr lang="en-AU" altLang="en-US"/>
          </a:p>
        </p:txBody>
      </p:sp>
    </p:spTree>
    <p:extLst>
      <p:ext uri="{BB962C8B-B14F-4D97-AF65-F5344CB8AC3E}">
        <p14:creationId xmlns:p14="http://schemas.microsoft.com/office/powerpoint/2010/main" val="79990577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279</a:t>
            </a:fld>
            <a:endParaRPr lang="en-IN"/>
          </a:p>
        </p:txBody>
      </p:sp>
    </p:spTree>
    <p:extLst>
      <p:ext uri="{BB962C8B-B14F-4D97-AF65-F5344CB8AC3E}">
        <p14:creationId xmlns:p14="http://schemas.microsoft.com/office/powerpoint/2010/main" val="33395341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280</a:t>
            </a:fld>
            <a:endParaRPr lang="en-IN"/>
          </a:p>
        </p:txBody>
      </p:sp>
    </p:spTree>
    <p:extLst>
      <p:ext uri="{BB962C8B-B14F-4D97-AF65-F5344CB8AC3E}">
        <p14:creationId xmlns:p14="http://schemas.microsoft.com/office/powerpoint/2010/main" val="166815251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281</a:t>
            </a:fld>
            <a:endParaRPr lang="en-IN"/>
          </a:p>
        </p:txBody>
      </p:sp>
    </p:spTree>
    <p:extLst>
      <p:ext uri="{BB962C8B-B14F-4D97-AF65-F5344CB8AC3E}">
        <p14:creationId xmlns:p14="http://schemas.microsoft.com/office/powerpoint/2010/main" val="1431948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282</a:t>
            </a:fld>
            <a:endParaRPr lang="en-IN"/>
          </a:p>
        </p:txBody>
      </p:sp>
    </p:spTree>
    <p:extLst>
      <p:ext uri="{BB962C8B-B14F-4D97-AF65-F5344CB8AC3E}">
        <p14:creationId xmlns:p14="http://schemas.microsoft.com/office/powerpoint/2010/main" val="306004688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283</a:t>
            </a:fld>
            <a:endParaRPr lang="en-IN"/>
          </a:p>
        </p:txBody>
      </p:sp>
    </p:spTree>
    <p:extLst>
      <p:ext uri="{BB962C8B-B14F-4D97-AF65-F5344CB8AC3E}">
        <p14:creationId xmlns:p14="http://schemas.microsoft.com/office/powerpoint/2010/main" val="233290043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284</a:t>
            </a:fld>
            <a:endParaRPr lang="en-IN"/>
          </a:p>
        </p:txBody>
      </p:sp>
    </p:spTree>
    <p:extLst>
      <p:ext uri="{BB962C8B-B14F-4D97-AF65-F5344CB8AC3E}">
        <p14:creationId xmlns:p14="http://schemas.microsoft.com/office/powerpoint/2010/main" val="372384745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285</a:t>
            </a:fld>
            <a:endParaRPr lang="en-IN"/>
          </a:p>
        </p:txBody>
      </p:sp>
    </p:spTree>
    <p:extLst>
      <p:ext uri="{BB962C8B-B14F-4D97-AF65-F5344CB8AC3E}">
        <p14:creationId xmlns:p14="http://schemas.microsoft.com/office/powerpoint/2010/main" val="396049901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286</a:t>
            </a:fld>
            <a:endParaRPr lang="en-IN"/>
          </a:p>
        </p:txBody>
      </p:sp>
    </p:spTree>
    <p:extLst>
      <p:ext uri="{BB962C8B-B14F-4D97-AF65-F5344CB8AC3E}">
        <p14:creationId xmlns:p14="http://schemas.microsoft.com/office/powerpoint/2010/main" val="1618849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pPr>
                <a:defRPr/>
              </a:pPr>
              <a:t>38</a:t>
            </a:fld>
            <a:endParaRPr lang="en-US" dirty="0">
              <a:solidFill>
                <a:prstClr val="black"/>
              </a:solidFill>
            </a:endParaRPr>
          </a:p>
        </p:txBody>
      </p:sp>
    </p:spTree>
    <p:extLst>
      <p:ext uri="{BB962C8B-B14F-4D97-AF65-F5344CB8AC3E}">
        <p14:creationId xmlns:p14="http://schemas.microsoft.com/office/powerpoint/2010/main" val="32912835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287</a:t>
            </a:fld>
            <a:endParaRPr lang="en-IN"/>
          </a:p>
        </p:txBody>
      </p:sp>
    </p:spTree>
    <p:extLst>
      <p:ext uri="{BB962C8B-B14F-4D97-AF65-F5344CB8AC3E}">
        <p14:creationId xmlns:p14="http://schemas.microsoft.com/office/powerpoint/2010/main" val="189464791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288</a:t>
            </a:fld>
            <a:endParaRPr lang="en-IN"/>
          </a:p>
        </p:txBody>
      </p:sp>
    </p:spTree>
    <p:extLst>
      <p:ext uri="{BB962C8B-B14F-4D97-AF65-F5344CB8AC3E}">
        <p14:creationId xmlns:p14="http://schemas.microsoft.com/office/powerpoint/2010/main" val="171323299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289</a:t>
            </a:fld>
            <a:endParaRPr lang="en-IN"/>
          </a:p>
        </p:txBody>
      </p:sp>
    </p:spTree>
    <p:extLst>
      <p:ext uri="{BB962C8B-B14F-4D97-AF65-F5344CB8AC3E}">
        <p14:creationId xmlns:p14="http://schemas.microsoft.com/office/powerpoint/2010/main" val="290753793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290</a:t>
            </a:fld>
            <a:endParaRPr lang="en-IN"/>
          </a:p>
        </p:txBody>
      </p:sp>
    </p:spTree>
    <p:extLst>
      <p:ext uri="{BB962C8B-B14F-4D97-AF65-F5344CB8AC3E}">
        <p14:creationId xmlns:p14="http://schemas.microsoft.com/office/powerpoint/2010/main" val="259572351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291</a:t>
            </a:fld>
            <a:endParaRPr lang="en-IN"/>
          </a:p>
        </p:txBody>
      </p:sp>
    </p:spTree>
    <p:extLst>
      <p:ext uri="{BB962C8B-B14F-4D97-AF65-F5344CB8AC3E}">
        <p14:creationId xmlns:p14="http://schemas.microsoft.com/office/powerpoint/2010/main" val="45953959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292</a:t>
            </a:fld>
            <a:endParaRPr lang="en-IN"/>
          </a:p>
        </p:txBody>
      </p:sp>
    </p:spTree>
    <p:extLst>
      <p:ext uri="{BB962C8B-B14F-4D97-AF65-F5344CB8AC3E}">
        <p14:creationId xmlns:p14="http://schemas.microsoft.com/office/powerpoint/2010/main" val="57431665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293</a:t>
            </a:fld>
            <a:endParaRPr lang="en-IN"/>
          </a:p>
        </p:txBody>
      </p:sp>
    </p:spTree>
    <p:extLst>
      <p:ext uri="{BB962C8B-B14F-4D97-AF65-F5344CB8AC3E}">
        <p14:creationId xmlns:p14="http://schemas.microsoft.com/office/powerpoint/2010/main" val="373870824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294</a:t>
            </a:fld>
            <a:endParaRPr lang="en-IN"/>
          </a:p>
        </p:txBody>
      </p:sp>
    </p:spTree>
    <p:extLst>
      <p:ext uri="{BB962C8B-B14F-4D97-AF65-F5344CB8AC3E}">
        <p14:creationId xmlns:p14="http://schemas.microsoft.com/office/powerpoint/2010/main" val="338746422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295</a:t>
            </a:fld>
            <a:endParaRPr lang="en-IN"/>
          </a:p>
        </p:txBody>
      </p:sp>
    </p:spTree>
    <p:extLst>
      <p:ext uri="{BB962C8B-B14F-4D97-AF65-F5344CB8AC3E}">
        <p14:creationId xmlns:p14="http://schemas.microsoft.com/office/powerpoint/2010/main" val="191317854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296</a:t>
            </a:fld>
            <a:endParaRPr lang="en-IN"/>
          </a:p>
        </p:txBody>
      </p:sp>
    </p:spTree>
    <p:extLst>
      <p:ext uri="{BB962C8B-B14F-4D97-AF65-F5344CB8AC3E}">
        <p14:creationId xmlns:p14="http://schemas.microsoft.com/office/powerpoint/2010/main" val="221195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39</a:t>
            </a:fld>
            <a:endParaRPr lang="en-IN">
              <a:solidFill>
                <a:prstClr val="black"/>
              </a:solidFill>
            </a:endParaRPr>
          </a:p>
        </p:txBody>
      </p:sp>
    </p:spTree>
    <p:extLst>
      <p:ext uri="{BB962C8B-B14F-4D97-AF65-F5344CB8AC3E}">
        <p14:creationId xmlns:p14="http://schemas.microsoft.com/office/powerpoint/2010/main" val="32660744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297</a:t>
            </a:fld>
            <a:endParaRPr lang="en-IN"/>
          </a:p>
        </p:txBody>
      </p:sp>
    </p:spTree>
    <p:extLst>
      <p:ext uri="{BB962C8B-B14F-4D97-AF65-F5344CB8AC3E}">
        <p14:creationId xmlns:p14="http://schemas.microsoft.com/office/powerpoint/2010/main" val="249725568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298</a:t>
            </a:fld>
            <a:endParaRPr lang="en-IN"/>
          </a:p>
        </p:txBody>
      </p:sp>
    </p:spTree>
    <p:extLst>
      <p:ext uri="{BB962C8B-B14F-4D97-AF65-F5344CB8AC3E}">
        <p14:creationId xmlns:p14="http://schemas.microsoft.com/office/powerpoint/2010/main" val="316661095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299</a:t>
            </a:fld>
            <a:endParaRPr lang="en-IN"/>
          </a:p>
        </p:txBody>
      </p:sp>
    </p:spTree>
    <p:extLst>
      <p:ext uri="{BB962C8B-B14F-4D97-AF65-F5344CB8AC3E}">
        <p14:creationId xmlns:p14="http://schemas.microsoft.com/office/powerpoint/2010/main" val="41964859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300</a:t>
            </a:fld>
            <a:endParaRPr lang="en-IN"/>
          </a:p>
        </p:txBody>
      </p:sp>
    </p:spTree>
    <p:extLst>
      <p:ext uri="{BB962C8B-B14F-4D97-AF65-F5344CB8AC3E}">
        <p14:creationId xmlns:p14="http://schemas.microsoft.com/office/powerpoint/2010/main" val="371360598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Do any of you know what a trademark is?  (call on a couple of the students)</a:t>
            </a:r>
          </a:p>
          <a:p>
            <a:pPr eaLnBrk="1" hangingPunct="1">
              <a:spcBef>
                <a:spcPct val="0"/>
              </a:spcBef>
            </a:pPr>
            <a:endParaRPr lang="en-US" altLang="en-US"/>
          </a:p>
          <a:p>
            <a:pPr eaLnBrk="1" hangingPunct="1">
              <a:spcBef>
                <a:spcPct val="0"/>
              </a:spcBef>
            </a:pPr>
            <a:r>
              <a:rPr lang="en-US" altLang="en-US"/>
              <a:t>Read the definition from the slide.</a:t>
            </a:r>
          </a:p>
          <a:p>
            <a:pPr eaLnBrk="1" hangingPunct="1">
              <a:spcBef>
                <a:spcPct val="0"/>
              </a:spcBef>
            </a:pPr>
            <a:endParaRPr lang="en-US" altLang="en-US"/>
          </a:p>
          <a:p>
            <a:pPr eaLnBrk="1" hangingPunct="1">
              <a:spcBef>
                <a:spcPct val="0"/>
              </a:spcBef>
            </a:pPr>
            <a:r>
              <a:rPr lang="en-US" altLang="en-US"/>
              <a:t>Do you know why trademarks are important?  (call on a couple of students)</a:t>
            </a:r>
          </a:p>
          <a:p>
            <a:pPr eaLnBrk="1" hangingPunct="1">
              <a:spcBef>
                <a:spcPct val="0"/>
              </a:spcBef>
            </a:pPr>
            <a:endParaRPr lang="en-US" altLang="en-US"/>
          </a:p>
          <a:p>
            <a:pPr eaLnBrk="1" hangingPunct="1">
              <a:spcBef>
                <a:spcPct val="0"/>
              </a:spcBef>
            </a:pPr>
            <a:r>
              <a:rPr lang="en-US" altLang="en-US"/>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eaLnBrk="1" hangingPunct="1">
              <a:spcBef>
                <a:spcPct val="0"/>
              </a:spcBef>
            </a:pPr>
            <a:endParaRPr lang="en-US" altLang="en-US"/>
          </a:p>
        </p:txBody>
      </p:sp>
      <p:sp>
        <p:nvSpPr>
          <p:cNvPr id="17412" name="Slide Number Placeholder 3"/>
          <p:cNvSpPr>
            <a:spLocks noGrp="1"/>
          </p:cNvSpPr>
          <p:nvPr>
            <p:ph type="sldNum" sz="quarter" idx="5"/>
          </p:nvPr>
        </p:nvSpPr>
        <p:spPr bwMode="auto">
          <a:xfrm>
            <a:off x="5985565" y="10079313"/>
            <a:ext cx="184208" cy="398507"/>
          </a:xfrm>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493617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302</a:t>
            </a:fld>
            <a:endParaRPr lang="en-IN"/>
          </a:p>
        </p:txBody>
      </p:sp>
    </p:spTree>
    <p:extLst>
      <p:ext uri="{BB962C8B-B14F-4D97-AF65-F5344CB8AC3E}">
        <p14:creationId xmlns:p14="http://schemas.microsoft.com/office/powerpoint/2010/main" val="238385152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303</a:t>
            </a:fld>
            <a:endParaRPr lang="en-IN"/>
          </a:p>
        </p:txBody>
      </p:sp>
    </p:spTree>
    <p:extLst>
      <p:ext uri="{BB962C8B-B14F-4D97-AF65-F5344CB8AC3E}">
        <p14:creationId xmlns:p14="http://schemas.microsoft.com/office/powerpoint/2010/main" val="38626902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304</a:t>
            </a:fld>
            <a:endParaRPr lang="en-IN"/>
          </a:p>
        </p:txBody>
      </p:sp>
    </p:spTree>
    <p:extLst>
      <p:ext uri="{BB962C8B-B14F-4D97-AF65-F5344CB8AC3E}">
        <p14:creationId xmlns:p14="http://schemas.microsoft.com/office/powerpoint/2010/main" val="107295379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0" lang="da-DK"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a:ln/>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extLst>
      <p:ext uri="{BB962C8B-B14F-4D97-AF65-F5344CB8AC3E}">
        <p14:creationId xmlns:p14="http://schemas.microsoft.com/office/powerpoint/2010/main" val="342719165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306</a:t>
            </a:fld>
            <a:endParaRPr lang="en-IN"/>
          </a:p>
        </p:txBody>
      </p:sp>
    </p:spTree>
    <p:extLst>
      <p:ext uri="{BB962C8B-B14F-4D97-AF65-F5344CB8AC3E}">
        <p14:creationId xmlns:p14="http://schemas.microsoft.com/office/powerpoint/2010/main" val="3620646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40</a:t>
            </a:fld>
            <a:endParaRPr lang="en-IN">
              <a:solidFill>
                <a:prstClr val="black"/>
              </a:solidFill>
            </a:endParaRPr>
          </a:p>
        </p:txBody>
      </p:sp>
    </p:spTree>
    <p:extLst>
      <p:ext uri="{BB962C8B-B14F-4D97-AF65-F5344CB8AC3E}">
        <p14:creationId xmlns:p14="http://schemas.microsoft.com/office/powerpoint/2010/main" val="87154442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307</a:t>
            </a:fld>
            <a:endParaRPr lang="en-IN"/>
          </a:p>
        </p:txBody>
      </p:sp>
    </p:spTree>
    <p:extLst>
      <p:ext uri="{BB962C8B-B14F-4D97-AF65-F5344CB8AC3E}">
        <p14:creationId xmlns:p14="http://schemas.microsoft.com/office/powerpoint/2010/main" val="14973635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308</a:t>
            </a:fld>
            <a:endParaRPr lang="en-IN"/>
          </a:p>
        </p:txBody>
      </p:sp>
    </p:spTree>
    <p:extLst>
      <p:ext uri="{BB962C8B-B14F-4D97-AF65-F5344CB8AC3E}">
        <p14:creationId xmlns:p14="http://schemas.microsoft.com/office/powerpoint/2010/main" val="110754840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309</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a:ln/>
        </p:spPr>
      </p:sp>
      <p:sp>
        <p:nvSpPr>
          <p:cNvPr id="63491" name="Rectangle 3"/>
          <p:cNvSpPr>
            <a:spLocks noGrp="1" noChangeArrowheads="1"/>
          </p:cNvSpPr>
          <p:nvPr>
            <p:ph type="body" idx="1"/>
          </p:nvPr>
        </p:nvSpPr>
        <p:spPr>
          <a:xfrm>
            <a:off x="459966" y="5743360"/>
            <a:ext cx="5709807" cy="797013"/>
          </a:xfrm>
        </p:spPr>
        <p:txBody>
          <a:bodyPr/>
          <a:lstStyle/>
          <a:p>
            <a:r>
              <a:rPr lang="en-US" altLang="en-US"/>
              <a:t>All creators, including photographers and illustrators are entitled to be paid if their work is used, commercially or otherwise. This encourages creativity and makes more images available for use. </a:t>
            </a:r>
          </a:p>
        </p:txBody>
      </p:sp>
    </p:spTree>
    <p:extLst>
      <p:ext uri="{BB962C8B-B14F-4D97-AF65-F5344CB8AC3E}">
        <p14:creationId xmlns:p14="http://schemas.microsoft.com/office/powerpoint/2010/main" val="6676244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310</a:t>
            </a:fld>
            <a:endParaRPr lang="en-IN"/>
          </a:p>
        </p:txBody>
      </p:sp>
    </p:spTree>
    <p:extLst>
      <p:ext uri="{BB962C8B-B14F-4D97-AF65-F5344CB8AC3E}">
        <p14:creationId xmlns:p14="http://schemas.microsoft.com/office/powerpoint/2010/main" val="74982890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311</a:t>
            </a:fld>
            <a:endParaRPr lang="en-IN"/>
          </a:p>
        </p:txBody>
      </p:sp>
    </p:spTree>
    <p:extLst>
      <p:ext uri="{BB962C8B-B14F-4D97-AF65-F5344CB8AC3E}">
        <p14:creationId xmlns:p14="http://schemas.microsoft.com/office/powerpoint/2010/main" val="251472131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312</a:t>
            </a:fld>
            <a:endParaRPr lang="en-IN"/>
          </a:p>
        </p:txBody>
      </p:sp>
    </p:spTree>
    <p:extLst>
      <p:ext uri="{BB962C8B-B14F-4D97-AF65-F5344CB8AC3E}">
        <p14:creationId xmlns:p14="http://schemas.microsoft.com/office/powerpoint/2010/main" val="3360977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313</a:t>
            </a:fld>
            <a:endParaRPr lang="en-IN"/>
          </a:p>
        </p:txBody>
      </p:sp>
    </p:spTree>
    <p:extLst>
      <p:ext uri="{BB962C8B-B14F-4D97-AF65-F5344CB8AC3E}">
        <p14:creationId xmlns:p14="http://schemas.microsoft.com/office/powerpoint/2010/main" val="167974355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a:ln/>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extLst>
      <p:ext uri="{BB962C8B-B14F-4D97-AF65-F5344CB8AC3E}">
        <p14:creationId xmlns:p14="http://schemas.microsoft.com/office/powerpoint/2010/main" val="391914927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315</a:t>
            </a:fld>
            <a:endParaRPr lang="en-IN"/>
          </a:p>
        </p:txBody>
      </p:sp>
    </p:spTree>
    <p:extLst>
      <p:ext uri="{BB962C8B-B14F-4D97-AF65-F5344CB8AC3E}">
        <p14:creationId xmlns:p14="http://schemas.microsoft.com/office/powerpoint/2010/main" val="378156668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316</a:t>
            </a:fld>
            <a:endParaRPr lang="en-IN"/>
          </a:p>
        </p:txBody>
      </p:sp>
    </p:spTree>
    <p:extLst>
      <p:ext uri="{BB962C8B-B14F-4D97-AF65-F5344CB8AC3E}">
        <p14:creationId xmlns:p14="http://schemas.microsoft.com/office/powerpoint/2010/main" val="3923240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41</a:t>
            </a:fld>
            <a:endParaRPr lang="en-IN">
              <a:solidFill>
                <a:prstClr val="black"/>
              </a:solidFill>
            </a:endParaRPr>
          </a:p>
        </p:txBody>
      </p:sp>
    </p:spTree>
    <p:extLst>
      <p:ext uri="{BB962C8B-B14F-4D97-AF65-F5344CB8AC3E}">
        <p14:creationId xmlns:p14="http://schemas.microsoft.com/office/powerpoint/2010/main" val="276897055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317</a:t>
            </a:fld>
            <a:endParaRPr lang="en-IN"/>
          </a:p>
        </p:txBody>
      </p:sp>
    </p:spTree>
    <p:extLst>
      <p:ext uri="{BB962C8B-B14F-4D97-AF65-F5344CB8AC3E}">
        <p14:creationId xmlns:p14="http://schemas.microsoft.com/office/powerpoint/2010/main" val="392680936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318</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319</a:t>
            </a:fld>
            <a:endParaRPr lang="en-IN"/>
          </a:p>
        </p:txBody>
      </p:sp>
    </p:spTree>
    <p:extLst>
      <p:ext uri="{BB962C8B-B14F-4D97-AF65-F5344CB8AC3E}">
        <p14:creationId xmlns:p14="http://schemas.microsoft.com/office/powerpoint/2010/main" val="35046019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320</a:t>
            </a:fld>
            <a:endParaRPr lang="en-IN"/>
          </a:p>
        </p:txBody>
      </p:sp>
    </p:spTree>
    <p:extLst>
      <p:ext uri="{BB962C8B-B14F-4D97-AF65-F5344CB8AC3E}">
        <p14:creationId xmlns:p14="http://schemas.microsoft.com/office/powerpoint/2010/main" val="309530215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321</a:t>
            </a:fld>
            <a:endParaRPr lang="en-IN"/>
          </a:p>
        </p:txBody>
      </p:sp>
    </p:spTree>
    <p:extLst>
      <p:ext uri="{BB962C8B-B14F-4D97-AF65-F5344CB8AC3E}">
        <p14:creationId xmlns:p14="http://schemas.microsoft.com/office/powerpoint/2010/main" val="119050071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322</a:t>
            </a:fld>
            <a:endParaRPr lang="en-IN"/>
          </a:p>
        </p:txBody>
      </p:sp>
    </p:spTree>
    <p:extLst>
      <p:ext uri="{BB962C8B-B14F-4D97-AF65-F5344CB8AC3E}">
        <p14:creationId xmlns:p14="http://schemas.microsoft.com/office/powerpoint/2010/main" val="342311505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323</a:t>
            </a:fld>
            <a:endParaRPr lang="en-IN"/>
          </a:p>
        </p:txBody>
      </p:sp>
    </p:spTree>
    <p:extLst>
      <p:ext uri="{BB962C8B-B14F-4D97-AF65-F5344CB8AC3E}">
        <p14:creationId xmlns:p14="http://schemas.microsoft.com/office/powerpoint/2010/main" val="146509542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324</a:t>
            </a:fld>
            <a:endParaRPr lang="en-IN"/>
          </a:p>
        </p:txBody>
      </p:sp>
    </p:spTree>
    <p:extLst>
      <p:ext uri="{BB962C8B-B14F-4D97-AF65-F5344CB8AC3E}">
        <p14:creationId xmlns:p14="http://schemas.microsoft.com/office/powerpoint/2010/main" val="108079158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325</a:t>
            </a:fld>
            <a:endParaRPr lang="en-IN"/>
          </a:p>
        </p:txBody>
      </p:sp>
    </p:spTree>
    <p:extLst>
      <p:ext uri="{BB962C8B-B14F-4D97-AF65-F5344CB8AC3E}">
        <p14:creationId xmlns:p14="http://schemas.microsoft.com/office/powerpoint/2010/main" val="330816156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326</a:t>
            </a:fld>
            <a:endParaRPr lang="en-IN"/>
          </a:p>
        </p:txBody>
      </p:sp>
    </p:spTree>
    <p:extLst>
      <p:ext uri="{BB962C8B-B14F-4D97-AF65-F5344CB8AC3E}">
        <p14:creationId xmlns:p14="http://schemas.microsoft.com/office/powerpoint/2010/main" val="64073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42</a:t>
            </a:fld>
            <a:endParaRPr lang="en-IN">
              <a:solidFill>
                <a:prstClr val="black"/>
              </a:solidFill>
            </a:endParaRPr>
          </a:p>
        </p:txBody>
      </p:sp>
    </p:spTree>
    <p:extLst>
      <p:ext uri="{BB962C8B-B14F-4D97-AF65-F5344CB8AC3E}">
        <p14:creationId xmlns:p14="http://schemas.microsoft.com/office/powerpoint/2010/main" val="191165386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327</a:t>
            </a:fld>
            <a:endParaRPr lang="en-IN"/>
          </a:p>
        </p:txBody>
      </p:sp>
    </p:spTree>
    <p:extLst>
      <p:ext uri="{BB962C8B-B14F-4D97-AF65-F5344CB8AC3E}">
        <p14:creationId xmlns:p14="http://schemas.microsoft.com/office/powerpoint/2010/main" val="426331618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328</a:t>
            </a:fld>
            <a:endParaRPr lang="en-IN"/>
          </a:p>
        </p:txBody>
      </p:sp>
    </p:spTree>
    <p:extLst>
      <p:ext uri="{BB962C8B-B14F-4D97-AF65-F5344CB8AC3E}">
        <p14:creationId xmlns:p14="http://schemas.microsoft.com/office/powerpoint/2010/main" val="166259766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329</a:t>
            </a:fld>
            <a:endParaRPr lang="en-IN"/>
          </a:p>
        </p:txBody>
      </p:sp>
    </p:spTree>
    <p:extLst>
      <p:ext uri="{BB962C8B-B14F-4D97-AF65-F5344CB8AC3E}">
        <p14:creationId xmlns:p14="http://schemas.microsoft.com/office/powerpoint/2010/main" val="322858450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330</a:t>
            </a:fld>
            <a:endParaRPr lang="en-IN"/>
          </a:p>
        </p:txBody>
      </p:sp>
    </p:spTree>
    <p:extLst>
      <p:ext uri="{BB962C8B-B14F-4D97-AF65-F5344CB8AC3E}">
        <p14:creationId xmlns:p14="http://schemas.microsoft.com/office/powerpoint/2010/main" val="322918260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331</a:t>
            </a:fld>
            <a:endParaRPr lang="en-IN"/>
          </a:p>
        </p:txBody>
      </p:sp>
    </p:spTree>
    <p:extLst>
      <p:ext uri="{BB962C8B-B14F-4D97-AF65-F5344CB8AC3E}">
        <p14:creationId xmlns:p14="http://schemas.microsoft.com/office/powerpoint/2010/main" val="230327130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332</a:t>
            </a:fld>
            <a:endParaRPr lang="en-IN"/>
          </a:p>
        </p:txBody>
      </p:sp>
    </p:spTree>
    <p:extLst>
      <p:ext uri="{BB962C8B-B14F-4D97-AF65-F5344CB8AC3E}">
        <p14:creationId xmlns:p14="http://schemas.microsoft.com/office/powerpoint/2010/main" val="125200344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333</a:t>
            </a:fld>
            <a:endParaRPr lang="en-IN"/>
          </a:p>
        </p:txBody>
      </p:sp>
    </p:spTree>
    <p:extLst>
      <p:ext uri="{BB962C8B-B14F-4D97-AF65-F5344CB8AC3E}">
        <p14:creationId xmlns:p14="http://schemas.microsoft.com/office/powerpoint/2010/main" val="292701643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334</a:t>
            </a:fld>
            <a:endParaRPr lang="en-IN"/>
          </a:p>
        </p:txBody>
      </p:sp>
    </p:spTree>
    <p:extLst>
      <p:ext uri="{BB962C8B-B14F-4D97-AF65-F5344CB8AC3E}">
        <p14:creationId xmlns:p14="http://schemas.microsoft.com/office/powerpoint/2010/main" val="18112173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335</a:t>
            </a:fld>
            <a:endParaRPr lang="en-IN"/>
          </a:p>
        </p:txBody>
      </p:sp>
    </p:spTree>
    <p:extLst>
      <p:ext uri="{BB962C8B-B14F-4D97-AF65-F5344CB8AC3E}">
        <p14:creationId xmlns:p14="http://schemas.microsoft.com/office/powerpoint/2010/main" val="228572431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336</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a:ln/>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220153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43</a:t>
            </a:fld>
            <a:endParaRPr lang="en-IN">
              <a:solidFill>
                <a:prstClr val="black"/>
              </a:solidFill>
            </a:endParaRPr>
          </a:p>
        </p:txBody>
      </p:sp>
    </p:spTree>
    <p:extLst>
      <p:ext uri="{BB962C8B-B14F-4D97-AF65-F5344CB8AC3E}">
        <p14:creationId xmlns:p14="http://schemas.microsoft.com/office/powerpoint/2010/main" val="5204331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337</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a:ln/>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4188862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338</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a:ln/>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0729235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339</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a:ln/>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79553060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340</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a:ln/>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96935196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341</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a:ln/>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84471690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342</a:t>
            </a:fld>
            <a:endParaRPr lang="en-IN"/>
          </a:p>
        </p:txBody>
      </p:sp>
    </p:spTree>
    <p:extLst>
      <p:ext uri="{BB962C8B-B14F-4D97-AF65-F5344CB8AC3E}">
        <p14:creationId xmlns:p14="http://schemas.microsoft.com/office/powerpoint/2010/main" val="256888104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343</a:t>
            </a:fld>
            <a:endParaRPr lang="en-IN"/>
          </a:p>
        </p:txBody>
      </p:sp>
    </p:spTree>
    <p:extLst>
      <p:ext uri="{BB962C8B-B14F-4D97-AF65-F5344CB8AC3E}">
        <p14:creationId xmlns:p14="http://schemas.microsoft.com/office/powerpoint/2010/main" val="323578101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344</a:t>
            </a:fld>
            <a:endParaRPr lang="en-IN"/>
          </a:p>
        </p:txBody>
      </p:sp>
    </p:spTree>
    <p:extLst>
      <p:ext uri="{BB962C8B-B14F-4D97-AF65-F5344CB8AC3E}">
        <p14:creationId xmlns:p14="http://schemas.microsoft.com/office/powerpoint/2010/main" val="2139035277"/>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345</a:t>
            </a:fld>
            <a:endParaRPr lang="en-IN"/>
          </a:p>
        </p:txBody>
      </p:sp>
    </p:spTree>
    <p:extLst>
      <p:ext uri="{BB962C8B-B14F-4D97-AF65-F5344CB8AC3E}">
        <p14:creationId xmlns:p14="http://schemas.microsoft.com/office/powerpoint/2010/main" val="1520632079"/>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346</a:t>
            </a:fld>
            <a:endParaRPr lang="en-IN"/>
          </a:p>
        </p:txBody>
      </p:sp>
    </p:spTree>
    <p:extLst>
      <p:ext uri="{BB962C8B-B14F-4D97-AF65-F5344CB8AC3E}">
        <p14:creationId xmlns:p14="http://schemas.microsoft.com/office/powerpoint/2010/main" val="2334911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44</a:t>
            </a:fld>
            <a:endParaRPr lang="en-IN">
              <a:solidFill>
                <a:prstClr val="black"/>
              </a:solidFill>
            </a:endParaRPr>
          </a:p>
        </p:txBody>
      </p:sp>
    </p:spTree>
    <p:extLst>
      <p:ext uri="{BB962C8B-B14F-4D97-AF65-F5344CB8AC3E}">
        <p14:creationId xmlns:p14="http://schemas.microsoft.com/office/powerpoint/2010/main" val="293775340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347</a:t>
            </a:fld>
            <a:endParaRPr lang="en-IN"/>
          </a:p>
        </p:txBody>
      </p:sp>
    </p:spTree>
    <p:extLst>
      <p:ext uri="{BB962C8B-B14F-4D97-AF65-F5344CB8AC3E}">
        <p14:creationId xmlns:p14="http://schemas.microsoft.com/office/powerpoint/2010/main" val="391822416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348</a:t>
            </a:fld>
            <a:endParaRPr lang="en-IN"/>
          </a:p>
        </p:txBody>
      </p:sp>
    </p:spTree>
    <p:extLst>
      <p:ext uri="{BB962C8B-B14F-4D97-AF65-F5344CB8AC3E}">
        <p14:creationId xmlns:p14="http://schemas.microsoft.com/office/powerpoint/2010/main" val="158993047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349</a:t>
            </a:fld>
            <a:endParaRPr lang="en-IN"/>
          </a:p>
        </p:txBody>
      </p:sp>
    </p:spTree>
    <p:extLst>
      <p:ext uri="{BB962C8B-B14F-4D97-AF65-F5344CB8AC3E}">
        <p14:creationId xmlns:p14="http://schemas.microsoft.com/office/powerpoint/2010/main" val="87261305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350</a:t>
            </a:fld>
            <a:endParaRPr lang="en-IN"/>
          </a:p>
        </p:txBody>
      </p:sp>
    </p:spTree>
    <p:extLst>
      <p:ext uri="{BB962C8B-B14F-4D97-AF65-F5344CB8AC3E}">
        <p14:creationId xmlns:p14="http://schemas.microsoft.com/office/powerpoint/2010/main" val="86806062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351</a:t>
            </a:fld>
            <a:endParaRPr lang="en-IN"/>
          </a:p>
        </p:txBody>
      </p:sp>
    </p:spTree>
    <p:extLst>
      <p:ext uri="{BB962C8B-B14F-4D97-AF65-F5344CB8AC3E}">
        <p14:creationId xmlns:p14="http://schemas.microsoft.com/office/powerpoint/2010/main" val="173658321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352</a:t>
            </a:fld>
            <a:endParaRPr lang="en-IN"/>
          </a:p>
        </p:txBody>
      </p:sp>
    </p:spTree>
    <p:extLst>
      <p:ext uri="{BB962C8B-B14F-4D97-AF65-F5344CB8AC3E}">
        <p14:creationId xmlns:p14="http://schemas.microsoft.com/office/powerpoint/2010/main" val="58133019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353</a:t>
            </a:fld>
            <a:endParaRPr lang="en-IN"/>
          </a:p>
        </p:txBody>
      </p:sp>
    </p:spTree>
    <p:extLst>
      <p:ext uri="{BB962C8B-B14F-4D97-AF65-F5344CB8AC3E}">
        <p14:creationId xmlns:p14="http://schemas.microsoft.com/office/powerpoint/2010/main" val="52060233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354</a:t>
            </a:fld>
            <a:endParaRPr lang="en-IN"/>
          </a:p>
        </p:txBody>
      </p:sp>
    </p:spTree>
    <p:extLst>
      <p:ext uri="{BB962C8B-B14F-4D97-AF65-F5344CB8AC3E}">
        <p14:creationId xmlns:p14="http://schemas.microsoft.com/office/powerpoint/2010/main" val="344570112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355</a:t>
            </a:fld>
            <a:endParaRPr lang="en-IN"/>
          </a:p>
        </p:txBody>
      </p:sp>
    </p:spTree>
    <p:extLst>
      <p:ext uri="{BB962C8B-B14F-4D97-AF65-F5344CB8AC3E}">
        <p14:creationId xmlns:p14="http://schemas.microsoft.com/office/powerpoint/2010/main" val="8845591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356</a:t>
            </a:fld>
            <a:endParaRPr lang="en-IN"/>
          </a:p>
        </p:txBody>
      </p:sp>
    </p:spTree>
    <p:extLst>
      <p:ext uri="{BB962C8B-B14F-4D97-AF65-F5344CB8AC3E}">
        <p14:creationId xmlns:p14="http://schemas.microsoft.com/office/powerpoint/2010/main" val="2914202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45</a:t>
            </a:fld>
            <a:endParaRPr lang="en-IN">
              <a:solidFill>
                <a:prstClr val="black"/>
              </a:solidFill>
            </a:endParaRPr>
          </a:p>
        </p:txBody>
      </p:sp>
    </p:spTree>
    <p:extLst>
      <p:ext uri="{BB962C8B-B14F-4D97-AF65-F5344CB8AC3E}">
        <p14:creationId xmlns:p14="http://schemas.microsoft.com/office/powerpoint/2010/main" val="153783064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357</a:t>
            </a:fld>
            <a:endParaRPr lang="en-IN"/>
          </a:p>
        </p:txBody>
      </p:sp>
    </p:spTree>
    <p:extLst>
      <p:ext uri="{BB962C8B-B14F-4D97-AF65-F5344CB8AC3E}">
        <p14:creationId xmlns:p14="http://schemas.microsoft.com/office/powerpoint/2010/main" val="199024154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358</a:t>
            </a:fld>
            <a:endParaRPr lang="en-IN"/>
          </a:p>
        </p:txBody>
      </p:sp>
    </p:spTree>
    <p:extLst>
      <p:ext uri="{BB962C8B-B14F-4D97-AF65-F5344CB8AC3E}">
        <p14:creationId xmlns:p14="http://schemas.microsoft.com/office/powerpoint/2010/main" val="329835193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359</a:t>
            </a:fld>
            <a:endParaRPr lang="en-IN"/>
          </a:p>
        </p:txBody>
      </p:sp>
    </p:spTree>
    <p:extLst>
      <p:ext uri="{BB962C8B-B14F-4D97-AF65-F5344CB8AC3E}">
        <p14:creationId xmlns:p14="http://schemas.microsoft.com/office/powerpoint/2010/main" val="121532247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360</a:t>
            </a:fld>
            <a:endParaRPr lang="en-IN"/>
          </a:p>
        </p:txBody>
      </p:sp>
    </p:spTree>
    <p:extLst>
      <p:ext uri="{BB962C8B-B14F-4D97-AF65-F5344CB8AC3E}">
        <p14:creationId xmlns:p14="http://schemas.microsoft.com/office/powerpoint/2010/main" val="341906612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361</a:t>
            </a:fld>
            <a:endParaRPr lang="en-IN"/>
          </a:p>
        </p:txBody>
      </p:sp>
    </p:spTree>
    <p:extLst>
      <p:ext uri="{BB962C8B-B14F-4D97-AF65-F5344CB8AC3E}">
        <p14:creationId xmlns:p14="http://schemas.microsoft.com/office/powerpoint/2010/main" val="334083258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362</a:t>
            </a:fld>
            <a:endParaRPr lang="en-IN"/>
          </a:p>
        </p:txBody>
      </p:sp>
    </p:spTree>
    <p:extLst>
      <p:ext uri="{BB962C8B-B14F-4D97-AF65-F5344CB8AC3E}">
        <p14:creationId xmlns:p14="http://schemas.microsoft.com/office/powerpoint/2010/main" val="282221003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363</a:t>
            </a:fld>
            <a:endParaRPr lang="en-IN"/>
          </a:p>
        </p:txBody>
      </p:sp>
    </p:spTree>
    <p:extLst>
      <p:ext uri="{BB962C8B-B14F-4D97-AF65-F5344CB8AC3E}">
        <p14:creationId xmlns:p14="http://schemas.microsoft.com/office/powerpoint/2010/main" val="25912581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364</a:t>
            </a:fld>
            <a:endParaRPr lang="en-IN"/>
          </a:p>
        </p:txBody>
      </p:sp>
    </p:spTree>
    <p:extLst>
      <p:ext uri="{BB962C8B-B14F-4D97-AF65-F5344CB8AC3E}">
        <p14:creationId xmlns:p14="http://schemas.microsoft.com/office/powerpoint/2010/main" val="354629218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365</a:t>
            </a:fld>
            <a:endParaRPr lang="en-IN"/>
          </a:p>
        </p:txBody>
      </p:sp>
    </p:spTree>
    <p:extLst>
      <p:ext uri="{BB962C8B-B14F-4D97-AF65-F5344CB8AC3E}">
        <p14:creationId xmlns:p14="http://schemas.microsoft.com/office/powerpoint/2010/main" val="181437715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366</a:t>
            </a:fld>
            <a:endParaRPr lang="en-IN"/>
          </a:p>
        </p:txBody>
      </p:sp>
    </p:spTree>
    <p:extLst>
      <p:ext uri="{BB962C8B-B14F-4D97-AF65-F5344CB8AC3E}">
        <p14:creationId xmlns:p14="http://schemas.microsoft.com/office/powerpoint/2010/main" val="167922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5</a:t>
            </a:fld>
            <a:endParaRPr lang="en-IN">
              <a:solidFill>
                <a:prstClr val="black"/>
              </a:solidFill>
            </a:endParaRPr>
          </a:p>
        </p:txBody>
      </p:sp>
    </p:spTree>
    <p:extLst>
      <p:ext uri="{BB962C8B-B14F-4D97-AF65-F5344CB8AC3E}">
        <p14:creationId xmlns:p14="http://schemas.microsoft.com/office/powerpoint/2010/main" val="520433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46</a:t>
            </a:fld>
            <a:endParaRPr lang="en-IN">
              <a:solidFill>
                <a:prstClr val="black"/>
              </a:solidFill>
            </a:endParaRPr>
          </a:p>
        </p:txBody>
      </p:sp>
    </p:spTree>
    <p:extLst>
      <p:ext uri="{BB962C8B-B14F-4D97-AF65-F5344CB8AC3E}">
        <p14:creationId xmlns:p14="http://schemas.microsoft.com/office/powerpoint/2010/main" val="187613816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367</a:t>
            </a:fld>
            <a:endParaRPr lang="en-IN"/>
          </a:p>
        </p:txBody>
      </p:sp>
    </p:spTree>
    <p:extLst>
      <p:ext uri="{BB962C8B-B14F-4D97-AF65-F5344CB8AC3E}">
        <p14:creationId xmlns:p14="http://schemas.microsoft.com/office/powerpoint/2010/main" val="313583422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368</a:t>
            </a:fld>
            <a:endParaRPr lang="en-IN"/>
          </a:p>
        </p:txBody>
      </p:sp>
    </p:spTree>
    <p:extLst>
      <p:ext uri="{BB962C8B-B14F-4D97-AF65-F5344CB8AC3E}">
        <p14:creationId xmlns:p14="http://schemas.microsoft.com/office/powerpoint/2010/main" val="322179428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369</a:t>
            </a:fld>
            <a:endParaRPr lang="en-IN"/>
          </a:p>
        </p:txBody>
      </p:sp>
    </p:spTree>
    <p:extLst>
      <p:ext uri="{BB962C8B-B14F-4D97-AF65-F5344CB8AC3E}">
        <p14:creationId xmlns:p14="http://schemas.microsoft.com/office/powerpoint/2010/main" val="1863388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fontAlgn="base">
              <a:spcBef>
                <a:spcPct val="0"/>
              </a:spcBef>
              <a:spcAft>
                <a:spcPct val="0"/>
              </a:spcAft>
              <a:defRPr/>
            </a:pPr>
            <a:fld id="{3C3A632B-FBDE-46D4-BF6F-6D14421E6342}" type="slidenum">
              <a:rPr lang="en-US" smtClean="0">
                <a:solidFill>
                  <a:srgbClr val="000000"/>
                </a:solidFill>
                <a:latin typeface="Arial" charset="0"/>
              </a:rPr>
              <a:pPr fontAlgn="base">
                <a:spcBef>
                  <a:spcPct val="0"/>
                </a:spcBef>
                <a:spcAft>
                  <a:spcPct val="0"/>
                </a:spcAft>
                <a:defRPr/>
              </a:pPr>
              <a:t>54</a:t>
            </a:fld>
            <a:endParaRPr lang="en-US" dirty="0">
              <a:solidFill>
                <a:srgbClr val="000000"/>
              </a:solidFill>
              <a:latin typeface="Arial" charset="0"/>
            </a:endParaRPr>
          </a:p>
        </p:txBody>
      </p:sp>
    </p:spTree>
    <p:extLst>
      <p:ext uri="{BB962C8B-B14F-4D97-AF65-F5344CB8AC3E}">
        <p14:creationId xmlns:p14="http://schemas.microsoft.com/office/powerpoint/2010/main" val="3308430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55</a:t>
            </a:fld>
            <a:endParaRPr lang="en-IN">
              <a:solidFill>
                <a:prstClr val="black"/>
              </a:solidFill>
            </a:endParaRPr>
          </a:p>
        </p:txBody>
      </p:sp>
    </p:spTree>
    <p:extLst>
      <p:ext uri="{BB962C8B-B14F-4D97-AF65-F5344CB8AC3E}">
        <p14:creationId xmlns:p14="http://schemas.microsoft.com/office/powerpoint/2010/main" val="206734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56</a:t>
            </a:fld>
            <a:endParaRPr lang="en-IN">
              <a:solidFill>
                <a:prstClr val="black"/>
              </a:solidFill>
            </a:endParaRPr>
          </a:p>
        </p:txBody>
      </p:sp>
    </p:spTree>
    <p:extLst>
      <p:ext uri="{BB962C8B-B14F-4D97-AF65-F5344CB8AC3E}">
        <p14:creationId xmlns:p14="http://schemas.microsoft.com/office/powerpoint/2010/main" val="2096052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57</a:t>
            </a:fld>
            <a:endParaRPr lang="en-IN">
              <a:solidFill>
                <a:prstClr val="black"/>
              </a:solidFill>
            </a:endParaRPr>
          </a:p>
        </p:txBody>
      </p:sp>
    </p:spTree>
    <p:extLst>
      <p:ext uri="{BB962C8B-B14F-4D97-AF65-F5344CB8AC3E}">
        <p14:creationId xmlns:p14="http://schemas.microsoft.com/office/powerpoint/2010/main" val="3301192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59</a:t>
            </a:fld>
            <a:endParaRPr lang="en-IN">
              <a:solidFill>
                <a:prstClr val="black"/>
              </a:solidFill>
            </a:endParaRPr>
          </a:p>
        </p:txBody>
      </p:sp>
    </p:spTree>
    <p:extLst>
      <p:ext uri="{BB962C8B-B14F-4D97-AF65-F5344CB8AC3E}">
        <p14:creationId xmlns:p14="http://schemas.microsoft.com/office/powerpoint/2010/main" val="2119046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61</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63</a:t>
            </a:fld>
            <a:endParaRPr lang="en-IN"/>
          </a:p>
        </p:txBody>
      </p:sp>
    </p:spTree>
    <p:extLst>
      <p:ext uri="{BB962C8B-B14F-4D97-AF65-F5344CB8AC3E}">
        <p14:creationId xmlns:p14="http://schemas.microsoft.com/office/powerpoint/2010/main" val="2119046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64</a:t>
            </a:fld>
            <a:endParaRPr lang="en-IN"/>
          </a:p>
        </p:txBody>
      </p:sp>
    </p:spTree>
    <p:extLst>
      <p:ext uri="{BB962C8B-B14F-4D97-AF65-F5344CB8AC3E}">
        <p14:creationId xmlns:p14="http://schemas.microsoft.com/office/powerpoint/2010/main" val="117398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10AA9-5707-4EFC-8DA6-77D5B66D50ED}" type="slidenum">
              <a:rPr lang="en-IN" altLang="en-US"/>
              <a:pPr/>
              <a:t>66</a:t>
            </a:fld>
            <a:endParaRPr lang="en-IN" altLang="en-US"/>
          </a:p>
        </p:txBody>
      </p:sp>
      <p:sp>
        <p:nvSpPr>
          <p:cNvPr id="101378" name="Rectangle 2"/>
          <p:cNvSpPr>
            <a:spLocks noGrp="1" noRot="1" noChangeAspect="1" noChangeArrowheads="1" noTextEdit="1"/>
          </p:cNvSpPr>
          <p:nvPr>
            <p:ph type="sldImg"/>
          </p:nvPr>
        </p:nvSpPr>
        <p:spPr>
          <a:xfrm>
            <a:off x="769938" y="865188"/>
            <a:ext cx="5264150" cy="3949700"/>
          </a:xfrm>
          <a:ln/>
        </p:spPr>
      </p:sp>
      <p:sp>
        <p:nvSpPr>
          <p:cNvPr id="101379" name="Text Box 3"/>
          <p:cNvSpPr txBox="1">
            <a:spLocks noChangeArrowheads="1"/>
          </p:cNvSpPr>
          <p:nvPr/>
        </p:nvSpPr>
        <p:spPr bwMode="auto">
          <a:xfrm>
            <a:off x="433459" y="467623"/>
            <a:ext cx="5274789" cy="64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900" tIns="45450" rIns="90900" bIns="45450">
            <a:spAutoFit/>
          </a:bodyPr>
          <a:lstStyle>
            <a:lvl1pPr defTabSz="909638">
              <a:tabLst>
                <a:tab pos="574675" algn="l"/>
              </a:tabLst>
              <a:defRPr>
                <a:solidFill>
                  <a:schemeClr val="tx1"/>
                </a:solidFill>
                <a:latin typeface="Arial" pitchFamily="34" charset="0"/>
                <a:cs typeface="Arial" pitchFamily="34" charset="0"/>
              </a:defRPr>
            </a:lvl1pPr>
            <a:lvl2pPr marL="742950" indent="-285750" defTabSz="909638">
              <a:tabLst>
                <a:tab pos="574675" algn="l"/>
              </a:tabLst>
              <a:defRPr>
                <a:solidFill>
                  <a:schemeClr val="tx1"/>
                </a:solidFill>
                <a:latin typeface="Arial" pitchFamily="34" charset="0"/>
                <a:cs typeface="Arial" pitchFamily="34" charset="0"/>
              </a:defRPr>
            </a:lvl2pPr>
            <a:lvl3pPr marL="1143000" indent="-228600" defTabSz="909638">
              <a:tabLst>
                <a:tab pos="574675" algn="l"/>
              </a:tabLst>
              <a:defRPr>
                <a:solidFill>
                  <a:schemeClr val="tx1"/>
                </a:solidFill>
                <a:latin typeface="Arial" pitchFamily="34" charset="0"/>
                <a:cs typeface="Arial" pitchFamily="34" charset="0"/>
              </a:defRPr>
            </a:lvl3pPr>
            <a:lvl4pPr marL="1600200" indent="-228600" defTabSz="909638">
              <a:tabLst>
                <a:tab pos="574675" algn="l"/>
              </a:tabLst>
              <a:defRPr>
                <a:solidFill>
                  <a:schemeClr val="tx1"/>
                </a:solidFill>
                <a:latin typeface="Arial" pitchFamily="34" charset="0"/>
                <a:cs typeface="Arial" pitchFamily="34" charset="0"/>
              </a:defRPr>
            </a:lvl4pPr>
            <a:lvl5pPr marL="2057400" indent="-228600" defTabSz="909638">
              <a:tabLst>
                <a:tab pos="574675" algn="l"/>
              </a:tabLst>
              <a:defRPr>
                <a:solidFill>
                  <a:schemeClr val="tx1"/>
                </a:solidFill>
                <a:latin typeface="Arial" pitchFamily="34" charset="0"/>
                <a:cs typeface="Arial" pitchFamily="34" charset="0"/>
              </a:defRPr>
            </a:lvl5pPr>
            <a:lvl6pPr marL="2514600" indent="-228600" defTabSz="909638" fontAlgn="base">
              <a:spcBef>
                <a:spcPct val="0"/>
              </a:spcBef>
              <a:spcAft>
                <a:spcPct val="0"/>
              </a:spcAft>
              <a:tabLst>
                <a:tab pos="574675" algn="l"/>
              </a:tabLst>
              <a:defRPr>
                <a:solidFill>
                  <a:schemeClr val="tx1"/>
                </a:solidFill>
                <a:latin typeface="Arial" pitchFamily="34" charset="0"/>
                <a:cs typeface="Arial" pitchFamily="34" charset="0"/>
              </a:defRPr>
            </a:lvl6pPr>
            <a:lvl7pPr marL="2971800" indent="-228600" defTabSz="909638" fontAlgn="base">
              <a:spcBef>
                <a:spcPct val="0"/>
              </a:spcBef>
              <a:spcAft>
                <a:spcPct val="0"/>
              </a:spcAft>
              <a:tabLst>
                <a:tab pos="574675" algn="l"/>
              </a:tabLst>
              <a:defRPr>
                <a:solidFill>
                  <a:schemeClr val="tx1"/>
                </a:solidFill>
                <a:latin typeface="Arial" pitchFamily="34" charset="0"/>
                <a:cs typeface="Arial" pitchFamily="34" charset="0"/>
              </a:defRPr>
            </a:lvl7pPr>
            <a:lvl8pPr marL="3429000" indent="-228600" defTabSz="909638" fontAlgn="base">
              <a:spcBef>
                <a:spcPct val="0"/>
              </a:spcBef>
              <a:spcAft>
                <a:spcPct val="0"/>
              </a:spcAft>
              <a:tabLst>
                <a:tab pos="574675" algn="l"/>
              </a:tabLst>
              <a:defRPr>
                <a:solidFill>
                  <a:schemeClr val="tx1"/>
                </a:solidFill>
                <a:latin typeface="Arial" pitchFamily="34" charset="0"/>
                <a:cs typeface="Arial" pitchFamily="34" charset="0"/>
              </a:defRPr>
            </a:lvl8pPr>
            <a:lvl9pPr marL="3886200" indent="-228600" defTabSz="909638" fontAlgn="base">
              <a:spcBef>
                <a:spcPct val="0"/>
              </a:spcBef>
              <a:spcAft>
                <a:spcPct val="0"/>
              </a:spcAft>
              <a:tabLst>
                <a:tab pos="574675" algn="l"/>
              </a:tabLst>
              <a:defRPr>
                <a:solidFill>
                  <a:schemeClr val="tx1"/>
                </a:solidFill>
                <a:latin typeface="Arial" pitchFamily="34" charset="0"/>
                <a:cs typeface="Arial" pitchFamily="34" charset="0"/>
              </a:defRPr>
            </a:lvl9pPr>
          </a:lstStyle>
          <a:p>
            <a:pPr eaLnBrk="0" hangingPunct="0">
              <a:spcBef>
                <a:spcPct val="50000"/>
              </a:spcBef>
            </a:pPr>
            <a:r>
              <a:rPr lang="en-US" altLang="en-US" b="1">
                <a:latin typeface="Helvetica" pitchFamily="34" charset="0"/>
                <a:cs typeface="Times New Roman" pitchFamily="18" charset="0"/>
              </a:rPr>
              <a:t>	TRANSFORMATIONAL CHANGE PROCESS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7</a:t>
            </a:fld>
            <a:endParaRPr lang="en-IN">
              <a:solidFill>
                <a:prstClr val="black"/>
              </a:solidFill>
            </a:endParaRPr>
          </a:p>
        </p:txBody>
      </p:sp>
    </p:spTree>
    <p:extLst>
      <p:ext uri="{BB962C8B-B14F-4D97-AF65-F5344CB8AC3E}">
        <p14:creationId xmlns:p14="http://schemas.microsoft.com/office/powerpoint/2010/main" val="520433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71</a:t>
            </a:fld>
            <a:endParaRPr lang="en-IN"/>
          </a:p>
        </p:txBody>
      </p:sp>
    </p:spTree>
    <p:extLst>
      <p:ext uri="{BB962C8B-B14F-4D97-AF65-F5344CB8AC3E}">
        <p14:creationId xmlns:p14="http://schemas.microsoft.com/office/powerpoint/2010/main" val="117398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72</a:t>
            </a:fld>
            <a:endParaRPr lang="en-IN"/>
          </a:p>
        </p:txBody>
      </p:sp>
    </p:spTree>
    <p:extLst>
      <p:ext uri="{BB962C8B-B14F-4D97-AF65-F5344CB8AC3E}">
        <p14:creationId xmlns:p14="http://schemas.microsoft.com/office/powerpoint/2010/main" val="2184802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86</a:t>
            </a:fld>
            <a:endParaRPr lang="en-IN"/>
          </a:p>
        </p:txBody>
      </p:sp>
    </p:spTree>
    <p:extLst>
      <p:ext uri="{BB962C8B-B14F-4D97-AF65-F5344CB8AC3E}">
        <p14:creationId xmlns:p14="http://schemas.microsoft.com/office/powerpoint/2010/main" val="1667233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87</a:t>
            </a:fld>
            <a:endParaRPr lang="en-IN"/>
          </a:p>
        </p:txBody>
      </p:sp>
    </p:spTree>
    <p:extLst>
      <p:ext uri="{BB962C8B-B14F-4D97-AF65-F5344CB8AC3E}">
        <p14:creationId xmlns:p14="http://schemas.microsoft.com/office/powerpoint/2010/main" val="3749677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88</a:t>
            </a:fld>
            <a:endParaRPr lang="en-IN"/>
          </a:p>
        </p:txBody>
      </p:sp>
    </p:spTree>
    <p:extLst>
      <p:ext uri="{BB962C8B-B14F-4D97-AF65-F5344CB8AC3E}">
        <p14:creationId xmlns:p14="http://schemas.microsoft.com/office/powerpoint/2010/main" val="3502565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89</a:t>
            </a:fld>
            <a:endParaRPr lang="en-IN"/>
          </a:p>
        </p:txBody>
      </p:sp>
    </p:spTree>
    <p:extLst>
      <p:ext uri="{BB962C8B-B14F-4D97-AF65-F5344CB8AC3E}">
        <p14:creationId xmlns:p14="http://schemas.microsoft.com/office/powerpoint/2010/main" val="1572372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90</a:t>
            </a:fld>
            <a:endParaRPr lang="en-IN"/>
          </a:p>
        </p:txBody>
      </p:sp>
    </p:spTree>
    <p:extLst>
      <p:ext uri="{BB962C8B-B14F-4D97-AF65-F5344CB8AC3E}">
        <p14:creationId xmlns:p14="http://schemas.microsoft.com/office/powerpoint/2010/main" val="1778631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91</a:t>
            </a:fld>
            <a:endParaRPr lang="en-IN"/>
          </a:p>
        </p:txBody>
      </p:sp>
    </p:spTree>
    <p:extLst>
      <p:ext uri="{BB962C8B-B14F-4D97-AF65-F5344CB8AC3E}">
        <p14:creationId xmlns:p14="http://schemas.microsoft.com/office/powerpoint/2010/main" val="2081005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92</a:t>
            </a:fld>
            <a:endParaRPr lang="en-IN"/>
          </a:p>
        </p:txBody>
      </p:sp>
    </p:spTree>
    <p:extLst>
      <p:ext uri="{BB962C8B-B14F-4D97-AF65-F5344CB8AC3E}">
        <p14:creationId xmlns:p14="http://schemas.microsoft.com/office/powerpoint/2010/main" val="3247674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93</a:t>
            </a:fld>
            <a:endParaRPr lang="en-IN"/>
          </a:p>
        </p:txBody>
      </p:sp>
    </p:spTree>
    <p:extLst>
      <p:ext uri="{BB962C8B-B14F-4D97-AF65-F5344CB8AC3E}">
        <p14:creationId xmlns:p14="http://schemas.microsoft.com/office/powerpoint/2010/main" val="7073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520433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94</a:t>
            </a:fld>
            <a:endParaRPr lang="en-IN"/>
          </a:p>
        </p:txBody>
      </p:sp>
    </p:spTree>
    <p:extLst>
      <p:ext uri="{BB962C8B-B14F-4D97-AF65-F5344CB8AC3E}">
        <p14:creationId xmlns:p14="http://schemas.microsoft.com/office/powerpoint/2010/main" val="659695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95</a:t>
            </a:fld>
            <a:endParaRPr lang="en-IN"/>
          </a:p>
        </p:txBody>
      </p:sp>
    </p:spTree>
    <p:extLst>
      <p:ext uri="{BB962C8B-B14F-4D97-AF65-F5344CB8AC3E}">
        <p14:creationId xmlns:p14="http://schemas.microsoft.com/office/powerpoint/2010/main" val="3501655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5C4DD6DF-1A0F-498E-B081-ABA3DAE06AA8}" type="slidenum">
              <a:rPr lang="en-AU" altLang="en-US" sz="1200">
                <a:solidFill>
                  <a:prstClr val="black"/>
                </a:solidFill>
              </a:rPr>
              <a:pPr/>
              <a:t>96</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a:ln/>
          <a:extLst>
            <a:ext uri="{FAA26D3D-D897-4be2-8F04-BA451C77F1D7}">
              <ma14:placeholderFlag xmlns="" xmlns:ma14="http://schemas.microsoft.com/office/mac/drawingml/2011/main" val="1"/>
            </a:ext>
          </a:extLst>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itchFamily="34" charset="0"/>
              <a:ea typeface="ＭＳ Ｐゴシック" pitchFamily="34" charset="-128"/>
            </a:endParaRPr>
          </a:p>
        </p:txBody>
      </p:sp>
    </p:spTree>
    <p:extLst>
      <p:ext uri="{BB962C8B-B14F-4D97-AF65-F5344CB8AC3E}">
        <p14:creationId xmlns:p14="http://schemas.microsoft.com/office/powerpoint/2010/main" val="3168536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97</a:t>
            </a:fld>
            <a:endParaRPr lang="en-IN"/>
          </a:p>
        </p:txBody>
      </p:sp>
    </p:spTree>
    <p:extLst>
      <p:ext uri="{BB962C8B-B14F-4D97-AF65-F5344CB8AC3E}">
        <p14:creationId xmlns:p14="http://schemas.microsoft.com/office/powerpoint/2010/main" val="425337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98</a:t>
            </a:fld>
            <a:endParaRPr lang="en-IN"/>
          </a:p>
        </p:txBody>
      </p:sp>
    </p:spTree>
    <p:extLst>
      <p:ext uri="{BB962C8B-B14F-4D97-AF65-F5344CB8AC3E}">
        <p14:creationId xmlns:p14="http://schemas.microsoft.com/office/powerpoint/2010/main" val="2419677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99</a:t>
            </a:fld>
            <a:endParaRPr lang="en-IN"/>
          </a:p>
        </p:txBody>
      </p:sp>
    </p:spTree>
    <p:extLst>
      <p:ext uri="{BB962C8B-B14F-4D97-AF65-F5344CB8AC3E}">
        <p14:creationId xmlns:p14="http://schemas.microsoft.com/office/powerpoint/2010/main" val="632900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100</a:t>
            </a:fld>
            <a:endParaRPr lang="en-IN"/>
          </a:p>
        </p:txBody>
      </p:sp>
    </p:spTree>
    <p:extLst>
      <p:ext uri="{BB962C8B-B14F-4D97-AF65-F5344CB8AC3E}">
        <p14:creationId xmlns:p14="http://schemas.microsoft.com/office/powerpoint/2010/main" val="2182191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101</a:t>
            </a:fld>
            <a:endParaRPr lang="en-IN"/>
          </a:p>
        </p:txBody>
      </p:sp>
    </p:spTree>
    <p:extLst>
      <p:ext uri="{BB962C8B-B14F-4D97-AF65-F5344CB8AC3E}">
        <p14:creationId xmlns:p14="http://schemas.microsoft.com/office/powerpoint/2010/main" val="1658762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102</a:t>
            </a:fld>
            <a:endParaRPr lang="en-IN"/>
          </a:p>
        </p:txBody>
      </p:sp>
    </p:spTree>
    <p:extLst>
      <p:ext uri="{BB962C8B-B14F-4D97-AF65-F5344CB8AC3E}">
        <p14:creationId xmlns:p14="http://schemas.microsoft.com/office/powerpoint/2010/main" val="3001662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103</a:t>
            </a:fld>
            <a:endParaRPr lang="en-IN"/>
          </a:p>
        </p:txBody>
      </p:sp>
    </p:spTree>
    <p:extLst>
      <p:ext uri="{BB962C8B-B14F-4D97-AF65-F5344CB8AC3E}">
        <p14:creationId xmlns:p14="http://schemas.microsoft.com/office/powerpoint/2010/main" val="20850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21</a:t>
            </a:fld>
            <a:endParaRPr lang="en-IN">
              <a:solidFill>
                <a:prstClr val="black"/>
              </a:solidFill>
            </a:endParaRPr>
          </a:p>
        </p:txBody>
      </p:sp>
    </p:spTree>
    <p:extLst>
      <p:ext uri="{BB962C8B-B14F-4D97-AF65-F5344CB8AC3E}">
        <p14:creationId xmlns:p14="http://schemas.microsoft.com/office/powerpoint/2010/main" val="5204331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104</a:t>
            </a:fld>
            <a:endParaRPr lang="en-IN"/>
          </a:p>
        </p:txBody>
      </p:sp>
    </p:spTree>
    <p:extLst>
      <p:ext uri="{BB962C8B-B14F-4D97-AF65-F5344CB8AC3E}">
        <p14:creationId xmlns:p14="http://schemas.microsoft.com/office/powerpoint/2010/main" val="1844817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105</a:t>
            </a:fld>
            <a:endParaRPr lang="en-IN"/>
          </a:p>
        </p:txBody>
      </p:sp>
    </p:spTree>
    <p:extLst>
      <p:ext uri="{BB962C8B-B14F-4D97-AF65-F5344CB8AC3E}">
        <p14:creationId xmlns:p14="http://schemas.microsoft.com/office/powerpoint/2010/main" val="300124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106</a:t>
            </a:fld>
            <a:endParaRPr lang="en-IN"/>
          </a:p>
        </p:txBody>
      </p:sp>
    </p:spTree>
    <p:extLst>
      <p:ext uri="{BB962C8B-B14F-4D97-AF65-F5344CB8AC3E}">
        <p14:creationId xmlns:p14="http://schemas.microsoft.com/office/powerpoint/2010/main" val="31347118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pPr/>
              <a:t>107</a:t>
            </a:fld>
            <a:endParaRPr lang="en-IN">
              <a:solidFill>
                <a:prstClr val="black"/>
              </a:solidFill>
            </a:endParaRPr>
          </a:p>
        </p:txBody>
      </p:sp>
    </p:spTree>
    <p:extLst>
      <p:ext uri="{BB962C8B-B14F-4D97-AF65-F5344CB8AC3E}">
        <p14:creationId xmlns:p14="http://schemas.microsoft.com/office/powerpoint/2010/main" val="26064050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111</a:t>
            </a:fld>
            <a:endParaRPr lang="en-IN"/>
          </a:p>
        </p:txBody>
      </p:sp>
    </p:spTree>
    <p:extLst>
      <p:ext uri="{BB962C8B-B14F-4D97-AF65-F5344CB8AC3E}">
        <p14:creationId xmlns:p14="http://schemas.microsoft.com/office/powerpoint/2010/main" val="2890486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112</a:t>
            </a:fld>
            <a:endParaRPr lang="en-IN"/>
          </a:p>
        </p:txBody>
      </p:sp>
    </p:spTree>
    <p:extLst>
      <p:ext uri="{BB962C8B-B14F-4D97-AF65-F5344CB8AC3E}">
        <p14:creationId xmlns:p14="http://schemas.microsoft.com/office/powerpoint/2010/main" val="887130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113</a:t>
            </a:fld>
            <a:endParaRPr lang="en-IN"/>
          </a:p>
        </p:txBody>
      </p:sp>
    </p:spTree>
    <p:extLst>
      <p:ext uri="{BB962C8B-B14F-4D97-AF65-F5344CB8AC3E}">
        <p14:creationId xmlns:p14="http://schemas.microsoft.com/office/powerpoint/2010/main" val="37068621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114</a:t>
            </a:fld>
            <a:endParaRPr lang="en-IN"/>
          </a:p>
        </p:txBody>
      </p:sp>
    </p:spTree>
    <p:extLst>
      <p:ext uri="{BB962C8B-B14F-4D97-AF65-F5344CB8AC3E}">
        <p14:creationId xmlns:p14="http://schemas.microsoft.com/office/powerpoint/2010/main" val="28825161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115</a:t>
            </a:fld>
            <a:endParaRPr lang="en-IN"/>
          </a:p>
        </p:txBody>
      </p:sp>
    </p:spTree>
    <p:extLst>
      <p:ext uri="{BB962C8B-B14F-4D97-AF65-F5344CB8AC3E}">
        <p14:creationId xmlns:p14="http://schemas.microsoft.com/office/powerpoint/2010/main" val="4928068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124</a:t>
            </a:fld>
            <a:endParaRPr lang="en-IN"/>
          </a:p>
        </p:txBody>
      </p:sp>
    </p:spTree>
    <p:extLst>
      <p:ext uri="{BB962C8B-B14F-4D97-AF65-F5344CB8AC3E}">
        <p14:creationId xmlns:p14="http://schemas.microsoft.com/office/powerpoint/2010/main" val="354262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fontAlgn="base">
              <a:spcBef>
                <a:spcPct val="0"/>
              </a:spcBef>
              <a:spcAft>
                <a:spcPct val="0"/>
              </a:spcAft>
              <a:defRPr/>
            </a:pPr>
            <a:fld id="{AA34F7A4-C489-9F4F-81D6-D680C0479EF2}" type="slidenum">
              <a:rPr lang="en-US" smtClean="0">
                <a:solidFill>
                  <a:srgbClr val="000000"/>
                </a:solidFill>
                <a:latin typeface="Arial" charset="0"/>
              </a:rPr>
              <a:pPr fontAlgn="base">
                <a:spcBef>
                  <a:spcPct val="0"/>
                </a:spcBef>
                <a:spcAft>
                  <a:spcPct val="0"/>
                </a:spcAft>
                <a:defRPr/>
              </a:pPr>
              <a:t>22</a:t>
            </a:fld>
            <a:endParaRPr lang="en-US" dirty="0">
              <a:solidFill>
                <a:srgbClr val="000000"/>
              </a:solidFill>
              <a:latin typeface="Arial" charset="0"/>
            </a:endParaRPr>
          </a:p>
        </p:txBody>
      </p:sp>
    </p:spTree>
    <p:extLst>
      <p:ext uri="{BB962C8B-B14F-4D97-AF65-F5344CB8AC3E}">
        <p14:creationId xmlns:p14="http://schemas.microsoft.com/office/powerpoint/2010/main" val="31339572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125</a:t>
            </a:fld>
            <a:endParaRPr lang="en-IN"/>
          </a:p>
        </p:txBody>
      </p:sp>
    </p:spTree>
    <p:extLst>
      <p:ext uri="{BB962C8B-B14F-4D97-AF65-F5344CB8AC3E}">
        <p14:creationId xmlns:p14="http://schemas.microsoft.com/office/powerpoint/2010/main" val="3659114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126</a:t>
            </a:fld>
            <a:endParaRPr lang="en-IN"/>
          </a:p>
        </p:txBody>
      </p:sp>
    </p:spTree>
    <p:extLst>
      <p:ext uri="{BB962C8B-B14F-4D97-AF65-F5344CB8AC3E}">
        <p14:creationId xmlns:p14="http://schemas.microsoft.com/office/powerpoint/2010/main" val="41468266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128</a:t>
            </a:fld>
            <a:endParaRPr lang="en-IN"/>
          </a:p>
        </p:txBody>
      </p:sp>
    </p:spTree>
    <p:extLst>
      <p:ext uri="{BB962C8B-B14F-4D97-AF65-F5344CB8AC3E}">
        <p14:creationId xmlns:p14="http://schemas.microsoft.com/office/powerpoint/2010/main" val="836269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130</a:t>
            </a:fld>
            <a:endParaRPr lang="en-IN"/>
          </a:p>
        </p:txBody>
      </p:sp>
    </p:spTree>
    <p:extLst>
      <p:ext uri="{BB962C8B-B14F-4D97-AF65-F5344CB8AC3E}">
        <p14:creationId xmlns:p14="http://schemas.microsoft.com/office/powerpoint/2010/main" val="8916928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131</a:t>
            </a:fld>
            <a:endParaRPr lang="en-IN"/>
          </a:p>
        </p:txBody>
      </p:sp>
    </p:spTree>
    <p:extLst>
      <p:ext uri="{BB962C8B-B14F-4D97-AF65-F5344CB8AC3E}">
        <p14:creationId xmlns:p14="http://schemas.microsoft.com/office/powerpoint/2010/main" val="24723638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132</a:t>
            </a:fld>
            <a:endParaRPr lang="en-IN"/>
          </a:p>
        </p:txBody>
      </p:sp>
    </p:spTree>
    <p:extLst>
      <p:ext uri="{BB962C8B-B14F-4D97-AF65-F5344CB8AC3E}">
        <p14:creationId xmlns:p14="http://schemas.microsoft.com/office/powerpoint/2010/main" val="1167334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133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134</a:t>
            </a:fld>
            <a:endParaRPr lang="en-IN"/>
          </a:p>
        </p:txBody>
      </p:sp>
    </p:spTree>
    <p:extLst>
      <p:ext uri="{BB962C8B-B14F-4D97-AF65-F5344CB8AC3E}">
        <p14:creationId xmlns:p14="http://schemas.microsoft.com/office/powerpoint/2010/main" val="26403325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140</a:t>
            </a:fld>
            <a:endParaRPr lang="en-IN"/>
          </a:p>
        </p:txBody>
      </p:sp>
    </p:spTree>
    <p:extLst>
      <p:ext uri="{BB962C8B-B14F-4D97-AF65-F5344CB8AC3E}">
        <p14:creationId xmlns:p14="http://schemas.microsoft.com/office/powerpoint/2010/main" val="37125759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141</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Addressing the nation on India's 68</a:t>
            </a:r>
            <a:r>
              <a:rPr lang="en-US" baseline="30000" dirty="0"/>
              <a:t>th</a:t>
            </a:r>
            <a:r>
              <a:rPr lang="en-US" dirty="0"/>
              <a:t> Independence Day (15-August 2014), </a:t>
            </a:r>
            <a:r>
              <a:rPr lang="en-US" dirty="0" err="1"/>
              <a:t>Hon'ble</a:t>
            </a:r>
            <a:r>
              <a:rPr lang="en-US" dirty="0"/>
              <a:t> Prime Minister </a:t>
            </a:r>
            <a:r>
              <a:rPr lang="en-US" dirty="0" err="1"/>
              <a:t>Shri</a:t>
            </a:r>
            <a:r>
              <a:rPr lang="en-US" dirty="0"/>
              <a:t> </a:t>
            </a:r>
            <a:r>
              <a:rPr lang="en-US" dirty="0" err="1"/>
              <a:t>Narendra</a:t>
            </a:r>
            <a:r>
              <a:rPr lang="en-US" dirty="0"/>
              <a:t> </a:t>
            </a:r>
            <a:r>
              <a:rPr lang="en-US" dirty="0" err="1"/>
              <a:t>Modi</a:t>
            </a:r>
            <a:r>
              <a:rPr lang="en-US" dirty="0"/>
              <a:t> urged the industry, especially the Micro, Small and Medium Enterprises (MSMEs) of India, to manufacture goods in the country with "zero defects" and to ensure that the goods have "zero effect" on the environment.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C00000"/>
                </a:solidFill>
              </a:rPr>
              <a:t>“We should manufacture goods in such a way that they carry zero defect and that our exported goods are never returned to us. We should manufacture goods with zero effect that they should not have a negative impact on the environment".</a:t>
            </a:r>
          </a:p>
          <a:p>
            <a:endParaRPr lang="en-US" dirty="0"/>
          </a:p>
          <a:p>
            <a:endParaRPr lang="en-US" dirty="0"/>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23</a:t>
            </a:fld>
            <a:endParaRPr lang="en-IN">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142</a:t>
            </a:fld>
            <a:endParaRPr lang="en-IN"/>
          </a:p>
        </p:txBody>
      </p:sp>
    </p:spTree>
    <p:extLst>
      <p:ext uri="{BB962C8B-B14F-4D97-AF65-F5344CB8AC3E}">
        <p14:creationId xmlns:p14="http://schemas.microsoft.com/office/powerpoint/2010/main" val="21190466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143</a:t>
            </a:fld>
            <a:endParaRPr lang="en-IN"/>
          </a:p>
        </p:txBody>
      </p:sp>
    </p:spTree>
    <p:extLst>
      <p:ext uri="{BB962C8B-B14F-4D97-AF65-F5344CB8AC3E}">
        <p14:creationId xmlns:p14="http://schemas.microsoft.com/office/powerpoint/2010/main" val="1173987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144</a:t>
            </a:fld>
            <a:endParaRPr lang="en-IN"/>
          </a:p>
        </p:txBody>
      </p:sp>
    </p:spTree>
    <p:extLst>
      <p:ext uri="{BB962C8B-B14F-4D97-AF65-F5344CB8AC3E}">
        <p14:creationId xmlns:p14="http://schemas.microsoft.com/office/powerpoint/2010/main" val="1803537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145</a:t>
            </a:fld>
            <a:endParaRPr lang="en-IN"/>
          </a:p>
        </p:txBody>
      </p:sp>
    </p:spTree>
    <p:extLst>
      <p:ext uri="{BB962C8B-B14F-4D97-AF65-F5344CB8AC3E}">
        <p14:creationId xmlns:p14="http://schemas.microsoft.com/office/powerpoint/2010/main" val="24723638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146</a:t>
            </a:fld>
            <a:endParaRPr lang="en-IN"/>
          </a:p>
        </p:txBody>
      </p:sp>
    </p:spTree>
    <p:extLst>
      <p:ext uri="{BB962C8B-B14F-4D97-AF65-F5344CB8AC3E}">
        <p14:creationId xmlns:p14="http://schemas.microsoft.com/office/powerpoint/2010/main" val="30124148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147</a:t>
            </a:fld>
            <a:endParaRPr lang="en-IN"/>
          </a:p>
        </p:txBody>
      </p:sp>
    </p:spTree>
    <p:extLst>
      <p:ext uri="{BB962C8B-B14F-4D97-AF65-F5344CB8AC3E}">
        <p14:creationId xmlns:p14="http://schemas.microsoft.com/office/powerpoint/2010/main" val="8520540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148</a:t>
            </a:fld>
            <a:endParaRPr lang="en-IN"/>
          </a:p>
        </p:txBody>
      </p:sp>
    </p:spTree>
    <p:extLst>
      <p:ext uri="{BB962C8B-B14F-4D97-AF65-F5344CB8AC3E}">
        <p14:creationId xmlns:p14="http://schemas.microsoft.com/office/powerpoint/2010/main" val="32184214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149</a:t>
            </a:fld>
            <a:endParaRPr lang="en-IN"/>
          </a:p>
        </p:txBody>
      </p:sp>
    </p:spTree>
    <p:extLst>
      <p:ext uri="{BB962C8B-B14F-4D97-AF65-F5344CB8AC3E}">
        <p14:creationId xmlns:p14="http://schemas.microsoft.com/office/powerpoint/2010/main" val="13098579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150</a:t>
            </a:fld>
            <a:endParaRPr lang="en-IN"/>
          </a:p>
        </p:txBody>
      </p:sp>
    </p:spTree>
    <p:extLst>
      <p:ext uri="{BB962C8B-B14F-4D97-AF65-F5344CB8AC3E}">
        <p14:creationId xmlns:p14="http://schemas.microsoft.com/office/powerpoint/2010/main" val="35239627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151</a:t>
            </a:fld>
            <a:endParaRPr lang="en-IN"/>
          </a:p>
        </p:txBody>
      </p:sp>
    </p:spTree>
    <p:extLst>
      <p:ext uri="{BB962C8B-B14F-4D97-AF65-F5344CB8AC3E}">
        <p14:creationId xmlns:p14="http://schemas.microsoft.com/office/powerpoint/2010/main" val="169521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24</a:t>
            </a:fld>
            <a:endParaRPr lang="en-IN">
              <a:solidFill>
                <a:prstClr val="black"/>
              </a:solidFill>
            </a:endParaRPr>
          </a:p>
        </p:txBody>
      </p:sp>
    </p:spTree>
    <p:extLst>
      <p:ext uri="{BB962C8B-B14F-4D97-AF65-F5344CB8AC3E}">
        <p14:creationId xmlns:p14="http://schemas.microsoft.com/office/powerpoint/2010/main" val="3030365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152</a:t>
            </a:fld>
            <a:endParaRPr lang="en-IN"/>
          </a:p>
        </p:txBody>
      </p:sp>
    </p:spTree>
    <p:extLst>
      <p:ext uri="{BB962C8B-B14F-4D97-AF65-F5344CB8AC3E}">
        <p14:creationId xmlns:p14="http://schemas.microsoft.com/office/powerpoint/2010/main" val="38855084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153</a:t>
            </a:fld>
            <a:endParaRPr lang="en-IN"/>
          </a:p>
        </p:txBody>
      </p:sp>
    </p:spTree>
    <p:extLst>
      <p:ext uri="{BB962C8B-B14F-4D97-AF65-F5344CB8AC3E}">
        <p14:creationId xmlns:p14="http://schemas.microsoft.com/office/powerpoint/2010/main" val="24046778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154</a:t>
            </a:fld>
            <a:endParaRPr lang="en-IN"/>
          </a:p>
        </p:txBody>
      </p:sp>
    </p:spTree>
    <p:extLst>
      <p:ext uri="{BB962C8B-B14F-4D97-AF65-F5344CB8AC3E}">
        <p14:creationId xmlns:p14="http://schemas.microsoft.com/office/powerpoint/2010/main" val="24272177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156</a:t>
            </a:fld>
            <a:endParaRPr lang="en-IN"/>
          </a:p>
        </p:txBody>
      </p:sp>
    </p:spTree>
    <p:extLst>
      <p:ext uri="{BB962C8B-B14F-4D97-AF65-F5344CB8AC3E}">
        <p14:creationId xmlns:p14="http://schemas.microsoft.com/office/powerpoint/2010/main" val="967505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157</a:t>
            </a:fld>
            <a:endParaRPr lang="en-IN"/>
          </a:p>
        </p:txBody>
      </p:sp>
    </p:spTree>
    <p:extLst>
      <p:ext uri="{BB962C8B-B14F-4D97-AF65-F5344CB8AC3E}">
        <p14:creationId xmlns:p14="http://schemas.microsoft.com/office/powerpoint/2010/main" val="844628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158</a:t>
            </a:fld>
            <a:endParaRPr lang="en-IN"/>
          </a:p>
        </p:txBody>
      </p:sp>
    </p:spTree>
    <p:extLst>
      <p:ext uri="{BB962C8B-B14F-4D97-AF65-F5344CB8AC3E}">
        <p14:creationId xmlns:p14="http://schemas.microsoft.com/office/powerpoint/2010/main" val="7193806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159</a:t>
            </a:fld>
            <a:endParaRPr lang="en-IN"/>
          </a:p>
        </p:txBody>
      </p:sp>
    </p:spTree>
    <p:extLst>
      <p:ext uri="{BB962C8B-B14F-4D97-AF65-F5344CB8AC3E}">
        <p14:creationId xmlns:p14="http://schemas.microsoft.com/office/powerpoint/2010/main" val="23707402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160</a:t>
            </a:fld>
            <a:endParaRPr lang="en-IN"/>
          </a:p>
        </p:txBody>
      </p:sp>
    </p:spTree>
    <p:extLst>
      <p:ext uri="{BB962C8B-B14F-4D97-AF65-F5344CB8AC3E}">
        <p14:creationId xmlns:p14="http://schemas.microsoft.com/office/powerpoint/2010/main" val="23235793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161</a:t>
            </a:fld>
            <a:endParaRPr lang="en-IN"/>
          </a:p>
        </p:txBody>
      </p:sp>
    </p:spTree>
    <p:extLst>
      <p:ext uri="{BB962C8B-B14F-4D97-AF65-F5344CB8AC3E}">
        <p14:creationId xmlns:p14="http://schemas.microsoft.com/office/powerpoint/2010/main" val="11026398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162</a:t>
            </a:fld>
            <a:endParaRPr lang="en-IN"/>
          </a:p>
        </p:txBody>
      </p:sp>
    </p:spTree>
    <p:extLst>
      <p:ext uri="{BB962C8B-B14F-4D97-AF65-F5344CB8AC3E}">
        <p14:creationId xmlns:p14="http://schemas.microsoft.com/office/powerpoint/2010/main" val="3354943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png"/><Relationship Id="rId2" Type="http://schemas.openxmlformats.org/officeDocument/2006/relationships/tags" Target="../tags/tag21.xml"/><Relationship Id="rId1" Type="http://schemas.openxmlformats.org/officeDocument/2006/relationships/vmlDrawing" Target="../drawings/vmlDrawing2.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2.xml"/><Relationship Id="rId7" Type="http://schemas.openxmlformats.org/officeDocument/2006/relationships/image" Target="../media/image9.jpeg"/><Relationship Id="rId2" Type="http://schemas.openxmlformats.org/officeDocument/2006/relationships/tags" Target="../tags/tag81.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slideMaster" Target="../slideMasters/slideMaster3.xml"/><Relationship Id="rId9" Type="http://schemas.openxmlformats.org/officeDocument/2006/relationships/oleObject" Target="../embeddings/oleObject9.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2.xml"/><Relationship Id="rId7" Type="http://schemas.openxmlformats.org/officeDocument/2006/relationships/image" Target="../media/image9.jpeg"/><Relationship Id="rId2" Type="http://schemas.openxmlformats.org/officeDocument/2006/relationships/tags" Target="../tags/tag121.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2.bin"/><Relationship Id="rId4" Type="http://schemas.openxmlformats.org/officeDocument/2006/relationships/slideMaster" Target="../slideMasters/slideMaster4.xml"/><Relationship Id="rId9"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3.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3.xml"/><Relationship Id="rId1" Type="http://schemas.openxmlformats.org/officeDocument/2006/relationships/vmlDrawing" Target="../drawings/vmlDrawing14.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16.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163.xml"/><Relationship Id="rId1" Type="http://schemas.openxmlformats.org/officeDocument/2006/relationships/vmlDrawing" Target="../drawings/vmlDrawing16.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18.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10.png"/><Relationship Id="rId2" Type="http://schemas.openxmlformats.org/officeDocument/2006/relationships/tags" Target="../tags/tag183.xml"/><Relationship Id="rId1" Type="http://schemas.openxmlformats.org/officeDocument/2006/relationships/vmlDrawing" Target="../drawings/vmlDrawing18.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20.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10.png"/><Relationship Id="rId2" Type="http://schemas.openxmlformats.org/officeDocument/2006/relationships/tags" Target="../tags/tag203.xml"/><Relationship Id="rId1" Type="http://schemas.openxmlformats.org/officeDocument/2006/relationships/vmlDrawing" Target="../drawings/vmlDrawing20.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22.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10.png"/><Relationship Id="rId2" Type="http://schemas.openxmlformats.org/officeDocument/2006/relationships/tags" Target="../tags/tag223.xml"/><Relationship Id="rId1" Type="http://schemas.openxmlformats.org/officeDocument/2006/relationships/vmlDrawing" Target="../drawings/vmlDrawing22.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24.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27.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10.png"/><Relationship Id="rId2" Type="http://schemas.openxmlformats.org/officeDocument/2006/relationships/tags" Target="../tags/tag247.xml"/><Relationship Id="rId1" Type="http://schemas.openxmlformats.org/officeDocument/2006/relationships/vmlDrawing" Target="../drawings/vmlDrawing26.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28.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48.xml"/><Relationship Id="rId1" Type="http://schemas.openxmlformats.org/officeDocument/2006/relationships/vmlDrawing" Target="../drawings/vmlDrawing27.vml"/><Relationship Id="rId5" Type="http://schemas.openxmlformats.org/officeDocument/2006/relationships/image" Target="../media/image11.emf"/><Relationship Id="rId4" Type="http://schemas.openxmlformats.org/officeDocument/2006/relationships/oleObject" Target="../embeddings/oleObject29.bin"/></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87.xml"/><Relationship Id="rId7" Type="http://schemas.openxmlformats.org/officeDocument/2006/relationships/image" Target="../media/image9.jpeg"/><Relationship Id="rId2" Type="http://schemas.openxmlformats.org/officeDocument/2006/relationships/tags" Target="../tags/tag286.xml"/><Relationship Id="rId1" Type="http://schemas.openxmlformats.org/officeDocument/2006/relationships/vmlDrawing" Target="../drawings/vmlDrawing29.vml"/><Relationship Id="rId6" Type="http://schemas.openxmlformats.org/officeDocument/2006/relationships/image" Target="../media/image8.emf"/><Relationship Id="rId5" Type="http://schemas.openxmlformats.org/officeDocument/2006/relationships/oleObject" Target="../embeddings/oleObject31.bin"/><Relationship Id="rId4" Type="http://schemas.openxmlformats.org/officeDocument/2006/relationships/slideMaster" Target="../slideMasters/slideMaster12.xml"/><Relationship Id="rId9" Type="http://schemas.openxmlformats.org/officeDocument/2006/relationships/oleObject" Target="../embeddings/oleObject32.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7.png"/><Relationship Id="rId2" Type="http://schemas.openxmlformats.org/officeDocument/2006/relationships/tags" Target="../tags/tag288.xml"/><Relationship Id="rId1" Type="http://schemas.openxmlformats.org/officeDocument/2006/relationships/vmlDrawing" Target="../drawings/vmlDrawing30.vml"/><Relationship Id="rId6" Type="http://schemas.openxmlformats.org/officeDocument/2006/relationships/image" Target="../media/image6.png"/><Relationship Id="rId5" Type="http://schemas.openxmlformats.org/officeDocument/2006/relationships/image" Target="../media/image11.emf"/><Relationship Id="rId4" Type="http://schemas.openxmlformats.org/officeDocument/2006/relationships/oleObject" Target="../embeddings/oleObject33.bin"/></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13.xml"/><Relationship Id="rId7" Type="http://schemas.openxmlformats.org/officeDocument/2006/relationships/image" Target="../media/image10.png"/><Relationship Id="rId2" Type="http://schemas.openxmlformats.org/officeDocument/2006/relationships/tags" Target="../tags/tag308.xml"/><Relationship Id="rId1" Type="http://schemas.openxmlformats.org/officeDocument/2006/relationships/vmlDrawing" Target="../drawings/vmlDrawing32.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35.bin"/></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28.xml"/><Relationship Id="rId1" Type="http://schemas.openxmlformats.org/officeDocument/2006/relationships/vmlDrawing" Target="../drawings/vmlDrawing34.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37.bin"/></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5.xml"/><Relationship Id="rId7" Type="http://schemas.openxmlformats.org/officeDocument/2006/relationships/image" Target="../media/image10.png"/><Relationship Id="rId2" Type="http://schemas.openxmlformats.org/officeDocument/2006/relationships/tags" Target="../tags/tag348.xml"/><Relationship Id="rId1" Type="http://schemas.openxmlformats.org/officeDocument/2006/relationships/vmlDrawing" Target="../drawings/vmlDrawing36.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39.bin"/></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6.xml"/><Relationship Id="rId7" Type="http://schemas.openxmlformats.org/officeDocument/2006/relationships/image" Target="../media/image10.png"/><Relationship Id="rId2" Type="http://schemas.openxmlformats.org/officeDocument/2006/relationships/tags" Target="../tags/tag368.xml"/><Relationship Id="rId1" Type="http://schemas.openxmlformats.org/officeDocument/2006/relationships/vmlDrawing" Target="../drawings/vmlDrawing38.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41.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7.xml"/><Relationship Id="rId7" Type="http://schemas.openxmlformats.org/officeDocument/2006/relationships/image" Target="../media/image10.png"/><Relationship Id="rId2" Type="http://schemas.openxmlformats.org/officeDocument/2006/relationships/tags" Target="../tags/tag388.xml"/><Relationship Id="rId1" Type="http://schemas.openxmlformats.org/officeDocument/2006/relationships/vmlDrawing" Target="../drawings/vmlDrawing40.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43.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8.xml"/><Relationship Id="rId7" Type="http://schemas.openxmlformats.org/officeDocument/2006/relationships/image" Target="../media/image10.png"/><Relationship Id="rId2" Type="http://schemas.openxmlformats.org/officeDocument/2006/relationships/tags" Target="../tags/tag408.xml"/><Relationship Id="rId1" Type="http://schemas.openxmlformats.org/officeDocument/2006/relationships/vmlDrawing" Target="../drawings/vmlDrawing42.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45.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09.xml"/><Relationship Id="rId1" Type="http://schemas.openxmlformats.org/officeDocument/2006/relationships/vmlDrawing" Target="../drawings/vmlDrawing43.vml"/><Relationship Id="rId5" Type="http://schemas.openxmlformats.org/officeDocument/2006/relationships/image" Target="../media/image11.emf"/><Relationship Id="rId4" Type="http://schemas.openxmlformats.org/officeDocument/2006/relationships/oleObject" Target="../embeddings/oleObject46.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42.xml"/><Relationship Id="rId1" Type="http://schemas.openxmlformats.org/officeDocument/2006/relationships/vmlDrawing" Target="../drawings/vmlDrawing5.vml"/><Relationship Id="rId6" Type="http://schemas.openxmlformats.org/officeDocument/2006/relationships/image" Target="../media/image9.jpeg"/><Relationship Id="rId5" Type="http://schemas.openxmlformats.org/officeDocument/2006/relationships/image" Target="../media/image8.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170" name="think-cell Slide" r:id="rId4" imgW="360" imgH="360" progId="">
                  <p:embed/>
                </p:oleObj>
              </mc:Choice>
              <mc:Fallback>
                <p:oleObj name="think-cell Slide" r:id="rId4" imgW="360" imgH="360" progId="">
                  <p:embed/>
                  <p:pic>
                    <p:nvPicPr>
                      <p:cNvPr id="0" name="Picture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1012"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349204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769" name="think-cell Slide" r:id="rId4" imgW="360" imgH="360" progId="">
                  <p:embed/>
                </p:oleObj>
              </mc:Choice>
              <mc:Fallback>
                <p:oleObj name="think-cell Slide" r:id="rId4" imgW="360" imgH="360" progId="">
                  <p:embed/>
                  <p:pic>
                    <p:nvPicPr>
                      <p:cNvPr id="0"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57855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5164138" y="6249988"/>
            <a:ext cx="3611562" cy="365125"/>
          </a:xfrm>
          <a:prstGeom prst="rect">
            <a:avLst/>
          </a:prstGeom>
        </p:spPr>
        <p:txBody>
          <a:bodyPr/>
          <a:lstStyle>
            <a:lvl1pPr>
              <a:defRPr/>
            </a:lvl1pPr>
          </a:lstStyle>
          <a:p>
            <a:pPr>
              <a:defRPr/>
            </a:pPr>
            <a:r>
              <a:rPr lang="en-US">
                <a:solidFill>
                  <a:srgbClr val="2F5897"/>
                </a:solidFill>
              </a:rPr>
              <a:t>25 January 2007</a:t>
            </a:r>
          </a:p>
        </p:txBody>
      </p:sp>
      <p:sp>
        <p:nvSpPr>
          <p:cNvPr id="4" name="Footer Placeholder 4"/>
          <p:cNvSpPr>
            <a:spLocks noGrp="1"/>
          </p:cNvSpPr>
          <p:nvPr>
            <p:ph type="ftr" sz="quarter" idx="11"/>
          </p:nvPr>
        </p:nvSpPr>
        <p:spPr>
          <a:xfrm>
            <a:off x="431800" y="6249988"/>
            <a:ext cx="3548063" cy="365125"/>
          </a:xfrm>
          <a:prstGeom prst="rect">
            <a:avLst/>
          </a:prstGeom>
        </p:spPr>
        <p:txBody>
          <a:bodyPr/>
          <a:lstStyle>
            <a:lvl1pPr>
              <a:defRPr/>
            </a:lvl1pPr>
          </a:lstStyle>
          <a:p>
            <a:pPr>
              <a:defRPr/>
            </a:pPr>
            <a:r>
              <a:rPr lang="en-US">
                <a:solidFill>
                  <a:srgbClr val="2F5897"/>
                </a:solidFill>
              </a:rPr>
              <a:t>MATS326-3 problem.ppt</a:t>
            </a:r>
          </a:p>
        </p:txBody>
      </p:sp>
      <p:sp>
        <p:nvSpPr>
          <p:cNvPr id="5" name="Slide Number Placeholder 5"/>
          <p:cNvSpPr>
            <a:spLocks noGrp="1"/>
          </p:cNvSpPr>
          <p:nvPr>
            <p:ph type="sldNum" sz="quarter" idx="12"/>
          </p:nvPr>
        </p:nvSpPr>
        <p:spPr/>
        <p:txBody>
          <a:bodyPr/>
          <a:lstStyle>
            <a:lvl1pPr>
              <a:defRPr/>
            </a:lvl1pPr>
          </a:lstStyle>
          <a:p>
            <a:pPr>
              <a:defRPr/>
            </a:pPr>
            <a:fld id="{B9FDE1F8-AC9B-417F-9A97-65CC73626AA6}" type="slidenum">
              <a:rPr lang="en-US">
                <a:solidFill>
                  <a:srgbClr val="2F5897"/>
                </a:solidFill>
              </a:rPr>
              <a:pPr>
                <a:defRPr/>
              </a:pPr>
              <a:t>‹#›</a:t>
            </a:fld>
            <a:fld id="{ED7E1676-DA88-490A-A888-A27D9E44EAC8}" type="slidenum">
              <a:rPr lang="en-US">
                <a:solidFill>
                  <a:srgbClr val="2F5897"/>
                </a:solidFill>
              </a:rPr>
              <a:pPr>
                <a:defRPr/>
              </a:pPr>
              <a:t>‹#›</a:t>
            </a:fld>
            <a:endParaRPr lang="en-US">
              <a:solidFill>
                <a:srgbClr val="2F5897"/>
              </a:solidFill>
            </a:endParaRPr>
          </a:p>
        </p:txBody>
      </p:sp>
    </p:spTree>
    <p:extLst>
      <p:ext uri="{BB962C8B-B14F-4D97-AF65-F5344CB8AC3E}">
        <p14:creationId xmlns:p14="http://schemas.microsoft.com/office/powerpoint/2010/main" val="3661685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06-Nov-17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370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itchFamily="34" charset="-128"/>
                <a:cs typeface="Arial" pitchFamily="34" charset="0"/>
              </a:defRPr>
            </a:lvl1pPr>
          </a:lstStyle>
          <a:p>
            <a:pPr algn="ctr" fontAlgn="base">
              <a:spcBef>
                <a:spcPct val="0"/>
              </a:spcBef>
              <a:spcAft>
                <a:spcPct val="0"/>
              </a:spcAft>
              <a:defRPr/>
            </a:pPr>
            <a:endParaRPr lang="en-US" sz="16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itchFamily="34" charset="-128"/>
                <a:cs typeface="Arial" pitchFamily="34" charset="0"/>
              </a:defRPr>
            </a:lvl1pPr>
          </a:lstStyle>
          <a:p>
            <a:pPr>
              <a:defRPr/>
            </a:pPr>
            <a:fld id="{F7B5D3DE-8322-4991-9993-46EAAAB1DD7E}" type="slidenum">
              <a:rPr lang="en-US"/>
              <a:pPr>
                <a:defRPr/>
              </a:pPr>
              <a:t>‹#›</a:t>
            </a:fld>
            <a:endParaRPr lang="en-US"/>
          </a:p>
        </p:txBody>
      </p:sp>
    </p:spTree>
    <p:extLst>
      <p:ext uri="{BB962C8B-B14F-4D97-AF65-F5344CB8AC3E}">
        <p14:creationId xmlns:p14="http://schemas.microsoft.com/office/powerpoint/2010/main" val="2575883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919162"/>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8"/>
            <a:ext cx="4038600"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8"/>
            <a:ext cx="4038600"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pPr/>
              <a:t>‹#›</a:t>
            </a:fld>
            <a:endParaRPr lang="en-GB" altLang="en-US">
              <a:solidFill>
                <a:srgbClr val="FFFFFF"/>
              </a:solidFill>
            </a:endParaRPr>
          </a:p>
        </p:txBody>
      </p:sp>
    </p:spTree>
    <p:extLst>
      <p:ext uri="{BB962C8B-B14F-4D97-AF65-F5344CB8AC3E}">
        <p14:creationId xmlns:p14="http://schemas.microsoft.com/office/powerpoint/2010/main" val="1718613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5"/>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pPr/>
              <a:t>06/11/2017</a:t>
            </a:fld>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pPr/>
              <a:t>‹#›</a:t>
            </a:fld>
            <a:endParaRPr lang="en-GB"/>
          </a:p>
        </p:txBody>
      </p:sp>
    </p:spTree>
    <p:extLst>
      <p:ext uri="{BB962C8B-B14F-4D97-AF65-F5344CB8AC3E}">
        <p14:creationId xmlns:p14="http://schemas.microsoft.com/office/powerpoint/2010/main" val="1647989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01523"/>
            <a:ext cx="8229600" cy="219291"/>
          </a:xfrm>
        </p:spPr>
        <p:txBody>
          <a:bodyPr/>
          <a:lstStyle/>
          <a:p>
            <a:r>
              <a:rPr lang="en-US"/>
              <a:t>Click to edit Master title style</a:t>
            </a:r>
          </a:p>
        </p:txBody>
      </p:sp>
      <p:sp>
        <p:nvSpPr>
          <p:cNvPr id="3" name="Table Placeholder 2"/>
          <p:cNvSpPr>
            <a:spLocks noGrp="1"/>
          </p:cNvSpPr>
          <p:nvPr>
            <p:ph type="tbl" idx="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charset="0"/>
                <a:ea typeface="+mn-ea"/>
                <a:cs typeface="Arial"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itchFamily="34" charset="-128"/>
                <a:cs typeface="Arial" pitchFamily="34" charset="0"/>
              </a:defRPr>
            </a:lvl1pPr>
          </a:lstStyle>
          <a:p>
            <a:fld id="{87FA980F-A1AC-4001-9C01-305F69180B5E}" type="slidenum">
              <a:rPr lang="en-GB" smtClean="0"/>
              <a:pPr/>
              <a:t>‹#›</a:t>
            </a:fld>
            <a:endParaRPr lang="en-GB"/>
          </a:p>
        </p:txBody>
      </p:sp>
    </p:spTree>
    <p:extLst>
      <p:ext uri="{BB962C8B-B14F-4D97-AF65-F5344CB8AC3E}">
        <p14:creationId xmlns:p14="http://schemas.microsoft.com/office/powerpoint/2010/main" val="1315011636"/>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922" name="think-cell Slide" r:id="rId5" imgW="360" imgH="360" progId="">
                  <p:embed/>
                </p:oleObj>
              </mc:Choice>
              <mc:Fallback>
                <p:oleObj name="think-cell Slide" r:id="rId5" imgW="360" imgH="360" progId="">
                  <p:embed/>
                  <p:pic>
                    <p:nvPicPr>
                      <p:cNvPr id="0" name="Picture 1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graphicFrame>
        <p:nvGraphicFramePr>
          <p:cNvPr id="18" name="Object 17"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0923" name="think-cell Slide" r:id="rId9" imgW="360" imgH="360" progId="">
                  <p:embed/>
                </p:oleObj>
              </mc:Choice>
              <mc:Fallback>
                <p:oleObj name="think-cell Slide" r:id="rId9" imgW="360" imgH="360" progId="">
                  <p:embed/>
                  <p:pic>
                    <p:nvPicPr>
                      <p:cNvPr id="0" name="Picture 1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grpSp>
        <p:nvGrpSpPr>
          <p:cNvPr id="21" name="Title Elements" hidden="1"/>
          <p:cNvGrpSpPr>
            <a:grpSpLocks/>
          </p:cNvGrpSpPr>
          <p:nvPr userDrawn="1"/>
        </p:nvGrpSpPr>
        <p:grpSpPr bwMode="auto">
          <a:xfrm>
            <a:off x="158751" y="4179431"/>
            <a:ext cx="4210050" cy="377400"/>
            <a:chOff x="1663" y="3142"/>
            <a:chExt cx="3109" cy="233"/>
          </a:xfrm>
        </p:grpSpPr>
        <p:sp>
          <p:nvSpPr>
            <p:cNvPr id="22"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23"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24"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sp>
        <p:nvSpPr>
          <p:cNvPr id="25" name="Rectangle 2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1012"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26" name="Group 25"/>
          <p:cNvGrpSpPr/>
          <p:nvPr userDrawn="1"/>
        </p:nvGrpSpPr>
        <p:grpSpPr bwMode="ltGray">
          <a:xfrm>
            <a:off x="3546882" y="5486402"/>
            <a:ext cx="2050241" cy="1309285"/>
            <a:chOff x="3540850" y="5393260"/>
            <a:chExt cx="2050240" cy="1309285"/>
          </a:xfrm>
        </p:grpSpPr>
        <p:sp>
          <p:nvSpPr>
            <p:cNvPr id="27" name="TextBox 26"/>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28" name="Picture 27"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33095456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1846" name="think-cell Slide" r:id="rId4" imgW="360" imgH="360" progId="">
                  <p:embed/>
                </p:oleObj>
              </mc:Choice>
              <mc:Fallback>
                <p:oleObj name="think-cell Slide" r:id="rId4" imgW="360" imgH="360" progId="">
                  <p:embed/>
                  <p:pic>
                    <p:nvPicPr>
                      <p:cNvPr id="0" name="Picture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55660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06-Nov-17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985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194" name="think-cell Slide" r:id="rId4" imgW="360" imgH="360" progId="">
                  <p:embed/>
                </p:oleObj>
              </mc:Choice>
              <mc:Fallback>
                <p:oleObj name="think-cell Slide" r:id="rId4" imgW="360" imgH="360" progId="">
                  <p:embed/>
                  <p:pic>
                    <p:nvPicPr>
                      <p:cNvPr id="0" name="Picture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2. Slide Title"/>
          <p:cNvSpPr>
            <a:spLocks noGrp="1"/>
          </p:cNvSpPr>
          <p:nvPr>
            <p:ph type="title"/>
          </p:nvPr>
        </p:nvSpPr>
        <p:spPr>
          <a:xfrm>
            <a:off x="172517" y="469077"/>
            <a:ext cx="6996687" cy="219291"/>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721430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994" name="think-cell Slide" r:id="rId5" imgW="360" imgH="360" progId="">
                  <p:embed/>
                </p:oleObj>
              </mc:Choice>
              <mc:Fallback>
                <p:oleObj name="think-cell Slide" r:id="rId5" imgW="360" imgH="360" progId="">
                  <p:embed/>
                  <p:pic>
                    <p:nvPicPr>
                      <p:cNvPr id="0" name="Picture 18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graphicFrame>
        <p:nvGraphicFramePr>
          <p:cNvPr id="18" name="Object 17"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995" name="think-cell Slide" r:id="rId9" imgW="360" imgH="360" progId="">
                  <p:embed/>
                </p:oleObj>
              </mc:Choice>
              <mc:Fallback>
                <p:oleObj name="think-cell Slide" r:id="rId9" imgW="360" imgH="360" progId="">
                  <p:embed/>
                  <p:pic>
                    <p:nvPicPr>
                      <p:cNvPr id="0" name="Picture 1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grpSp>
        <p:nvGrpSpPr>
          <p:cNvPr id="21" name="Title Elements" hidden="1"/>
          <p:cNvGrpSpPr>
            <a:grpSpLocks/>
          </p:cNvGrpSpPr>
          <p:nvPr userDrawn="1"/>
        </p:nvGrpSpPr>
        <p:grpSpPr bwMode="auto">
          <a:xfrm>
            <a:off x="158751" y="4179431"/>
            <a:ext cx="4210050" cy="377400"/>
            <a:chOff x="1663" y="3142"/>
            <a:chExt cx="3109" cy="233"/>
          </a:xfrm>
        </p:grpSpPr>
        <p:sp>
          <p:nvSpPr>
            <p:cNvPr id="22"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23"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24"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sp>
        <p:nvSpPr>
          <p:cNvPr id="25" name="Rectangle 2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1012"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26" name="Group 25"/>
          <p:cNvGrpSpPr/>
          <p:nvPr userDrawn="1"/>
        </p:nvGrpSpPr>
        <p:grpSpPr bwMode="ltGray">
          <a:xfrm>
            <a:off x="3546882" y="5486402"/>
            <a:ext cx="2050241" cy="1309285"/>
            <a:chOff x="3540850" y="5393260"/>
            <a:chExt cx="2050240" cy="1309285"/>
          </a:xfrm>
        </p:grpSpPr>
        <p:sp>
          <p:nvSpPr>
            <p:cNvPr id="27" name="TextBox 26"/>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28" name="Picture 27"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723813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4918" name="think-cell Slide" r:id="rId4" imgW="360" imgH="360" progId="">
                  <p:embed/>
                </p:oleObj>
              </mc:Choice>
              <mc:Fallback>
                <p:oleObj name="think-cell Slide" r:id="rId4" imgW="360" imgH="360" progId="">
                  <p:embed/>
                  <p:pic>
                    <p:nvPicPr>
                      <p:cNvPr id="0" name="Picture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1617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06-Nov-17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2112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6966" name="think-cell Slide" r:id="rId4" imgW="360" imgH="360" progId="">
                  <p:embed/>
                </p:oleObj>
              </mc:Choice>
              <mc:Fallback>
                <p:oleObj name="think-cell Slide" r:id="rId4" imgW="360" imgH="360" progId="">
                  <p:embed/>
                  <p:pic>
                    <p:nvPicPr>
                      <p:cNvPr id="0" name="Picture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21/07/2016 13:12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dirty="0">
                <a:solidFill>
                  <a:srgbClr val="000000"/>
                </a:solidFill>
                <a:latin typeface="Calibri"/>
                <a:ea typeface="Arial Unicode MS" pitchFamily="34" charset="-128"/>
                <a:cs typeface="Arial Unicode MS" pitchFamily="34" charset="-128"/>
              </a:rPr>
              <a:t>Printed</a:t>
            </a:r>
          </a:p>
        </p:txBody>
      </p:sp>
      <p:grpSp>
        <p:nvGrpSpPr>
          <p:cNvPr id="8" name="Title Elements" hidden="1"/>
          <p:cNvGrpSpPr>
            <a:grpSpLocks/>
          </p:cNvGrpSpPr>
          <p:nvPr userDrawn="1"/>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4763785" y="2204279"/>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p:nvPr>
        </p:nvSpPr>
        <p:spPr>
          <a:xfrm>
            <a:off x="4763785" y="3539993"/>
            <a:ext cx="4210050" cy="276999"/>
          </a:xfr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userDrawn="1"/>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spTree>
    <p:extLst>
      <p:ext uri="{BB962C8B-B14F-4D97-AF65-F5344CB8AC3E}">
        <p14:creationId xmlns:p14="http://schemas.microsoft.com/office/powerpoint/2010/main" val="1027013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141841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9014" name="think-cell Slide" r:id="rId4" imgW="360" imgH="360" progId="">
                  <p:embed/>
                </p:oleObj>
              </mc:Choice>
              <mc:Fallback>
                <p:oleObj name="think-cell Slide" r:id="rId4" imgW="360" imgH="360" progId="">
                  <p:embed/>
                  <p:pic>
                    <p:nvPicPr>
                      <p:cNvPr id="0" name="Picture 9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739842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34891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4794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5164138" y="6249990"/>
            <a:ext cx="3611562" cy="365125"/>
          </a:xfrm>
          <a:prstGeom prst="rect">
            <a:avLst/>
          </a:prstGeom>
        </p:spPr>
        <p:txBody>
          <a:bodyPr/>
          <a:lstStyle>
            <a:lvl1pPr>
              <a:defRPr/>
            </a:lvl1pPr>
          </a:lstStyle>
          <a:p>
            <a:pPr>
              <a:defRPr/>
            </a:pPr>
            <a:r>
              <a:rPr lang="en-US">
                <a:solidFill>
                  <a:srgbClr val="2F5897"/>
                </a:solidFill>
              </a:rPr>
              <a:t>25 January 2007</a:t>
            </a:r>
          </a:p>
        </p:txBody>
      </p:sp>
      <p:sp>
        <p:nvSpPr>
          <p:cNvPr id="4" name="Footer Placeholder 4"/>
          <p:cNvSpPr>
            <a:spLocks noGrp="1"/>
          </p:cNvSpPr>
          <p:nvPr>
            <p:ph type="ftr" sz="quarter" idx="11"/>
          </p:nvPr>
        </p:nvSpPr>
        <p:spPr>
          <a:xfrm>
            <a:off x="431801" y="6249990"/>
            <a:ext cx="3548063" cy="365125"/>
          </a:xfrm>
          <a:prstGeom prst="rect">
            <a:avLst/>
          </a:prstGeom>
        </p:spPr>
        <p:txBody>
          <a:bodyPr/>
          <a:lstStyle>
            <a:lvl1pPr>
              <a:defRPr/>
            </a:lvl1pPr>
          </a:lstStyle>
          <a:p>
            <a:pPr>
              <a:defRPr/>
            </a:pPr>
            <a:r>
              <a:rPr lang="en-US">
                <a:solidFill>
                  <a:srgbClr val="2F5897"/>
                </a:solidFill>
              </a:rPr>
              <a:t>MATS326-3 problem.ppt</a:t>
            </a:r>
          </a:p>
        </p:txBody>
      </p:sp>
      <p:sp>
        <p:nvSpPr>
          <p:cNvPr id="5" name="Slide Number Placeholder 5"/>
          <p:cNvSpPr>
            <a:spLocks noGrp="1"/>
          </p:cNvSpPr>
          <p:nvPr>
            <p:ph type="sldNum" sz="quarter" idx="12"/>
          </p:nvPr>
        </p:nvSpPr>
        <p:spPr/>
        <p:txBody>
          <a:bodyPr/>
          <a:lstStyle>
            <a:lvl1pPr>
              <a:defRPr/>
            </a:lvl1pPr>
          </a:lstStyle>
          <a:p>
            <a:pPr>
              <a:defRPr/>
            </a:pPr>
            <a:fld id="{B9FDE1F8-AC9B-417F-9A97-65CC73626AA6}" type="slidenum">
              <a:rPr lang="en-US">
                <a:solidFill>
                  <a:srgbClr val="2F5897"/>
                </a:solidFill>
              </a:rPr>
              <a:pPr>
                <a:defRPr/>
              </a:pPr>
              <a:t>‹#›</a:t>
            </a:fld>
            <a:fld id="{ED7E1676-DA88-490A-A888-A27D9E44EAC8}" type="slidenum">
              <a:rPr lang="en-US">
                <a:solidFill>
                  <a:srgbClr val="2F5897"/>
                </a:solidFill>
              </a:rPr>
              <a:pPr>
                <a:defRPr/>
              </a:pPr>
              <a:t>‹#›</a:t>
            </a:fld>
            <a:endParaRPr lang="en-US">
              <a:solidFill>
                <a:srgbClr val="2F5897"/>
              </a:solidFill>
            </a:endParaRPr>
          </a:p>
        </p:txBody>
      </p:sp>
    </p:spTree>
    <p:extLst>
      <p:ext uri="{BB962C8B-B14F-4D97-AF65-F5344CB8AC3E}">
        <p14:creationId xmlns:p14="http://schemas.microsoft.com/office/powerpoint/2010/main" val="4220153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itchFamily="34" charset="-128"/>
                <a:cs typeface="Arial"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itchFamily="34" charset="-128"/>
                <a:cs typeface="Arial" pitchFamily="34" charset="0"/>
              </a:defRPr>
            </a:lvl1pPr>
          </a:lstStyle>
          <a:p>
            <a:pPr>
              <a:defRPr/>
            </a:pPr>
            <a:fld id="{F7B5D3DE-8322-4991-9993-46EAAAB1DD7E}" type="slidenum">
              <a:rPr lang="en-US"/>
              <a:pPr>
                <a:defRPr/>
              </a:pPr>
              <a:t>‹#›</a:t>
            </a:fld>
            <a:endParaRPr lang="en-US"/>
          </a:p>
        </p:txBody>
      </p:sp>
    </p:spTree>
    <p:extLst>
      <p:ext uri="{BB962C8B-B14F-4D97-AF65-F5344CB8AC3E}">
        <p14:creationId xmlns:p14="http://schemas.microsoft.com/office/powerpoint/2010/main" val="105445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5164138" y="6249990"/>
            <a:ext cx="3611562" cy="365125"/>
          </a:xfrm>
          <a:prstGeom prst="rect">
            <a:avLst/>
          </a:prstGeom>
        </p:spPr>
        <p:txBody>
          <a:bodyPr/>
          <a:lstStyle>
            <a:lvl1pPr>
              <a:defRPr/>
            </a:lvl1pPr>
          </a:lstStyle>
          <a:p>
            <a:pPr>
              <a:defRPr/>
            </a:pPr>
            <a:r>
              <a:rPr lang="en-US">
                <a:solidFill>
                  <a:srgbClr val="2F5897"/>
                </a:solidFill>
              </a:rPr>
              <a:t>25 January 2007</a:t>
            </a:r>
          </a:p>
        </p:txBody>
      </p:sp>
      <p:sp>
        <p:nvSpPr>
          <p:cNvPr id="4" name="Footer Placeholder 4"/>
          <p:cNvSpPr>
            <a:spLocks noGrp="1"/>
          </p:cNvSpPr>
          <p:nvPr>
            <p:ph type="ftr" sz="quarter" idx="11"/>
          </p:nvPr>
        </p:nvSpPr>
        <p:spPr>
          <a:xfrm>
            <a:off x="431801" y="6249990"/>
            <a:ext cx="3548063" cy="365125"/>
          </a:xfrm>
          <a:prstGeom prst="rect">
            <a:avLst/>
          </a:prstGeom>
        </p:spPr>
        <p:txBody>
          <a:bodyPr/>
          <a:lstStyle>
            <a:lvl1pPr>
              <a:defRPr/>
            </a:lvl1pPr>
          </a:lstStyle>
          <a:p>
            <a:pPr>
              <a:defRPr/>
            </a:pPr>
            <a:r>
              <a:rPr lang="en-US">
                <a:solidFill>
                  <a:srgbClr val="2F5897"/>
                </a:solidFill>
              </a:rPr>
              <a:t>MATS326-3 problem.ppt</a:t>
            </a:r>
          </a:p>
        </p:txBody>
      </p:sp>
      <p:sp>
        <p:nvSpPr>
          <p:cNvPr id="5" name="Slide Number Placeholder 5"/>
          <p:cNvSpPr>
            <a:spLocks noGrp="1"/>
          </p:cNvSpPr>
          <p:nvPr>
            <p:ph type="sldNum" sz="quarter" idx="12"/>
          </p:nvPr>
        </p:nvSpPr>
        <p:spPr/>
        <p:txBody>
          <a:bodyPr/>
          <a:lstStyle>
            <a:lvl1pPr>
              <a:defRPr/>
            </a:lvl1pPr>
          </a:lstStyle>
          <a:p>
            <a:pPr>
              <a:defRPr/>
            </a:pPr>
            <a:fld id="{B9FDE1F8-AC9B-417F-9A97-65CC73626AA6}" type="slidenum">
              <a:rPr lang="en-US">
                <a:solidFill>
                  <a:srgbClr val="2F5897"/>
                </a:solidFill>
              </a:rPr>
              <a:pPr>
                <a:defRPr/>
              </a:pPr>
              <a:t>‹#›</a:t>
            </a:fld>
            <a:fld id="{ED7E1676-DA88-490A-A888-A27D9E44EAC8}" type="slidenum">
              <a:rPr lang="en-US">
                <a:solidFill>
                  <a:srgbClr val="2F5897"/>
                </a:solidFill>
              </a:rPr>
              <a:pPr>
                <a:defRPr/>
              </a:pPr>
              <a:t>‹#›</a:t>
            </a:fld>
            <a:endParaRPr lang="en-US">
              <a:solidFill>
                <a:srgbClr val="2F5897"/>
              </a:solidFill>
            </a:endParaRPr>
          </a:p>
        </p:txBody>
      </p:sp>
    </p:spTree>
    <p:extLst>
      <p:ext uri="{BB962C8B-B14F-4D97-AF65-F5344CB8AC3E}">
        <p14:creationId xmlns:p14="http://schemas.microsoft.com/office/powerpoint/2010/main" val="42627371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01524"/>
            <a:ext cx="8229600" cy="219291"/>
          </a:xfrm>
        </p:spPr>
        <p:txBody>
          <a:bodyPr/>
          <a:lstStyle/>
          <a:p>
            <a:r>
              <a:rPr lang="en-US"/>
              <a:t>Click to edit Master title style</a:t>
            </a:r>
          </a:p>
        </p:txBody>
      </p:sp>
      <p:sp>
        <p:nvSpPr>
          <p:cNvPr id="3" name="Table Placeholder 2"/>
          <p:cNvSpPr>
            <a:spLocks noGrp="1"/>
          </p:cNvSpPr>
          <p:nvPr>
            <p:ph type="tbl" idx="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013">
                <a:solidFill>
                  <a:srgbClr val="629DD1"/>
                </a:solidFill>
                <a:latin typeface="Arial" charset="0"/>
                <a:ea typeface="+mn-ea"/>
                <a:cs typeface="Arial"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itchFamily="34" charset="-128"/>
                <a:cs typeface="Arial" pitchFamily="34" charset="0"/>
              </a:defRPr>
            </a:lvl1pPr>
          </a:lstStyle>
          <a:p>
            <a:fld id="{87FA980F-A1AC-4001-9C01-305F69180B5E}" type="slidenum">
              <a:rPr lang="en-GB" smtClean="0"/>
              <a:pPr/>
              <a:t>‹#›</a:t>
            </a:fld>
            <a:endParaRPr lang="en-GB"/>
          </a:p>
        </p:txBody>
      </p:sp>
    </p:spTree>
    <p:extLst>
      <p:ext uri="{BB962C8B-B14F-4D97-AF65-F5344CB8AC3E}">
        <p14:creationId xmlns:p14="http://schemas.microsoft.com/office/powerpoint/2010/main" val="3810800905"/>
      </p:ext>
    </p:extLst>
  </p:cSld>
  <p:clrMapOvr>
    <a:masterClrMapping/>
  </p:clrMapOvr>
  <p:transition spd="slow">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109" name="think-cell Slide" r:id="rId4" imgW="360" imgH="360" progId="">
                  <p:embed/>
                </p:oleObj>
              </mc:Choice>
              <mc:Fallback>
                <p:oleObj name="think-cell Slide" r:id="rId4" imgW="360" imgH="360" progId="">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2113434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411517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917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76" name="think-cell Slide" r:id="rId4" imgW="360" imgH="360" progId="">
                  <p:embed/>
                </p:oleObj>
              </mc:Choice>
              <mc:Fallback>
                <p:oleObj name="think-cell Slide" r:id="rId4" imgW="360" imgH="360" progId="">
                  <p:embed/>
                  <p:pic>
                    <p:nvPicPr>
                      <p:cNvPr id="0" name="Picture 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407306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35899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23577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43" name="think-cell Slide" r:id="rId4" imgW="360" imgH="360" progId="">
                  <p:embed/>
                </p:oleObj>
              </mc:Choice>
              <mc:Fallback>
                <p:oleObj name="think-cell Slide" r:id="rId4" imgW="360" imgH="360" progId="">
                  <p:embed/>
                  <p:pic>
                    <p:nvPicPr>
                      <p:cNvPr id="0" name="Picture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28959003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97840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5294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pPr/>
              <a:t>06-Nov-17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80275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Working Draft Text" hidden="1"/>
          <p:cNvSpPr txBox="1">
            <a:spLocks noChangeArrowheads="1"/>
          </p:cNvSpPr>
          <p:nvPr/>
        </p:nvSpPr>
        <p:spPr bwMode="auto">
          <a:xfrm>
            <a:off x="2693795" y="349866"/>
            <a:ext cx="1099163" cy="14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b="1" dirty="0">
                <a:solidFill>
                  <a:srgbClr val="000000"/>
                </a:solidFill>
                <a:latin typeface="Palatino Linotype" panose="02040502050505030304"/>
              </a:rPr>
              <a:t>WORKING DRAFT</a:t>
            </a:r>
          </a:p>
        </p:txBody>
      </p:sp>
      <p:sp>
        <p:nvSpPr>
          <p:cNvPr id="5" name="doc id"/>
          <p:cNvSpPr txBox="1">
            <a:spLocks noChangeArrowheads="1"/>
          </p:cNvSpPr>
          <p:nvPr/>
        </p:nvSpPr>
        <p:spPr bwMode="auto">
          <a:xfrm>
            <a:off x="8614312" y="37255"/>
            <a:ext cx="30129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endParaRPr lang="en-US" sz="816" dirty="0">
              <a:solidFill>
                <a:srgbClr val="000000"/>
              </a:solidFill>
              <a:latin typeface="Palatino Linotype" panose="02040502050505030304"/>
            </a:endParaRPr>
          </a:p>
        </p:txBody>
      </p:sp>
      <p:sp>
        <p:nvSpPr>
          <p:cNvPr id="6" name="Working Draft" hidden="1"/>
          <p:cNvSpPr txBox="1">
            <a:spLocks noChangeArrowheads="1"/>
          </p:cNvSpPr>
          <p:nvPr/>
        </p:nvSpPr>
        <p:spPr bwMode="auto">
          <a:xfrm>
            <a:off x="2693795" y="508601"/>
            <a:ext cx="2765900" cy="14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a:solidFill>
                  <a:srgbClr val="000000"/>
                </a:solidFill>
                <a:latin typeface="Palatino Linotype" panose="02040502050505030304"/>
              </a:rPr>
              <a:t>Last Modified 03/07/2015 21:25 India Standard Time</a:t>
            </a:r>
            <a:endParaRPr lang="en-US" sz="918" dirty="0">
              <a:solidFill>
                <a:srgbClr val="000000"/>
              </a:solidFill>
              <a:latin typeface="Palatino Linotype" panose="02040502050505030304"/>
            </a:endParaRPr>
          </a:p>
        </p:txBody>
      </p:sp>
      <p:sp>
        <p:nvSpPr>
          <p:cNvPr id="7" name="Printed" hidden="1"/>
          <p:cNvSpPr txBox="1">
            <a:spLocks noChangeArrowheads="1"/>
          </p:cNvSpPr>
          <p:nvPr/>
        </p:nvSpPr>
        <p:spPr bwMode="auto">
          <a:xfrm>
            <a:off x="2693795" y="668956"/>
            <a:ext cx="2415869" cy="14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a:solidFill>
                  <a:srgbClr val="000000"/>
                </a:solidFill>
                <a:latin typeface="Palatino Linotype" panose="02040502050505030304"/>
              </a:rPr>
              <a:t>Printed 30/06/2015 21:25 India Standard Time</a:t>
            </a:r>
            <a:endParaRPr lang="en-US" sz="918" dirty="0">
              <a:solidFill>
                <a:srgbClr val="000000"/>
              </a:solidFill>
              <a:latin typeface="Palatino Linotype" panose="02040502050505030304"/>
            </a:endParaRPr>
          </a:p>
        </p:txBody>
      </p:sp>
      <p:grpSp>
        <p:nvGrpSpPr>
          <p:cNvPr id="8" name="McK Title Elements"/>
          <p:cNvGrpSpPr>
            <a:grpSpLocks/>
          </p:cNvGrpSpPr>
          <p:nvPr/>
        </p:nvGrpSpPr>
        <p:grpSpPr bwMode="auto">
          <a:xfrm>
            <a:off x="1" y="1"/>
            <a:ext cx="9140760" cy="6859620"/>
            <a:chOff x="0" y="0"/>
            <a:chExt cx="5643" cy="4235"/>
          </a:xfrm>
        </p:grpSpPr>
        <p:sp>
          <p:nvSpPr>
            <p:cNvPr id="9" name="McK Document type" hidden="1"/>
            <p:cNvSpPr txBox="1">
              <a:spLocks noChangeArrowheads="1"/>
            </p:cNvSpPr>
            <p:nvPr/>
          </p:nvSpPr>
          <p:spPr bwMode="auto">
            <a:xfrm>
              <a:off x="1663" y="3104"/>
              <a:ext cx="310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dirty="0">
                  <a:solidFill>
                    <a:srgbClr val="000000"/>
                  </a:solidFill>
                  <a:latin typeface="Palatino Linotype" panose="02040502050505030304"/>
                </a:rPr>
                <a:t>Document type</a:t>
              </a:r>
            </a:p>
          </p:txBody>
        </p:sp>
        <p:sp>
          <p:nvSpPr>
            <p:cNvPr id="10" name="McK Date" hidden="1"/>
            <p:cNvSpPr txBox="1">
              <a:spLocks noChangeArrowheads="1"/>
            </p:cNvSpPr>
            <p:nvPr/>
          </p:nvSpPr>
          <p:spPr bwMode="auto">
            <a:xfrm>
              <a:off x="1663" y="3275"/>
              <a:ext cx="3109"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dirty="0">
                  <a:solidFill>
                    <a:srgbClr val="000000"/>
                  </a:solidFill>
                  <a:latin typeface="Palatino Linotype" panose="02040502050505030304"/>
                </a:rPr>
                <a:t>Date</a:t>
              </a:r>
            </a:p>
          </p:txBody>
        </p:sp>
        <p:sp>
          <p:nvSpPr>
            <p:cNvPr id="11" name="McK Disclaimer" hidden="1"/>
            <p:cNvSpPr>
              <a:spLocks noChangeArrowheads="1"/>
            </p:cNvSpPr>
            <p:nvPr/>
          </p:nvSpPr>
          <p:spPr bwMode="auto">
            <a:xfrm>
              <a:off x="1663" y="3710"/>
              <a:ext cx="3226" cy="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defTabSz="821202" eaLnBrk="0" fontAlgn="base" hangingPunct="0">
                <a:spcBef>
                  <a:spcPct val="0"/>
                </a:spcBef>
                <a:spcAft>
                  <a:spcPct val="0"/>
                </a:spcAft>
              </a:pPr>
              <a:r>
                <a:rPr lang="en-US" sz="816" dirty="0">
                  <a:solidFill>
                    <a:srgbClr val="000000"/>
                  </a:solidFill>
                </a:rPr>
                <a:t>CONFIDENTIAL AND PROPRIETARY</a:t>
              </a:r>
            </a:p>
            <a:p>
              <a:pPr defTabSz="821202" eaLnBrk="0" fontAlgn="base" hangingPunct="0">
                <a:spcBef>
                  <a:spcPct val="0"/>
                </a:spcBef>
                <a:spcAft>
                  <a:spcPct val="0"/>
                </a:spcAft>
              </a:pPr>
              <a:r>
                <a:rPr lang="en-US" sz="816" dirty="0">
                  <a:solidFill>
                    <a:srgbClr val="000000"/>
                  </a:solidFill>
                </a:rPr>
                <a:t>Any use of this material without specific permission of McKinsey &amp; Company is strictly prohibited</a:t>
              </a:r>
            </a:p>
          </p:txBody>
        </p:sp>
        <p:sp>
          <p:nvSpPr>
            <p:cNvPr id="12" name="TitleBottomPlaceholder" hidden="1"/>
            <p:cNvSpPr>
              <a:spLocks noChangeArrowheads="1"/>
            </p:cNvSpPr>
            <p:nvPr/>
          </p:nvSpPr>
          <p:spPr bwMode="auto">
            <a:xfrm>
              <a:off x="0" y="1410"/>
              <a:ext cx="1382" cy="2825"/>
            </a:xfrm>
            <a:prstGeom prst="rect">
              <a:avLst/>
            </a:prstGeom>
            <a:solidFill>
              <a:srgbClr val="0065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3" name="TitleTopPlaceholder" hidden="1"/>
            <p:cNvSpPr>
              <a:spLocks noChangeArrowheads="1"/>
            </p:cNvSpPr>
            <p:nvPr/>
          </p:nvSpPr>
          <p:spPr bwMode="auto">
            <a:xfrm>
              <a:off x="0" y="0"/>
              <a:ext cx="1382" cy="1410"/>
            </a:xfrm>
            <a:prstGeom prst="rect">
              <a:avLst/>
            </a:prstGeom>
            <a:solidFill>
              <a:srgbClr val="91A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sp>
          <p:nvSpPr>
            <p:cNvPr id="14" name="Rectangle 1189" hidden="1"/>
            <p:cNvSpPr>
              <a:spLocks noChangeArrowheads="1"/>
            </p:cNvSpPr>
            <p:nvPr/>
          </p:nvSpPr>
          <p:spPr bwMode="auto">
            <a:xfrm>
              <a:off x="0" y="0"/>
              <a:ext cx="5643" cy="4234"/>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dirty="0">
                <a:solidFill>
                  <a:srgbClr val="000000"/>
                </a:solidFill>
              </a:endParaRPr>
            </a:p>
          </p:txBody>
        </p:sp>
      </p:grpSp>
      <p:pic>
        <p:nvPicPr>
          <p:cNvPr id="18" name="TitleBottomBarBW" hidden="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0060" y="6574545"/>
            <a:ext cx="1670055" cy="19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4" name="Rectangle 1026"/>
          <p:cNvSpPr>
            <a:spLocks noGrp="1" noChangeArrowheads="1"/>
          </p:cNvSpPr>
          <p:nvPr>
            <p:ph type="ctrTitle"/>
          </p:nvPr>
        </p:nvSpPr>
        <p:spPr>
          <a:xfrm>
            <a:off x="2693795" y="2176938"/>
            <a:ext cx="5036084" cy="1004890"/>
          </a:xfrm>
          <a:prstGeom prst="rect">
            <a:avLst/>
          </a:prstGeom>
        </p:spPr>
        <p:txBody>
          <a:bodyPr/>
          <a:lstStyle>
            <a:lvl1pPr>
              <a:defRPr sz="3265" b="0" baseline="0">
                <a:latin typeface="+mj-lt"/>
                <a:ea typeface="+mj-ea"/>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2693795" y="3945699"/>
            <a:ext cx="5036084" cy="312073"/>
          </a:xfrm>
          <a:prstGeom prst="rect">
            <a:avLst/>
          </a:prstGeom>
        </p:spPr>
        <p:txBody>
          <a:bodyPr>
            <a:spAutoFit/>
          </a:bodyPr>
          <a:lstStyle>
            <a:lvl1pPr>
              <a:defRPr sz="1428" baseline="0">
                <a:latin typeface="+mn-lt"/>
                <a:ea typeface="+mn-ea"/>
              </a:defRPr>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088549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60509" name="think-cell Slide" r:id="rId4" imgW="360" imgH="360" progId="">
                  <p:embed/>
                </p:oleObj>
              </mc:Choice>
              <mc:Fallback>
                <p:oleObj name="think-cell Slide" r:id="rId4" imgW="360" imgH="360" progId="">
                  <p:embed/>
                  <p:pic>
                    <p:nvPicPr>
                      <p:cNvPr id="0"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 y="1621"/>
                        <a:ext cx="1619" cy="16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McK 2. Slide Title"/>
          <p:cNvSpPr>
            <a:spLocks noGrp="1"/>
          </p:cNvSpPr>
          <p:nvPr>
            <p:ph type="title"/>
          </p:nvPr>
        </p:nvSpPr>
        <p:spPr>
          <a:xfrm>
            <a:off x="121489" y="183369"/>
            <a:ext cx="7148356" cy="376834"/>
          </a:xfr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txBody>
          <a:bodyPr vert="horz" wrap="square" lIns="0" tIns="0" rIns="0" bIns="0" numCol="1" anchor="ctr" anchorCtr="0" compatLnSpc="1">
            <a:prstTxWarp prst="textNoShape">
              <a:avLst/>
            </a:prstTxWarp>
            <a:spAutoFit/>
          </a:bodyPr>
          <a:lstStyle>
            <a:lvl1pPr>
              <a:defRPr lang="en-US" sz="2449" b="1">
                <a:solidFill>
                  <a:schemeClr val="bg1"/>
                </a:solidFill>
                <a:latin typeface="Century Gothic" pitchFamily="34" charset="0"/>
                <a:ea typeface="Arial Unicode MS" pitchFamily="34" charset="-128"/>
                <a:cs typeface="Arial Unicode MS" pitchFamily="34" charset="-128"/>
              </a:defRPr>
            </a:lvl1pPr>
          </a:lstStyle>
          <a:p>
            <a:pPr lvl="0"/>
            <a:r>
              <a:rPr lang="en-US" dirty="0"/>
              <a:t>Click to edit Master title style</a:t>
            </a:r>
          </a:p>
        </p:txBody>
      </p:sp>
    </p:spTree>
    <p:extLst>
      <p:ext uri="{BB962C8B-B14F-4D97-AF65-F5344CB8AC3E}">
        <p14:creationId xmlns:p14="http://schemas.microsoft.com/office/powerpoint/2010/main" val="1565361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7773208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21870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218701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215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819605"/>
            <a:ext cx="3008313" cy="615495"/>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1"/>
            <a:ext cx="5111750" cy="24946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1" y="1435101"/>
            <a:ext cx="3008313" cy="309645"/>
          </a:xfrm>
        </p:spPr>
        <p:txBody>
          <a:bodyPr/>
          <a:lstStyle>
            <a:lvl1pPr marL="0" indent="0">
              <a:buNone/>
              <a:defRPr sz="1400"/>
            </a:lvl1pPr>
            <a:lvl2pPr marL="457152" indent="0">
              <a:buNone/>
              <a:defRPr sz="1200"/>
            </a:lvl2pPr>
            <a:lvl3pPr marL="914303" indent="0">
              <a:buNone/>
              <a:defRPr sz="1000"/>
            </a:lvl3pPr>
            <a:lvl4pPr marL="1371455" indent="0">
              <a:buNone/>
              <a:defRPr sz="900"/>
            </a:lvl4pPr>
            <a:lvl5pPr marL="1828606" indent="0">
              <a:buNone/>
              <a:defRPr sz="900"/>
            </a:lvl5pPr>
            <a:lvl6pPr marL="2285758" indent="0">
              <a:buNone/>
              <a:defRPr sz="900"/>
            </a:lvl6pPr>
            <a:lvl7pPr marL="2742909" indent="0">
              <a:buNone/>
              <a:defRPr sz="900"/>
            </a:lvl7pPr>
            <a:lvl8pPr marL="3200061" indent="0">
              <a:buNone/>
              <a:defRPr sz="900"/>
            </a:lvl8pPr>
            <a:lvl9pPr marL="3657212" indent="0">
              <a:buNone/>
              <a:defRPr sz="900"/>
            </a:lvl9pPr>
          </a:lstStyle>
          <a:p>
            <a:pPr lvl="0"/>
            <a:r>
              <a:rPr lang="en-US"/>
              <a:t>Click to edit Master text styles</a:t>
            </a:r>
          </a:p>
        </p:txBody>
      </p:sp>
    </p:spTree>
    <p:extLst>
      <p:ext uri="{BB962C8B-B14F-4D97-AF65-F5344CB8AC3E}">
        <p14:creationId xmlns:p14="http://schemas.microsoft.com/office/powerpoint/2010/main" val="3664553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23099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4004944"/>
            <a:ext cx="7772400" cy="401956"/>
          </a:xfrm>
        </p:spPr>
        <p:txBody>
          <a:bodyPr anchor="b"/>
          <a:lstStyle>
            <a:lvl1pPr marL="0" indent="0">
              <a:buNone/>
              <a:defRPr sz="2000">
                <a:solidFill>
                  <a:schemeClr val="tx1">
                    <a:tint val="75000"/>
                  </a:schemeClr>
                </a:solidFill>
              </a:defRPr>
            </a:lvl1pPr>
            <a:lvl2pPr marL="457152" indent="0">
              <a:buNone/>
              <a:defRPr sz="1800">
                <a:solidFill>
                  <a:schemeClr val="tx1">
                    <a:tint val="75000"/>
                  </a:schemeClr>
                </a:solidFill>
              </a:defRPr>
            </a:lvl2pPr>
            <a:lvl3pPr marL="914303" indent="0">
              <a:buNone/>
              <a:defRPr sz="1600">
                <a:solidFill>
                  <a:schemeClr val="tx1">
                    <a:tint val="75000"/>
                  </a:schemeClr>
                </a:solidFill>
              </a:defRPr>
            </a:lvl3pPr>
            <a:lvl4pPr marL="1371455" indent="0">
              <a:buNone/>
              <a:defRPr sz="1400">
                <a:solidFill>
                  <a:schemeClr val="tx1">
                    <a:tint val="75000"/>
                  </a:schemeClr>
                </a:solidFill>
              </a:defRPr>
            </a:lvl4pPr>
            <a:lvl5pPr marL="1828606" indent="0">
              <a:buNone/>
              <a:defRPr sz="1400">
                <a:solidFill>
                  <a:schemeClr val="tx1">
                    <a:tint val="75000"/>
                  </a:schemeClr>
                </a:solidFill>
              </a:defRPr>
            </a:lvl5pPr>
            <a:lvl6pPr marL="2285758" indent="0">
              <a:buNone/>
              <a:defRPr sz="1400">
                <a:solidFill>
                  <a:schemeClr val="tx1">
                    <a:tint val="75000"/>
                  </a:schemeClr>
                </a:solidFill>
              </a:defRPr>
            </a:lvl6pPr>
            <a:lvl7pPr marL="2742909" indent="0">
              <a:buNone/>
              <a:defRPr sz="1400">
                <a:solidFill>
                  <a:schemeClr val="tx1">
                    <a:tint val="75000"/>
                  </a:schemeClr>
                </a:solidFill>
              </a:defRPr>
            </a:lvl7pPr>
            <a:lvl8pPr marL="3200061" indent="0">
              <a:buNone/>
              <a:defRPr sz="1400">
                <a:solidFill>
                  <a:schemeClr val="tx1">
                    <a:tint val="75000"/>
                  </a:schemeClr>
                </a:solidFill>
              </a:defRPr>
            </a:lvl8pPr>
            <a:lvl9pPr marL="3657212"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261042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1957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797152"/>
            <a:ext cx="8610600" cy="615495"/>
          </a:xfrm>
        </p:spPr>
        <p:txBody>
          <a:bodyPr/>
          <a:lstStyle>
            <a:lvl1pPr>
              <a:defRPr sz="4000" b="0">
                <a:solidFill>
                  <a:srgbClr val="0000CC"/>
                </a:solidFill>
                <a:latin typeface="Arial Rounded MT Bold" pitchFamily="34" charset="0"/>
              </a:defRPr>
            </a:lvl1pPr>
          </a:lstStyle>
          <a:p>
            <a:r>
              <a:rPr lang="en-US" dirty="0"/>
              <a:t>Click to edit Master title style</a:t>
            </a:r>
          </a:p>
        </p:txBody>
      </p:sp>
    </p:spTree>
    <p:extLst>
      <p:ext uri="{BB962C8B-B14F-4D97-AF65-F5344CB8AC3E}">
        <p14:creationId xmlns:p14="http://schemas.microsoft.com/office/powerpoint/2010/main" val="2743504707"/>
      </p:ext>
    </p:extLst>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660896"/>
            <a:ext cx="8229600" cy="376834"/>
          </a:xfrm>
        </p:spPr>
        <p:txBody>
          <a:bodyPr/>
          <a:lstStyle/>
          <a:p>
            <a:r>
              <a:rPr lang="en-US"/>
              <a:t>Click to edit Master title style</a:t>
            </a:r>
          </a:p>
        </p:txBody>
      </p:sp>
      <p:sp>
        <p:nvSpPr>
          <p:cNvPr id="3" name="Table Placeholder 2"/>
          <p:cNvSpPr>
            <a:spLocks noGrp="1"/>
          </p:cNvSpPr>
          <p:nvPr>
            <p:ph type="tbl" idx="1"/>
          </p:nvPr>
        </p:nvSpPr>
        <p:spPr>
          <a:xfrm>
            <a:off x="457200" y="1600207"/>
            <a:ext cx="8229600" cy="4530725"/>
          </a:xfrm>
        </p:spPr>
        <p:txBody>
          <a:bodyPr rtlCol="0">
            <a:normAutofit/>
          </a:bodyPr>
          <a:lstStyle/>
          <a:p>
            <a:pPr lvl="0"/>
            <a:endParaRPr lang="en-US" noProof="0"/>
          </a:p>
        </p:txBody>
      </p:sp>
    </p:spTree>
    <p:extLst>
      <p:ext uri="{BB962C8B-B14F-4D97-AF65-F5344CB8AC3E}">
        <p14:creationId xmlns:p14="http://schemas.microsoft.com/office/powerpoint/2010/main" val="3005167276"/>
      </p:ext>
    </p:extLst>
  </p:cSld>
  <p:clrMapOvr>
    <a:masterClrMapping/>
  </p:clrMapOvr>
  <p:transition spd="slow">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977"/>
            <a:ext cx="8229600" cy="376834"/>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9"/>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211457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4"/>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pPr/>
              <a:t>‹#›</a:t>
            </a:fld>
            <a:endParaRPr lang="en-GB" altLang="en-US">
              <a:solidFill>
                <a:srgbClr val="FFFFFF"/>
              </a:solidFill>
            </a:endParaRPr>
          </a:p>
        </p:txBody>
      </p:sp>
    </p:spTree>
    <p:extLst>
      <p:ext uri="{BB962C8B-B14F-4D97-AF65-F5344CB8AC3E}">
        <p14:creationId xmlns:p14="http://schemas.microsoft.com/office/powerpoint/2010/main" val="925013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977"/>
            <a:ext cx="8229600" cy="376834"/>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6575605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436265"/>
            <a:ext cx="7543800" cy="376834"/>
          </a:xfrm>
        </p:spPr>
        <p:txBody>
          <a:bodyPr/>
          <a:lstStyle/>
          <a:p>
            <a:r>
              <a:rPr lang="en-US"/>
              <a:t>Click to edit Master title style</a:t>
            </a:r>
          </a:p>
        </p:txBody>
      </p:sp>
      <p:sp>
        <p:nvSpPr>
          <p:cNvPr id="3" name="Content Placeholder 2"/>
          <p:cNvSpPr>
            <a:spLocks noGrp="1"/>
          </p:cNvSpPr>
          <p:nvPr>
            <p:ph sz="half" idx="1"/>
          </p:nvPr>
        </p:nvSpPr>
        <p:spPr>
          <a:xfrm>
            <a:off x="381000" y="1600202"/>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0" y="1600202"/>
            <a:ext cx="4038600" cy="1350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473232"/>
      </p:ext>
    </p:extLst>
  </p:cSld>
  <p:clrMapOvr>
    <a:masterClrMapping/>
  </p:clrMapOvr>
  <p:transition spd="slow">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20524"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a:solidFill>
                  <a:srgbClr val="000000"/>
                </a:solidFill>
                <a:latin typeface="Calibri"/>
                <a:ea typeface="Arial Unicode MS" pitchFamily="34" charset="-128"/>
                <a:cs typeface="Arial Unicode MS" pitchFamily="34" charset="-128"/>
              </a:rPr>
              <a:t>Last Modified 04/01/2017 09:15 India Standard Time</a:t>
            </a:r>
            <a:endParaRPr lang="en-US" sz="675"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a:solidFill>
                  <a:srgbClr val="000000"/>
                </a:solidFill>
                <a:latin typeface="Calibri"/>
                <a:ea typeface="Arial Unicode MS" pitchFamily="34" charset="-128"/>
                <a:cs typeface="Arial Unicode MS" pitchFamily="34" charset="-128"/>
              </a:rPr>
              <a:t>Printed 8/8/2016 3:35 PM India Standard Time</a:t>
            </a:r>
            <a:endParaRPr lang="en-US" sz="675"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50" dirty="0">
                  <a:solidFill>
                    <a:srgbClr val="000000"/>
                  </a:solidFill>
                  <a:latin typeface="Calibri"/>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5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dirty="0">
              <a:solidFill>
                <a:srgbClr val="000000"/>
              </a:solidFill>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algn="ctr" defTabSz="341012">
              <a:defRPr/>
            </a:pPr>
            <a:r>
              <a:rPr lang="en-GB" sz="1350" kern="0" dirty="0">
                <a:solidFill>
                  <a:prstClr val="black"/>
                </a:solidFill>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585900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21548"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2. Slide Title"/>
          <p:cNvSpPr>
            <a:spLocks noGrp="1"/>
          </p:cNvSpPr>
          <p:nvPr>
            <p:ph type="title"/>
          </p:nvPr>
        </p:nvSpPr>
        <p:spPr>
          <a:xfrm>
            <a:off x="172517" y="469077"/>
            <a:ext cx="6996687" cy="219291"/>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5569755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5164138" y="6249990"/>
            <a:ext cx="3611562" cy="365125"/>
          </a:xfrm>
          <a:prstGeom prst="rect">
            <a:avLst/>
          </a:prstGeom>
        </p:spPr>
        <p:txBody>
          <a:bodyPr/>
          <a:lstStyle>
            <a:lvl1pPr>
              <a:defRPr/>
            </a:lvl1pPr>
          </a:lstStyle>
          <a:p>
            <a:pPr>
              <a:defRPr/>
            </a:pPr>
            <a:r>
              <a:rPr lang="en-US">
                <a:solidFill>
                  <a:srgbClr val="2F5897"/>
                </a:solidFill>
              </a:rPr>
              <a:t>25 January 2007</a:t>
            </a:r>
          </a:p>
        </p:txBody>
      </p:sp>
      <p:sp>
        <p:nvSpPr>
          <p:cNvPr id="4" name="Footer Placeholder 4"/>
          <p:cNvSpPr>
            <a:spLocks noGrp="1"/>
          </p:cNvSpPr>
          <p:nvPr>
            <p:ph type="ftr" sz="quarter" idx="11"/>
          </p:nvPr>
        </p:nvSpPr>
        <p:spPr>
          <a:xfrm>
            <a:off x="431801" y="6249990"/>
            <a:ext cx="3548063" cy="365125"/>
          </a:xfrm>
          <a:prstGeom prst="rect">
            <a:avLst/>
          </a:prstGeom>
        </p:spPr>
        <p:txBody>
          <a:bodyPr/>
          <a:lstStyle>
            <a:lvl1pPr>
              <a:defRPr/>
            </a:lvl1pPr>
          </a:lstStyle>
          <a:p>
            <a:pPr>
              <a:defRPr/>
            </a:pPr>
            <a:r>
              <a:rPr lang="en-US">
                <a:solidFill>
                  <a:srgbClr val="2F5897"/>
                </a:solidFill>
              </a:rPr>
              <a:t>MATS326-3 problem.ppt</a:t>
            </a:r>
          </a:p>
        </p:txBody>
      </p:sp>
      <p:sp>
        <p:nvSpPr>
          <p:cNvPr id="5" name="Slide Number Placeholder 5"/>
          <p:cNvSpPr>
            <a:spLocks noGrp="1"/>
          </p:cNvSpPr>
          <p:nvPr>
            <p:ph type="sldNum" sz="quarter" idx="12"/>
          </p:nvPr>
        </p:nvSpPr>
        <p:spPr/>
        <p:txBody>
          <a:bodyPr/>
          <a:lstStyle>
            <a:lvl1pPr>
              <a:defRPr/>
            </a:lvl1pPr>
          </a:lstStyle>
          <a:p>
            <a:pPr>
              <a:defRPr/>
            </a:pPr>
            <a:fld id="{B9FDE1F8-AC9B-417F-9A97-65CC73626AA6}" type="slidenum">
              <a:rPr lang="en-US">
                <a:solidFill>
                  <a:srgbClr val="2F5897"/>
                </a:solidFill>
              </a:rPr>
              <a:pPr>
                <a:defRPr/>
              </a:pPr>
              <a:t>‹#›</a:t>
            </a:fld>
            <a:fld id="{ED7E1676-DA88-490A-A888-A27D9E44EAC8}" type="slidenum">
              <a:rPr lang="en-US">
                <a:solidFill>
                  <a:srgbClr val="2F5897"/>
                </a:solidFill>
              </a:rPr>
              <a:pPr>
                <a:defRPr/>
              </a:pPr>
              <a:t>‹#›</a:t>
            </a:fld>
            <a:endParaRPr lang="en-US">
              <a:solidFill>
                <a:srgbClr val="2F5897"/>
              </a:solidFill>
            </a:endParaRPr>
          </a:p>
        </p:txBody>
      </p:sp>
    </p:spTree>
    <p:extLst>
      <p:ext uri="{BB962C8B-B14F-4D97-AF65-F5344CB8AC3E}">
        <p14:creationId xmlns:p14="http://schemas.microsoft.com/office/powerpoint/2010/main" val="41779204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23606" name="think-cell Slide" r:id="rId5" imgW="360" imgH="360" progId="">
                  <p:embed/>
                </p:oleObj>
              </mc:Choice>
              <mc:Fallback>
                <p:oleObj name="think-cell Slide" r:id="rId5" imgW="360" imgH="36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graphicFrame>
        <p:nvGraphicFramePr>
          <p:cNvPr id="18" name="Object 17"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23607" name="think-cell Slide" r:id="rId9" imgW="360" imgH="360" progId="">
                  <p:embed/>
                </p:oleObj>
              </mc:Choice>
              <mc:Fallback>
                <p:oleObj name="think-cell Slide" r:id="rId9" imgW="360" imgH="360" progId="">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grpSp>
        <p:nvGrpSpPr>
          <p:cNvPr id="21" name="Title Elements" hidden="1"/>
          <p:cNvGrpSpPr>
            <a:grpSpLocks/>
          </p:cNvGrpSpPr>
          <p:nvPr userDrawn="1"/>
        </p:nvGrpSpPr>
        <p:grpSpPr bwMode="auto">
          <a:xfrm>
            <a:off x="158751" y="4179431"/>
            <a:ext cx="4210050" cy="377400"/>
            <a:chOff x="1663" y="3142"/>
            <a:chExt cx="3109" cy="233"/>
          </a:xfrm>
        </p:grpSpPr>
        <p:sp>
          <p:nvSpPr>
            <p:cNvPr id="22"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50" dirty="0">
                  <a:solidFill>
                    <a:srgbClr val="000000"/>
                  </a:solidFill>
                  <a:latin typeface="Calibri"/>
                </a:rPr>
                <a:t>Document type</a:t>
              </a:r>
            </a:p>
          </p:txBody>
        </p:sp>
        <p:sp>
          <p:nvSpPr>
            <p:cNvPr id="23"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050" dirty="0">
                  <a:solidFill>
                    <a:srgbClr val="000000"/>
                  </a:solidFill>
                  <a:latin typeface="Calibri"/>
                </a:rPr>
                <a:t>Date</a:t>
              </a:r>
            </a:p>
          </p:txBody>
        </p:sp>
      </p:grpSp>
      <p:sp>
        <p:nvSpPr>
          <p:cNvPr id="24"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dirty="0">
              <a:solidFill>
                <a:srgbClr val="000000"/>
              </a:solidFill>
            </a:endParaRPr>
          </a:p>
        </p:txBody>
      </p:sp>
      <p:sp>
        <p:nvSpPr>
          <p:cNvPr id="25" name="Rectangle 2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algn="ctr" defTabSz="341012">
              <a:defRPr/>
            </a:pPr>
            <a:r>
              <a:rPr lang="en-GB" sz="1350" kern="0" dirty="0">
                <a:solidFill>
                  <a:prstClr val="black"/>
                </a:solidFill>
              </a:rPr>
              <a:t> </a:t>
            </a:r>
          </a:p>
        </p:txBody>
      </p:sp>
      <p:grpSp>
        <p:nvGrpSpPr>
          <p:cNvPr id="26" name="Group 25"/>
          <p:cNvGrpSpPr/>
          <p:nvPr userDrawn="1"/>
        </p:nvGrpSpPr>
        <p:grpSpPr bwMode="ltGray">
          <a:xfrm>
            <a:off x="3546882" y="5486402"/>
            <a:ext cx="2050241" cy="1309285"/>
            <a:chOff x="3540850" y="5393260"/>
            <a:chExt cx="2050240" cy="1309285"/>
          </a:xfrm>
        </p:grpSpPr>
        <p:sp>
          <p:nvSpPr>
            <p:cNvPr id="27" name="TextBox 26"/>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solidFill>
                    <a:srgbClr val="000000"/>
                  </a:solidFill>
                </a:rPr>
                <a:t>Quality Council of India</a:t>
              </a:r>
            </a:p>
          </p:txBody>
        </p:sp>
        <p:pic>
          <p:nvPicPr>
            <p:cNvPr id="28" name="Picture 27"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91369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24620"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6" name="Picture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Tree>
    <p:extLst>
      <p:ext uri="{BB962C8B-B14F-4D97-AF65-F5344CB8AC3E}">
        <p14:creationId xmlns:p14="http://schemas.microsoft.com/office/powerpoint/2010/main" val="311746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429033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26668"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1092261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3" name="TextBox 2"/>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Tree>
    <p:extLst>
      <p:ext uri="{BB962C8B-B14F-4D97-AF65-F5344CB8AC3E}">
        <p14:creationId xmlns:p14="http://schemas.microsoft.com/office/powerpoint/2010/main" val="449256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itchFamily="34" charset="-128"/>
                <a:cs typeface="Arial"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itchFamily="34" charset="-128"/>
                <a:cs typeface="Arial" pitchFamily="34" charset="0"/>
              </a:defRPr>
            </a:lvl1pPr>
          </a:lstStyle>
          <a:p>
            <a:pPr>
              <a:defRPr/>
            </a:pPr>
            <a:fld id="{F7B5D3DE-8322-4991-9993-46EAAAB1DD7E}" type="slidenum">
              <a:rPr lang="en-US"/>
              <a:pPr>
                <a:defRPr/>
              </a:pPr>
              <a:t>‹#›</a:t>
            </a:fld>
            <a:endParaRPr lang="en-US"/>
          </a:p>
        </p:txBody>
      </p:sp>
    </p:spTree>
    <p:extLst>
      <p:ext uri="{BB962C8B-B14F-4D97-AF65-F5344CB8AC3E}">
        <p14:creationId xmlns:p14="http://schemas.microsoft.com/office/powerpoint/2010/main" val="10544522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28716"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21/07/2016 13:12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dirty="0">
                <a:solidFill>
                  <a:srgbClr val="000000"/>
                </a:solidFill>
                <a:latin typeface="Calibri"/>
                <a:ea typeface="Arial Unicode MS" pitchFamily="34" charset="-128"/>
                <a:cs typeface="Arial Unicode MS" pitchFamily="34" charset="-128"/>
              </a:rPr>
              <a:t>Printed</a:t>
            </a:r>
          </a:p>
        </p:txBody>
      </p:sp>
      <p:grpSp>
        <p:nvGrpSpPr>
          <p:cNvPr id="8" name="Title Elements" hidden="1"/>
          <p:cNvGrpSpPr>
            <a:grpSpLocks/>
          </p:cNvGrpSpPr>
          <p:nvPr userDrawn="1"/>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4763785" y="2204279"/>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p:nvPr>
        </p:nvSpPr>
        <p:spPr>
          <a:xfrm>
            <a:off x="4763785" y="3539993"/>
            <a:ext cx="4210050" cy="276999"/>
          </a:xfr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userDrawn="1"/>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spTree>
    <p:extLst>
      <p:ext uri="{BB962C8B-B14F-4D97-AF65-F5344CB8AC3E}">
        <p14:creationId xmlns:p14="http://schemas.microsoft.com/office/powerpoint/2010/main" val="30258005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3" name="TextBox 2"/>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Tree>
    <p:extLst>
      <p:ext uri="{BB962C8B-B14F-4D97-AF65-F5344CB8AC3E}">
        <p14:creationId xmlns:p14="http://schemas.microsoft.com/office/powerpoint/2010/main" val="3245273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0764"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9649866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3" name="TextBox 2"/>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5393819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61420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2812"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16809994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1205844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402234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4860"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Last Modified 19/09/2016 13:30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fontAlgn="base" hangingPunct="1">
              <a:spcBef>
                <a:spcPct val="0"/>
              </a:spcBef>
              <a:spcAft>
                <a:spcPct val="0"/>
              </a:spcAft>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5" name="Rectangle 14"/>
          <p:cNvSpPr/>
          <p:nvPr/>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fontAlgn="base">
                <a:spcBef>
                  <a:spcPct val="0"/>
                </a:spcBef>
                <a:spcAft>
                  <a:spcPct val="0"/>
                </a:spcAft>
              </a:pP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22016736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
        <p:nvSpPr>
          <p:cNvPr id="3" name="TextBox 2"/>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380781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6"/>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pPr/>
              <a:t>06/11/2017</a:t>
            </a:fld>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pPr/>
              <a:t>‹#›</a:t>
            </a:fld>
            <a:endParaRPr lang="en-GB"/>
          </a:p>
        </p:txBody>
      </p:sp>
    </p:spTree>
    <p:extLst>
      <p:ext uri="{BB962C8B-B14F-4D97-AF65-F5344CB8AC3E}">
        <p14:creationId xmlns:p14="http://schemas.microsoft.com/office/powerpoint/2010/main" val="1298262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020413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6908"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b="1" dirty="0">
                <a:solidFill>
                  <a:srgbClr val="000000"/>
                </a:solidFill>
                <a:latin typeface="Calibri"/>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a:solidFill>
                  <a:srgbClr val="000000"/>
                </a:solidFill>
                <a:latin typeface="Calibri"/>
                <a:ea typeface="Arial Unicode MS" pitchFamily="34" charset="-128"/>
                <a:cs typeface="Arial Unicode MS" pitchFamily="34" charset="-128"/>
              </a:rPr>
              <a:t>Last Modified 04/01/2017 09:15 India Standard Time</a:t>
            </a:r>
            <a:endParaRPr lang="en-US" sz="900" dirty="0">
              <a:solidFill>
                <a:srgbClr val="000000"/>
              </a:solidFill>
              <a:latin typeface="Calibri"/>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a:solidFill>
                  <a:srgbClr val="000000"/>
                </a:solidFill>
                <a:latin typeface="Calibri"/>
                <a:ea typeface="Arial Unicode MS" pitchFamily="34" charset="-128"/>
                <a:cs typeface="Arial Unicode MS" pitchFamily="34" charset="-128"/>
              </a:rPr>
              <a:t>Printed 8/8/2016 3:35 PM India Standard Time</a:t>
            </a:r>
            <a:endParaRPr lang="en-US" sz="900" dirty="0">
              <a:solidFill>
                <a:srgbClr val="000000"/>
              </a:solidFill>
              <a:latin typeface="Calibri"/>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a:solidFill>
                    <a:srgbClr val="000000"/>
                  </a:solidFill>
                  <a:latin typeface="Calibri"/>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dirty="0">
                  <a:solidFill>
                    <a:srgbClr val="000000"/>
                  </a:solidFill>
                  <a:latin typeface="Calibri"/>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dirty="0">
              <a:solidFill>
                <a:srgbClr val="000000"/>
              </a:solidFill>
            </a:endParaRPr>
          </a:p>
        </p:txBody>
      </p:sp>
      <p:sp>
        <p:nvSpPr>
          <p:cNvPr id="15" name="Rectangle 14"/>
          <p:cNvSpPr/>
          <p:nvPr userDrawn="1"/>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algn="ctr" defTabSz="454682">
              <a:defRPr/>
            </a:pPr>
            <a:r>
              <a:rPr lang="en-GB" kern="0" dirty="0">
                <a:solidFill>
                  <a:prstClr val="black"/>
                </a:solidFill>
              </a:rPr>
              <a:t> </a:t>
            </a:r>
          </a:p>
        </p:txBody>
      </p:sp>
      <p:grpSp>
        <p:nvGrpSpPr>
          <p:cNvPr id="3" name="Group 2"/>
          <p:cNvGrpSpPr/>
          <p:nvPr userDrawn="1"/>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a:r>
                <a:rPr lang="en-US" sz="2200" b="1" dirty="0">
                  <a:solidFill>
                    <a:srgbClr val="000000"/>
                  </a:solidFill>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33472328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32"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2. Slide Title"/>
          <p:cNvSpPr>
            <a:spLocks noGrp="1"/>
          </p:cNvSpPr>
          <p:nvPr>
            <p:ph type="title"/>
          </p:nvPr>
        </p:nvSpPr>
        <p:spPr>
          <a:xfrm>
            <a:off x="172517" y="395980"/>
            <a:ext cx="6996687" cy="292388"/>
          </a:xfrm>
          <a:prstGeom prst="rect">
            <a:avLst/>
          </a:prstGeom>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2020820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5164138" y="6249988"/>
            <a:ext cx="3611562" cy="365125"/>
          </a:xfrm>
          <a:prstGeom prst="rect">
            <a:avLst/>
          </a:prstGeom>
        </p:spPr>
        <p:txBody>
          <a:bodyPr/>
          <a:lstStyle>
            <a:lvl1pPr>
              <a:defRPr/>
            </a:lvl1pPr>
          </a:lstStyle>
          <a:p>
            <a:pPr>
              <a:defRPr/>
            </a:pPr>
            <a:r>
              <a:rPr lang="en-US">
                <a:solidFill>
                  <a:srgbClr val="2F5897"/>
                </a:solidFill>
              </a:rPr>
              <a:t>25 January 2007</a:t>
            </a:r>
          </a:p>
        </p:txBody>
      </p:sp>
      <p:sp>
        <p:nvSpPr>
          <p:cNvPr id="4" name="Footer Placeholder 4"/>
          <p:cNvSpPr>
            <a:spLocks noGrp="1"/>
          </p:cNvSpPr>
          <p:nvPr>
            <p:ph type="ftr" sz="quarter" idx="11"/>
          </p:nvPr>
        </p:nvSpPr>
        <p:spPr>
          <a:xfrm>
            <a:off x="431800" y="6249988"/>
            <a:ext cx="3548063" cy="365125"/>
          </a:xfrm>
          <a:prstGeom prst="rect">
            <a:avLst/>
          </a:prstGeom>
        </p:spPr>
        <p:txBody>
          <a:bodyPr/>
          <a:lstStyle>
            <a:lvl1pPr>
              <a:defRPr/>
            </a:lvl1pPr>
          </a:lstStyle>
          <a:p>
            <a:pPr>
              <a:defRPr/>
            </a:pPr>
            <a:r>
              <a:rPr lang="en-US">
                <a:solidFill>
                  <a:srgbClr val="2F5897"/>
                </a:solidFill>
              </a:rPr>
              <a:t>MATS326-3 problem.ppt</a:t>
            </a:r>
          </a:p>
        </p:txBody>
      </p:sp>
      <p:sp>
        <p:nvSpPr>
          <p:cNvPr id="5" name="Slide Number Placeholder 5"/>
          <p:cNvSpPr>
            <a:spLocks noGrp="1"/>
          </p:cNvSpPr>
          <p:nvPr>
            <p:ph type="sldNum" sz="quarter" idx="12"/>
          </p:nvPr>
        </p:nvSpPr>
        <p:spPr/>
        <p:txBody>
          <a:bodyPr/>
          <a:lstStyle>
            <a:lvl1pPr>
              <a:defRPr/>
            </a:lvl1pPr>
          </a:lstStyle>
          <a:p>
            <a:pPr>
              <a:defRPr/>
            </a:pPr>
            <a:fld id="{B9FDE1F8-AC9B-417F-9A97-65CC73626AA6}" type="slidenum">
              <a:rPr lang="en-US">
                <a:solidFill>
                  <a:srgbClr val="2F5897"/>
                </a:solidFill>
              </a:rPr>
              <a:pPr>
                <a:defRPr/>
              </a:pPr>
              <a:t>‹#›</a:t>
            </a:fld>
            <a:fld id="{ED7E1676-DA88-490A-A888-A27D9E44EAC8}" type="slidenum">
              <a:rPr lang="en-US">
                <a:solidFill>
                  <a:srgbClr val="2F5897"/>
                </a:solidFill>
              </a:rPr>
              <a:pPr>
                <a:defRPr/>
              </a:pPr>
              <a:t>‹#›</a:t>
            </a:fld>
            <a:endParaRPr lang="en-US">
              <a:solidFill>
                <a:srgbClr val="2F5897"/>
              </a:solidFill>
            </a:endParaRPr>
          </a:p>
        </p:txBody>
      </p:sp>
    </p:spTree>
    <p:extLst>
      <p:ext uri="{BB962C8B-B14F-4D97-AF65-F5344CB8AC3E}">
        <p14:creationId xmlns:p14="http://schemas.microsoft.com/office/powerpoint/2010/main" val="19603111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solidFill>
                  <a:srgbClr val="000000"/>
                </a:solidFill>
              </a:rPr>
              <a:pPr/>
              <a:t>06-Nov-17</a:t>
            </a:fld>
            <a:endParaRPr lang="en-US">
              <a:solidFill>
                <a:srgbClr val="000000"/>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000000"/>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125903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itchFamily="34" charset="-128"/>
                <a:cs typeface="Arial" pitchFamily="34" charset="0"/>
              </a:defRPr>
            </a:lvl1pPr>
          </a:lstStyle>
          <a:p>
            <a:pPr algn="ctr" fontAlgn="base">
              <a:spcBef>
                <a:spcPct val="0"/>
              </a:spcBef>
              <a:spcAft>
                <a:spcPct val="0"/>
              </a:spcAft>
              <a:defRPr/>
            </a:pPr>
            <a:endParaRPr lang="en-US" sz="16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itchFamily="34" charset="-128"/>
                <a:cs typeface="Arial" pitchFamily="34" charset="0"/>
              </a:defRPr>
            </a:lvl1pPr>
          </a:lstStyle>
          <a:p>
            <a:pPr>
              <a:defRPr/>
            </a:pPr>
            <a:fld id="{F7B5D3DE-8322-4991-9993-46EAAAB1DD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82845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919162"/>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8"/>
            <a:ext cx="4038600"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8"/>
            <a:ext cx="4038600" cy="478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pPr/>
              <a:t>‹#›</a:t>
            </a:fld>
            <a:endParaRPr lang="en-GB" altLang="en-US">
              <a:solidFill>
                <a:srgbClr val="FFFFFF"/>
              </a:solidFill>
            </a:endParaRPr>
          </a:p>
        </p:txBody>
      </p:sp>
    </p:spTree>
    <p:extLst>
      <p:ext uri="{BB962C8B-B14F-4D97-AF65-F5344CB8AC3E}">
        <p14:creationId xmlns:p14="http://schemas.microsoft.com/office/powerpoint/2010/main" val="11631748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5"/>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solidFill>
                  <a:srgbClr val="000000"/>
                </a:solidFill>
              </a:rPr>
              <a:pPr/>
              <a:t>06/11/2017</a:t>
            </a:fld>
            <a:endParaRPr lang="en-GB">
              <a:solidFill>
                <a:srgbClr val="000000"/>
              </a:solidFill>
            </a:endParaRPr>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solidFill>
                <a:srgbClr val="000000"/>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solidFill>
                  <a:srgbClr val="000000"/>
                </a:solidFill>
              </a:rPr>
              <a:pPr/>
              <a:t>‹#›</a:t>
            </a:fld>
            <a:endParaRPr lang="en-GB">
              <a:solidFill>
                <a:srgbClr val="000000"/>
              </a:solidFill>
            </a:endParaRPr>
          </a:p>
        </p:txBody>
      </p:sp>
    </p:spTree>
    <p:extLst>
      <p:ext uri="{BB962C8B-B14F-4D97-AF65-F5344CB8AC3E}">
        <p14:creationId xmlns:p14="http://schemas.microsoft.com/office/powerpoint/2010/main" val="1455576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01523"/>
            <a:ext cx="8229600" cy="219291"/>
          </a:xfrm>
        </p:spPr>
        <p:txBody>
          <a:bodyPr/>
          <a:lstStyle/>
          <a:p>
            <a:r>
              <a:rPr lang="en-US"/>
              <a:t>Click to edit Master title style</a:t>
            </a:r>
          </a:p>
        </p:txBody>
      </p:sp>
      <p:sp>
        <p:nvSpPr>
          <p:cNvPr id="3" name="Table Placeholder 2"/>
          <p:cNvSpPr>
            <a:spLocks noGrp="1"/>
          </p:cNvSpPr>
          <p:nvPr>
            <p:ph type="tbl" idx="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charset="0"/>
                <a:ea typeface="+mn-ea"/>
                <a:cs typeface="Arial"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itchFamily="34" charset="-128"/>
                <a:cs typeface="Arial" pitchFamily="34" charset="0"/>
              </a:defRPr>
            </a:lvl1pPr>
          </a:lstStyle>
          <a:p>
            <a:fld id="{87FA980F-A1AC-4001-9C01-305F69180B5E}" type="slidenum">
              <a:rPr lang="en-GB" smtClean="0"/>
              <a:pPr/>
              <a:t>‹#›</a:t>
            </a:fld>
            <a:endParaRPr lang="en-GB"/>
          </a:p>
        </p:txBody>
      </p:sp>
    </p:spTree>
    <p:extLst>
      <p:ext uri="{BB962C8B-B14F-4D97-AF65-F5344CB8AC3E}">
        <p14:creationId xmlns:p14="http://schemas.microsoft.com/office/powerpoint/2010/main" val="130062810"/>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6870700" cy="1600200"/>
          </a:xfrm>
        </p:spPr>
        <p:txBody>
          <a:bodyPr/>
          <a:lstStyle/>
          <a:p>
            <a:r>
              <a:rPr lang="en-US"/>
              <a:t>Click to edit Master title style</a:t>
            </a:r>
          </a:p>
        </p:txBody>
      </p:sp>
      <p:sp>
        <p:nvSpPr>
          <p:cNvPr id="3" name="Table Placeholder 2"/>
          <p:cNvSpPr>
            <a:spLocks noGrp="1"/>
          </p:cNvSpPr>
          <p:nvPr>
            <p:ph type="tbl" idx="1"/>
          </p:nvPr>
        </p:nvSpPr>
        <p:spPr>
          <a:xfrm>
            <a:off x="685800" y="1828800"/>
            <a:ext cx="7696200" cy="3657600"/>
          </a:xfrm>
        </p:spPr>
        <p:txBody>
          <a:bodyPr/>
          <a:lstStyle/>
          <a:p>
            <a:endParaRPr lang="en-US"/>
          </a:p>
        </p:txBody>
      </p:sp>
      <p:sp>
        <p:nvSpPr>
          <p:cNvPr id="4" name="Date Placeholder 3"/>
          <p:cNvSpPr>
            <a:spLocks noGrp="1"/>
          </p:cNvSpPr>
          <p:nvPr>
            <p:ph type="dt" sz="half" idx="10"/>
          </p:nvPr>
        </p:nvSpPr>
        <p:spPr>
          <a:xfrm>
            <a:off x="1371600" y="6248400"/>
            <a:ext cx="1905000" cy="457200"/>
          </a:xfrm>
          <a:prstGeom prst="rect">
            <a:avLst/>
          </a:prstGeom>
        </p:spPr>
        <p:txBody>
          <a:bodyPr/>
          <a:lstStyle>
            <a:lvl1pPr>
              <a:defRPr/>
            </a:lvl1pPr>
          </a:lstStyle>
          <a:p>
            <a:r>
              <a:rPr lang="en-US" altLang="en-US"/>
              <a:t>ASPIRE</a:t>
            </a:r>
            <a:endParaRPr lang="en-IN" altLang="en-US"/>
          </a:p>
        </p:txBody>
      </p:sp>
      <p:sp>
        <p:nvSpPr>
          <p:cNvPr id="5" name="Footer Placeholder 4"/>
          <p:cNvSpPr>
            <a:spLocks noGrp="1"/>
          </p:cNvSpPr>
          <p:nvPr>
            <p:ph type="ftr" sz="quarter" idx="11"/>
          </p:nvPr>
        </p:nvSpPr>
        <p:spPr>
          <a:xfrm>
            <a:off x="3556000" y="6248400"/>
            <a:ext cx="2895600" cy="457200"/>
          </a:xfrm>
          <a:prstGeom prst="rect">
            <a:avLst/>
          </a:prstGeom>
        </p:spPr>
        <p:txBody>
          <a:bodyPr/>
          <a:lstStyle>
            <a:lvl1pPr>
              <a:defRPr/>
            </a:lvl1pPr>
          </a:lstStyle>
          <a:p>
            <a:endParaRPr lang="en-IN" altLang="en-US"/>
          </a:p>
        </p:txBody>
      </p:sp>
      <p:sp>
        <p:nvSpPr>
          <p:cNvPr id="6" name="Slide Number Placeholder 5"/>
          <p:cNvSpPr>
            <a:spLocks noGrp="1"/>
          </p:cNvSpPr>
          <p:nvPr>
            <p:ph type="sldNum" sz="quarter" idx="12"/>
          </p:nvPr>
        </p:nvSpPr>
        <p:spPr>
          <a:xfrm>
            <a:off x="6718300" y="6248400"/>
            <a:ext cx="1905000" cy="457200"/>
          </a:xfrm>
          <a:prstGeom prst="rect">
            <a:avLst/>
          </a:prstGeom>
        </p:spPr>
        <p:txBody>
          <a:bodyPr/>
          <a:lstStyle>
            <a:lvl1pPr>
              <a:defRPr/>
            </a:lvl1pPr>
          </a:lstStyle>
          <a:p>
            <a:fld id="{3B675466-629A-40AD-A8DE-CCDBF9465426}" type="slidenum">
              <a:rPr lang="en-IN" altLang="en-US"/>
              <a:pPr/>
              <a:t>‹#›</a:t>
            </a:fld>
            <a:endParaRPr lang="en-IN" altLang="en-US"/>
          </a:p>
        </p:txBody>
      </p:sp>
    </p:spTree>
    <p:extLst>
      <p:ext uri="{BB962C8B-B14F-4D97-AF65-F5344CB8AC3E}">
        <p14:creationId xmlns:p14="http://schemas.microsoft.com/office/powerpoint/2010/main" val="204944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45" name="think-cell Slide" r:id="rId4" imgW="360" imgH="360" progId="">
                  <p:embed/>
                </p:oleObj>
              </mc:Choice>
              <mc:Fallback>
                <p:oleObj name="think-cell Slide" r:id="rId4" imgW="360" imgH="360" progId="">
                  <p:embed/>
                  <p:pic>
                    <p:nvPicPr>
                      <p:cNvPr id="0"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ltGray">
          <a:xfrm>
            <a:off x="-22677" y="0"/>
            <a:ext cx="9188649" cy="6858000"/>
          </a:xfrm>
          <a:prstGeom prst="rect">
            <a:avLst/>
          </a:prstGeom>
        </p:spPr>
      </p:pic>
      <p:sp>
        <p:nvSpPr>
          <p:cNvPr id="4" name="Working Draft Text" hidden="1"/>
          <p:cNvSpPr txBox="1">
            <a:spLocks noChangeArrowheads="1"/>
          </p:cNvSpPr>
          <p:nvPr/>
        </p:nvSpPr>
        <p:spPr bwMode="auto">
          <a:xfrm>
            <a:off x="8131465" y="228300"/>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29" y="387846"/>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baseline="0" noProof="0">
                <a:latin typeface="+mn-lt"/>
                <a:ea typeface="Arial Unicode MS" pitchFamily="34" charset="-128"/>
                <a:cs typeface="Arial Unicode MS" pitchFamily="34" charset="-128"/>
              </a:rPr>
              <a:t>Last Modified 04/01/2017 09:15 India Standard Time</a:t>
            </a:r>
            <a:endParaRPr lang="en-US" sz="900"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1"/>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900" baseline="0" noProof="0">
                <a:latin typeface="+mn-lt"/>
                <a:ea typeface="Arial Unicode MS" pitchFamily="34" charset="-128"/>
                <a:cs typeface="Arial Unicode MS" pitchFamily="34" charset="-128"/>
              </a:rPr>
              <a:t>Printed 8/8/2016 3:35 PM India Standard Time</a:t>
            </a:r>
            <a:endParaRPr lang="en-US" sz="900"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21126"/>
            <a:ext cx="4210050" cy="494022"/>
            <a:chOff x="1663" y="3106"/>
            <a:chExt cx="3109" cy="305"/>
          </a:xfrm>
        </p:grpSpPr>
        <p:sp>
          <p:nvSpPr>
            <p:cNvPr id="9" name="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a:latin typeface="+mn-lt"/>
                </a:rPr>
                <a:t>Document type</a:t>
              </a:r>
            </a:p>
          </p:txBody>
        </p:sp>
        <p:sp>
          <p:nvSpPr>
            <p:cNvPr id="10" name="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400" baseline="0" noProof="0" dirty="0">
                  <a:latin typeface="+mn-lt"/>
                </a:rPr>
                <a:t>Date</a:t>
              </a:r>
            </a:p>
          </p:txBody>
        </p:sp>
      </p:grpSp>
      <p:sp>
        <p:nvSpPr>
          <p:cNvPr id="13314" name="Rectangle 1026"/>
          <p:cNvSpPr>
            <a:spLocks noGrp="1" noChangeArrowheads="1"/>
          </p:cNvSpPr>
          <p:nvPr>
            <p:ph type="ctrTitle"/>
          </p:nvPr>
        </p:nvSpPr>
        <p:spPr>
          <a:xfrm>
            <a:off x="158751" y="2189418"/>
            <a:ext cx="4210050" cy="492443"/>
          </a:xfrm>
          <a:prstGeom prst="rect">
            <a:avLst/>
          </a:prstGeom>
        </p:spPr>
        <p:txBody>
          <a:bodyPr wrap="square" anchor="t">
            <a:spAutoFit/>
          </a:bodyPr>
          <a:lstStyle>
            <a:lvl1pPr algn="l">
              <a:defRPr sz="32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4"/>
            <a:ext cx="4210050" cy="276999"/>
          </a:xfrm>
          <a:prstGeom prst="rect">
            <a:avLst/>
          </a:prstGeom>
        </p:spPr>
        <p:txBody>
          <a:bodyPr>
            <a:spAutoFit/>
          </a:bodyPr>
          <a:lstStyle>
            <a:lvl1pPr algn="l">
              <a:defRPr sz="180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en-US" sz="800" baseline="0" noProof="0" dirty="0">
              <a:solidFill>
                <a:srgbClr val="000000"/>
              </a:solidFill>
              <a:latin typeface="+mn-lt"/>
              <a:ea typeface="+mn-ea"/>
            </a:endParaRPr>
          </a:p>
        </p:txBody>
      </p:sp>
      <p:sp>
        <p:nvSpPr>
          <p:cNvPr id="15" name="Rectangle 14"/>
          <p:cNvSpPr/>
          <p:nvPr userDrawn="1"/>
        </p:nvSpPr>
        <p:spPr>
          <a:xfrm>
            <a:off x="4517221"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92776" tIns="46393" rIns="92776" bIns="46393" rtlCol="0" anchor="ctr"/>
          <a:lstStyle/>
          <a:p>
            <a:pPr marL="0" marR="0" lvl="0" indent="0" algn="ctr" defTabSz="454682"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3" name="Group 2"/>
          <p:cNvGrpSpPr/>
          <p:nvPr userDrawn="1"/>
        </p:nvGrpSpPr>
        <p:grpSpPr bwMode="ltGray">
          <a:xfrm>
            <a:off x="3206242" y="5486400"/>
            <a:ext cx="2731517" cy="1309285"/>
            <a:chOff x="3200212" y="5393260"/>
            <a:chExt cx="2731517" cy="1309285"/>
          </a:xfrm>
        </p:grpSpPr>
        <p:sp>
          <p:nvSpPr>
            <p:cNvPr id="16" name="TextBox 15"/>
            <p:cNvSpPr txBox="1"/>
            <p:nvPr userDrawn="1"/>
          </p:nvSpPr>
          <p:spPr bwMode="ltGray">
            <a:xfrm>
              <a:off x="3200212" y="6363991"/>
              <a:ext cx="2731517" cy="338554"/>
            </a:xfrm>
            <a:prstGeom prst="rect">
              <a:avLst/>
            </a:prstGeom>
            <a:noFill/>
          </p:spPr>
          <p:txBody>
            <a:bodyPr wrap="none" lIns="0" tIns="0" rIns="0" bIns="0" rtlCol="0" anchor="b">
              <a:spAutoFit/>
            </a:bodyPr>
            <a:lstStyle/>
            <a:p>
              <a:pPr algn="ctr"/>
              <a:r>
                <a:rPr lang="en-US" sz="220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extLst>
      <p:ext uri="{BB962C8B-B14F-4D97-AF65-F5344CB8AC3E}">
        <p14:creationId xmlns:p14="http://schemas.microsoft.com/office/powerpoint/2010/main" val="323553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18" Type="http://schemas.openxmlformats.org/officeDocument/2006/relationships/tags" Target="../tags/tag9.xml"/><Relationship Id="rId26" Type="http://schemas.openxmlformats.org/officeDocument/2006/relationships/tags" Target="../tags/tag17.xml"/><Relationship Id="rId3" Type="http://schemas.openxmlformats.org/officeDocument/2006/relationships/slideLayout" Target="../slideLayouts/slideLayout3.xml"/><Relationship Id="rId21" Type="http://schemas.openxmlformats.org/officeDocument/2006/relationships/tags" Target="../tags/tag12.xml"/><Relationship Id="rId34"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tags" Target="../tags/tag3.xml"/><Relationship Id="rId17" Type="http://schemas.openxmlformats.org/officeDocument/2006/relationships/tags" Target="../tags/tag8.xml"/><Relationship Id="rId25" Type="http://schemas.openxmlformats.org/officeDocument/2006/relationships/tags" Target="../tags/tag16.xml"/><Relationship Id="rId33"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tags" Target="../tags/tag7.xml"/><Relationship Id="rId20" Type="http://schemas.openxmlformats.org/officeDocument/2006/relationships/tags" Target="../tags/tag11.xml"/><Relationship Id="rId29" Type="http://schemas.openxmlformats.org/officeDocument/2006/relationships/tags" Target="../tags/tag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24" Type="http://schemas.openxmlformats.org/officeDocument/2006/relationships/tags" Target="../tags/tag15.xml"/><Relationship Id="rId32" Type="http://schemas.openxmlformats.org/officeDocument/2006/relationships/image" Target="../media/image2.jpeg"/><Relationship Id="rId37"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tags" Target="../tags/tag6.xml"/><Relationship Id="rId23" Type="http://schemas.openxmlformats.org/officeDocument/2006/relationships/tags" Target="../tags/tag14.xml"/><Relationship Id="rId28" Type="http://schemas.openxmlformats.org/officeDocument/2006/relationships/tags" Target="../tags/tag19.xml"/><Relationship Id="rId36" Type="http://schemas.openxmlformats.org/officeDocument/2006/relationships/image" Target="../media/image6.png"/><Relationship Id="rId10" Type="http://schemas.openxmlformats.org/officeDocument/2006/relationships/vmlDrawing" Target="../drawings/vmlDrawing1.vml"/><Relationship Id="rId19" Type="http://schemas.openxmlformats.org/officeDocument/2006/relationships/tags" Target="../tags/tag10.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 Id="rId22" Type="http://schemas.openxmlformats.org/officeDocument/2006/relationships/tags" Target="../tags/tag13.xml"/><Relationship Id="rId27" Type="http://schemas.openxmlformats.org/officeDocument/2006/relationships/tags" Target="../tags/tag18.xml"/><Relationship Id="rId30" Type="http://schemas.openxmlformats.org/officeDocument/2006/relationships/oleObject" Target="../embeddings/oleObject1.bin"/><Relationship Id="rId35" Type="http://schemas.openxmlformats.org/officeDocument/2006/relationships/image" Target="../media/image5.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10.xml"/><Relationship Id="rId18" Type="http://schemas.openxmlformats.org/officeDocument/2006/relationships/oleObject" Target="../embeddings/oleObject25.bin"/><Relationship Id="rId3" Type="http://schemas.openxmlformats.org/officeDocument/2006/relationships/slideLayout" Target="../slideLayouts/slideLayout42.xml"/><Relationship Id="rId21" Type="http://schemas.openxmlformats.org/officeDocument/2006/relationships/image" Target="../media/image3.jpe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ags" Target="../tags/tag226.xml"/><Relationship Id="rId2" Type="http://schemas.openxmlformats.org/officeDocument/2006/relationships/slideLayout" Target="../slideLayouts/slideLayout41.xml"/><Relationship Id="rId16" Type="http://schemas.openxmlformats.org/officeDocument/2006/relationships/tags" Target="../tags/tag225.xml"/><Relationship Id="rId20" Type="http://schemas.openxmlformats.org/officeDocument/2006/relationships/image" Target="../media/image2.jpe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ags" Target="../tags/tag224.xml"/><Relationship Id="rId10" Type="http://schemas.openxmlformats.org/officeDocument/2006/relationships/slideLayout" Target="../slideLayouts/slideLayout49.xml"/><Relationship Id="rId19" Type="http://schemas.openxmlformats.org/officeDocument/2006/relationships/image" Target="../media/image1.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vmlDrawing" Target="../drawings/vmlDrawing23.vml"/><Relationship Id="rId22" Type="http://schemas.openxmlformats.org/officeDocument/2006/relationships/image" Target="../media/image4.jpe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26" Type="http://schemas.openxmlformats.org/officeDocument/2006/relationships/image" Target="../media/image1.emf"/><Relationship Id="rId3" Type="http://schemas.openxmlformats.org/officeDocument/2006/relationships/slideLayout" Target="../slideLayouts/slideLayout54.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oleObject" Target="../embeddings/oleObject27.bin"/><Relationship Id="rId2" Type="http://schemas.openxmlformats.org/officeDocument/2006/relationships/slideLayout" Target="../slideLayouts/slideLayout53.xml"/><Relationship Id="rId16" Type="http://schemas.openxmlformats.org/officeDocument/2006/relationships/tags" Target="../tags/tag238.xml"/><Relationship Id="rId20" Type="http://schemas.openxmlformats.org/officeDocument/2006/relationships/tags" Target="../tags/tag242.xml"/><Relationship Id="rId29" Type="http://schemas.openxmlformats.org/officeDocument/2006/relationships/image" Target="../media/image4.jpeg"/><Relationship Id="rId1" Type="http://schemas.openxmlformats.org/officeDocument/2006/relationships/slideLayout" Target="../slideLayouts/slideLayout52.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tags" Target="../tags/tag246.xml"/><Relationship Id="rId32" Type="http://schemas.openxmlformats.org/officeDocument/2006/relationships/image" Target="../media/image7.png"/><Relationship Id="rId5" Type="http://schemas.openxmlformats.org/officeDocument/2006/relationships/vmlDrawing" Target="../drawings/vmlDrawing25.vml"/><Relationship Id="rId15" Type="http://schemas.openxmlformats.org/officeDocument/2006/relationships/tags" Target="../tags/tag237.xml"/><Relationship Id="rId23" Type="http://schemas.openxmlformats.org/officeDocument/2006/relationships/tags" Target="../tags/tag245.xml"/><Relationship Id="rId28" Type="http://schemas.openxmlformats.org/officeDocument/2006/relationships/image" Target="../media/image3.jpeg"/><Relationship Id="rId10" Type="http://schemas.openxmlformats.org/officeDocument/2006/relationships/tags" Target="../tags/tag232.xml"/><Relationship Id="rId19" Type="http://schemas.openxmlformats.org/officeDocument/2006/relationships/tags" Target="../tags/tag241.xml"/><Relationship Id="rId31" Type="http://schemas.openxmlformats.org/officeDocument/2006/relationships/image" Target="../media/image6.png"/><Relationship Id="rId4" Type="http://schemas.openxmlformats.org/officeDocument/2006/relationships/theme" Target="../theme/theme11.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tags" Target="../tags/tag269.xml"/><Relationship Id="rId39" Type="http://schemas.openxmlformats.org/officeDocument/2006/relationships/tags" Target="../tags/tag282.xml"/><Relationship Id="rId3" Type="http://schemas.openxmlformats.org/officeDocument/2006/relationships/slideLayout" Target="../slideLayouts/slideLayout57.xml"/><Relationship Id="rId21" Type="http://schemas.openxmlformats.org/officeDocument/2006/relationships/tags" Target="../tags/tag264.xml"/><Relationship Id="rId34" Type="http://schemas.openxmlformats.org/officeDocument/2006/relationships/tags" Target="../tags/tag277.xml"/><Relationship Id="rId42" Type="http://schemas.openxmlformats.org/officeDocument/2006/relationships/tags" Target="../tags/tag285.xml"/><Relationship Id="rId47" Type="http://schemas.openxmlformats.org/officeDocument/2006/relationships/image" Target="../media/image12.jpeg"/><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 Id="rId46" Type="http://schemas.openxmlformats.org/officeDocument/2006/relationships/image" Target="../media/image3.jpeg"/><Relationship Id="rId2" Type="http://schemas.openxmlformats.org/officeDocument/2006/relationships/slideLayout" Target="../slideLayouts/slideLayout56.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tags" Target="../tags/tag272.xml"/><Relationship Id="rId41" Type="http://schemas.openxmlformats.org/officeDocument/2006/relationships/tags" Target="../tags/tag284.xml"/><Relationship Id="rId1" Type="http://schemas.openxmlformats.org/officeDocument/2006/relationships/slideLayout" Target="../slideLayouts/slideLayout55.xml"/><Relationship Id="rId6" Type="http://schemas.openxmlformats.org/officeDocument/2006/relationships/tags" Target="../tags/tag249.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tags" Target="../tags/tag283.xml"/><Relationship Id="rId45" Type="http://schemas.openxmlformats.org/officeDocument/2006/relationships/image" Target="../media/image2.jpeg"/><Relationship Id="rId5" Type="http://schemas.openxmlformats.org/officeDocument/2006/relationships/vmlDrawing" Target="../drawings/vmlDrawing28.v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49" Type="http://schemas.openxmlformats.org/officeDocument/2006/relationships/image" Target="../media/image4.jpeg"/><Relationship Id="rId10" Type="http://schemas.openxmlformats.org/officeDocument/2006/relationships/tags" Target="../tags/tag253.xml"/><Relationship Id="rId19" Type="http://schemas.openxmlformats.org/officeDocument/2006/relationships/tags" Target="../tags/tag262.xml"/><Relationship Id="rId31" Type="http://schemas.openxmlformats.org/officeDocument/2006/relationships/tags" Target="../tags/tag274.xml"/><Relationship Id="rId44" Type="http://schemas.openxmlformats.org/officeDocument/2006/relationships/image" Target="../media/image1.emf"/><Relationship Id="rId4" Type="http://schemas.openxmlformats.org/officeDocument/2006/relationships/theme" Target="../theme/theme12.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oleObject" Target="../embeddings/oleObject30.bin"/><Relationship Id="rId48" Type="http://schemas.openxmlformats.org/officeDocument/2006/relationships/image" Target="../media/image5.png"/><Relationship Id="rId8" Type="http://schemas.openxmlformats.org/officeDocument/2006/relationships/tags" Target="../tags/tag251.xml"/></Relationships>
</file>

<file path=ppt/slideMasters/_rels/slideMaster13.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26" Type="http://schemas.openxmlformats.org/officeDocument/2006/relationships/image" Target="../media/image2.jpeg"/><Relationship Id="rId3" Type="http://schemas.openxmlformats.org/officeDocument/2006/relationships/theme" Target="../theme/theme13.xml"/><Relationship Id="rId21" Type="http://schemas.openxmlformats.org/officeDocument/2006/relationships/tags" Target="../tags/tag305.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image" Target="../media/image1.emf"/><Relationship Id="rId2" Type="http://schemas.openxmlformats.org/officeDocument/2006/relationships/slideLayout" Target="../slideLayouts/slideLayout59.xml"/><Relationship Id="rId16" Type="http://schemas.openxmlformats.org/officeDocument/2006/relationships/tags" Target="../tags/tag300.xml"/><Relationship Id="rId20" Type="http://schemas.openxmlformats.org/officeDocument/2006/relationships/tags" Target="../tags/tag304.xml"/><Relationship Id="rId29" Type="http://schemas.openxmlformats.org/officeDocument/2006/relationships/image" Target="../media/image5.png"/><Relationship Id="rId1" Type="http://schemas.openxmlformats.org/officeDocument/2006/relationships/slideLayout" Target="../slideLayouts/slideLayout58.xml"/><Relationship Id="rId6" Type="http://schemas.openxmlformats.org/officeDocument/2006/relationships/tags" Target="../tags/tag290.xml"/><Relationship Id="rId11" Type="http://schemas.openxmlformats.org/officeDocument/2006/relationships/tags" Target="../tags/tag295.xml"/><Relationship Id="rId24" Type="http://schemas.openxmlformats.org/officeDocument/2006/relationships/oleObject" Target="../embeddings/oleObject34.bin"/><Relationship Id="rId5" Type="http://schemas.openxmlformats.org/officeDocument/2006/relationships/tags" Target="../tags/tag289.xml"/><Relationship Id="rId15" Type="http://schemas.openxmlformats.org/officeDocument/2006/relationships/tags" Target="../tags/tag299.xml"/><Relationship Id="rId23" Type="http://schemas.openxmlformats.org/officeDocument/2006/relationships/tags" Target="../tags/tag307.xml"/><Relationship Id="rId28" Type="http://schemas.openxmlformats.org/officeDocument/2006/relationships/image" Target="../media/image12.jpeg"/><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vmlDrawing" Target="../drawings/vmlDrawing31.v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tags" Target="../tags/tag306.xml"/><Relationship Id="rId27"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tags" Target="../tags/tag317.xml"/><Relationship Id="rId18" Type="http://schemas.openxmlformats.org/officeDocument/2006/relationships/tags" Target="../tags/tag322.xml"/><Relationship Id="rId26" Type="http://schemas.openxmlformats.org/officeDocument/2006/relationships/image" Target="../media/image2.jpeg"/><Relationship Id="rId3" Type="http://schemas.openxmlformats.org/officeDocument/2006/relationships/theme" Target="../theme/theme14.xml"/><Relationship Id="rId21" Type="http://schemas.openxmlformats.org/officeDocument/2006/relationships/tags" Target="../tags/tag325.xml"/><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tags" Target="../tags/tag321.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tags" Target="../tags/tag320.xml"/><Relationship Id="rId20" Type="http://schemas.openxmlformats.org/officeDocument/2006/relationships/tags" Target="../tags/tag324.xml"/><Relationship Id="rId29" Type="http://schemas.openxmlformats.org/officeDocument/2006/relationships/image" Target="../media/image5.png"/><Relationship Id="rId1" Type="http://schemas.openxmlformats.org/officeDocument/2006/relationships/slideLayout" Target="../slideLayouts/slideLayout60.xml"/><Relationship Id="rId6" Type="http://schemas.openxmlformats.org/officeDocument/2006/relationships/tags" Target="../tags/tag310.xml"/><Relationship Id="rId11" Type="http://schemas.openxmlformats.org/officeDocument/2006/relationships/tags" Target="../tags/tag315.xml"/><Relationship Id="rId24" Type="http://schemas.openxmlformats.org/officeDocument/2006/relationships/oleObject" Target="../embeddings/oleObject36.bin"/><Relationship Id="rId5" Type="http://schemas.openxmlformats.org/officeDocument/2006/relationships/tags" Target="../tags/tag309.xml"/><Relationship Id="rId15" Type="http://schemas.openxmlformats.org/officeDocument/2006/relationships/tags" Target="../tags/tag319.xml"/><Relationship Id="rId23" Type="http://schemas.openxmlformats.org/officeDocument/2006/relationships/tags" Target="../tags/tag327.xml"/><Relationship Id="rId28" Type="http://schemas.openxmlformats.org/officeDocument/2006/relationships/image" Target="../media/image4.jpeg"/><Relationship Id="rId10" Type="http://schemas.openxmlformats.org/officeDocument/2006/relationships/tags" Target="../tags/tag314.xml"/><Relationship Id="rId19" Type="http://schemas.openxmlformats.org/officeDocument/2006/relationships/tags" Target="../tags/tag323.xml"/><Relationship Id="rId4" Type="http://schemas.openxmlformats.org/officeDocument/2006/relationships/vmlDrawing" Target="../drawings/vmlDrawing33.v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tags" Target="../tags/tag326.xml"/><Relationship Id="rId27"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18" Type="http://schemas.openxmlformats.org/officeDocument/2006/relationships/tags" Target="../tags/tag341.xml"/><Relationship Id="rId26" Type="http://schemas.openxmlformats.org/officeDocument/2006/relationships/image" Target="../media/image1.emf"/><Relationship Id="rId3" Type="http://schemas.openxmlformats.org/officeDocument/2006/relationships/slideLayout" Target="../slideLayouts/slideLayout64.xml"/><Relationship Id="rId21" Type="http://schemas.openxmlformats.org/officeDocument/2006/relationships/tags" Target="../tags/tag344.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tags" Target="../tags/tag340.xml"/><Relationship Id="rId25" Type="http://schemas.openxmlformats.org/officeDocument/2006/relationships/oleObject" Target="../embeddings/oleObject38.bin"/><Relationship Id="rId2" Type="http://schemas.openxmlformats.org/officeDocument/2006/relationships/slideLayout" Target="../slideLayouts/slideLayout63.xml"/><Relationship Id="rId16" Type="http://schemas.openxmlformats.org/officeDocument/2006/relationships/tags" Target="../tags/tag339.xml"/><Relationship Id="rId20" Type="http://schemas.openxmlformats.org/officeDocument/2006/relationships/tags" Target="../tags/tag343.xml"/><Relationship Id="rId29" Type="http://schemas.openxmlformats.org/officeDocument/2006/relationships/image" Target="../media/image12.jpeg"/><Relationship Id="rId1" Type="http://schemas.openxmlformats.org/officeDocument/2006/relationships/slideLayout" Target="../slideLayouts/slideLayout62.xml"/><Relationship Id="rId6" Type="http://schemas.openxmlformats.org/officeDocument/2006/relationships/tags" Target="../tags/tag329.xml"/><Relationship Id="rId11" Type="http://schemas.openxmlformats.org/officeDocument/2006/relationships/tags" Target="../tags/tag334.xml"/><Relationship Id="rId24" Type="http://schemas.openxmlformats.org/officeDocument/2006/relationships/tags" Target="../tags/tag347.xml"/><Relationship Id="rId32" Type="http://schemas.openxmlformats.org/officeDocument/2006/relationships/image" Target="../media/image7.png"/><Relationship Id="rId5" Type="http://schemas.openxmlformats.org/officeDocument/2006/relationships/vmlDrawing" Target="../drawings/vmlDrawing35.vml"/><Relationship Id="rId15" Type="http://schemas.openxmlformats.org/officeDocument/2006/relationships/tags" Target="../tags/tag338.xml"/><Relationship Id="rId23" Type="http://schemas.openxmlformats.org/officeDocument/2006/relationships/tags" Target="../tags/tag346.xml"/><Relationship Id="rId28" Type="http://schemas.openxmlformats.org/officeDocument/2006/relationships/image" Target="../media/image3.jpeg"/><Relationship Id="rId10" Type="http://schemas.openxmlformats.org/officeDocument/2006/relationships/tags" Target="../tags/tag333.xml"/><Relationship Id="rId19" Type="http://schemas.openxmlformats.org/officeDocument/2006/relationships/tags" Target="../tags/tag342.xml"/><Relationship Id="rId31" Type="http://schemas.openxmlformats.org/officeDocument/2006/relationships/image" Target="../media/image6.png"/><Relationship Id="rId4" Type="http://schemas.openxmlformats.org/officeDocument/2006/relationships/theme" Target="../theme/theme15.xml"/><Relationship Id="rId9" Type="http://schemas.openxmlformats.org/officeDocument/2006/relationships/tags" Target="../tags/tag332.xml"/><Relationship Id="rId14" Type="http://schemas.openxmlformats.org/officeDocument/2006/relationships/tags" Target="../tags/tag337.xml"/><Relationship Id="rId22" Type="http://schemas.openxmlformats.org/officeDocument/2006/relationships/tags" Target="../tags/tag345.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16.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tags" Target="../tags/tag356.xml"/><Relationship Id="rId18" Type="http://schemas.openxmlformats.org/officeDocument/2006/relationships/tags" Target="../tags/tag361.xml"/><Relationship Id="rId26" Type="http://schemas.openxmlformats.org/officeDocument/2006/relationships/image" Target="../media/image1.emf"/><Relationship Id="rId3" Type="http://schemas.openxmlformats.org/officeDocument/2006/relationships/slideLayout" Target="../slideLayouts/slideLayout67.xml"/><Relationship Id="rId21" Type="http://schemas.openxmlformats.org/officeDocument/2006/relationships/tags" Target="../tags/tag364.xml"/><Relationship Id="rId7" Type="http://schemas.openxmlformats.org/officeDocument/2006/relationships/tags" Target="../tags/tag350.xml"/><Relationship Id="rId12" Type="http://schemas.openxmlformats.org/officeDocument/2006/relationships/tags" Target="../tags/tag355.xml"/><Relationship Id="rId17" Type="http://schemas.openxmlformats.org/officeDocument/2006/relationships/tags" Target="../tags/tag360.xml"/><Relationship Id="rId25" Type="http://schemas.openxmlformats.org/officeDocument/2006/relationships/oleObject" Target="../embeddings/oleObject40.bin"/><Relationship Id="rId2" Type="http://schemas.openxmlformats.org/officeDocument/2006/relationships/slideLayout" Target="../slideLayouts/slideLayout66.xml"/><Relationship Id="rId16" Type="http://schemas.openxmlformats.org/officeDocument/2006/relationships/tags" Target="../tags/tag359.xml"/><Relationship Id="rId20" Type="http://schemas.openxmlformats.org/officeDocument/2006/relationships/tags" Target="../tags/tag363.xml"/><Relationship Id="rId29" Type="http://schemas.openxmlformats.org/officeDocument/2006/relationships/image" Target="../media/image12.jpeg"/><Relationship Id="rId1" Type="http://schemas.openxmlformats.org/officeDocument/2006/relationships/slideLayout" Target="../slideLayouts/slideLayout65.xml"/><Relationship Id="rId6" Type="http://schemas.openxmlformats.org/officeDocument/2006/relationships/tags" Target="../tags/tag349.xml"/><Relationship Id="rId11" Type="http://schemas.openxmlformats.org/officeDocument/2006/relationships/tags" Target="../tags/tag354.xml"/><Relationship Id="rId24" Type="http://schemas.openxmlformats.org/officeDocument/2006/relationships/tags" Target="../tags/tag367.xml"/><Relationship Id="rId32" Type="http://schemas.openxmlformats.org/officeDocument/2006/relationships/image" Target="../media/image7.png"/><Relationship Id="rId5" Type="http://schemas.openxmlformats.org/officeDocument/2006/relationships/vmlDrawing" Target="../drawings/vmlDrawing37.vml"/><Relationship Id="rId15" Type="http://schemas.openxmlformats.org/officeDocument/2006/relationships/tags" Target="../tags/tag358.xml"/><Relationship Id="rId23" Type="http://schemas.openxmlformats.org/officeDocument/2006/relationships/tags" Target="../tags/tag366.xml"/><Relationship Id="rId28" Type="http://schemas.openxmlformats.org/officeDocument/2006/relationships/image" Target="../media/image3.jpeg"/><Relationship Id="rId10" Type="http://schemas.openxmlformats.org/officeDocument/2006/relationships/tags" Target="../tags/tag353.xml"/><Relationship Id="rId19" Type="http://schemas.openxmlformats.org/officeDocument/2006/relationships/tags" Target="../tags/tag362.xml"/><Relationship Id="rId31" Type="http://schemas.openxmlformats.org/officeDocument/2006/relationships/image" Target="../media/image6.png"/><Relationship Id="rId4" Type="http://schemas.openxmlformats.org/officeDocument/2006/relationships/theme" Target="../theme/theme16.xml"/><Relationship Id="rId9" Type="http://schemas.openxmlformats.org/officeDocument/2006/relationships/tags" Target="../tags/tag352.xml"/><Relationship Id="rId14" Type="http://schemas.openxmlformats.org/officeDocument/2006/relationships/tags" Target="../tags/tag357.xml"/><Relationship Id="rId22" Type="http://schemas.openxmlformats.org/officeDocument/2006/relationships/tags" Target="../tags/tag365.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17.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tags" Target="../tags/tag376.xml"/><Relationship Id="rId18" Type="http://schemas.openxmlformats.org/officeDocument/2006/relationships/tags" Target="../tags/tag381.xml"/><Relationship Id="rId26" Type="http://schemas.openxmlformats.org/officeDocument/2006/relationships/image" Target="../media/image1.emf"/><Relationship Id="rId3" Type="http://schemas.openxmlformats.org/officeDocument/2006/relationships/slideLayout" Target="../slideLayouts/slideLayout70.xml"/><Relationship Id="rId21" Type="http://schemas.openxmlformats.org/officeDocument/2006/relationships/tags" Target="../tags/tag384.xml"/><Relationship Id="rId7" Type="http://schemas.openxmlformats.org/officeDocument/2006/relationships/tags" Target="../tags/tag370.xml"/><Relationship Id="rId12" Type="http://schemas.openxmlformats.org/officeDocument/2006/relationships/tags" Target="../tags/tag375.xml"/><Relationship Id="rId17" Type="http://schemas.openxmlformats.org/officeDocument/2006/relationships/tags" Target="../tags/tag380.xml"/><Relationship Id="rId25" Type="http://schemas.openxmlformats.org/officeDocument/2006/relationships/oleObject" Target="../embeddings/oleObject42.bin"/><Relationship Id="rId2" Type="http://schemas.openxmlformats.org/officeDocument/2006/relationships/slideLayout" Target="../slideLayouts/slideLayout69.xml"/><Relationship Id="rId16" Type="http://schemas.openxmlformats.org/officeDocument/2006/relationships/tags" Target="../tags/tag379.xml"/><Relationship Id="rId20" Type="http://schemas.openxmlformats.org/officeDocument/2006/relationships/tags" Target="../tags/tag383.xml"/><Relationship Id="rId29" Type="http://schemas.openxmlformats.org/officeDocument/2006/relationships/image" Target="../media/image12.jpeg"/><Relationship Id="rId1" Type="http://schemas.openxmlformats.org/officeDocument/2006/relationships/slideLayout" Target="../slideLayouts/slideLayout68.xml"/><Relationship Id="rId6" Type="http://schemas.openxmlformats.org/officeDocument/2006/relationships/tags" Target="../tags/tag369.xml"/><Relationship Id="rId11" Type="http://schemas.openxmlformats.org/officeDocument/2006/relationships/tags" Target="../tags/tag374.xml"/><Relationship Id="rId24" Type="http://schemas.openxmlformats.org/officeDocument/2006/relationships/tags" Target="../tags/tag387.xml"/><Relationship Id="rId32" Type="http://schemas.openxmlformats.org/officeDocument/2006/relationships/image" Target="../media/image7.png"/><Relationship Id="rId5" Type="http://schemas.openxmlformats.org/officeDocument/2006/relationships/vmlDrawing" Target="../drawings/vmlDrawing39.vml"/><Relationship Id="rId15" Type="http://schemas.openxmlformats.org/officeDocument/2006/relationships/tags" Target="../tags/tag378.xml"/><Relationship Id="rId23" Type="http://schemas.openxmlformats.org/officeDocument/2006/relationships/tags" Target="../tags/tag386.xml"/><Relationship Id="rId28" Type="http://schemas.openxmlformats.org/officeDocument/2006/relationships/image" Target="../media/image3.jpeg"/><Relationship Id="rId10" Type="http://schemas.openxmlformats.org/officeDocument/2006/relationships/tags" Target="../tags/tag373.xml"/><Relationship Id="rId19" Type="http://schemas.openxmlformats.org/officeDocument/2006/relationships/tags" Target="../tags/tag382.xml"/><Relationship Id="rId31" Type="http://schemas.openxmlformats.org/officeDocument/2006/relationships/image" Target="../media/image6.png"/><Relationship Id="rId4" Type="http://schemas.openxmlformats.org/officeDocument/2006/relationships/theme" Target="../theme/theme17.xml"/><Relationship Id="rId9" Type="http://schemas.openxmlformats.org/officeDocument/2006/relationships/tags" Target="../tags/tag372.xml"/><Relationship Id="rId14" Type="http://schemas.openxmlformats.org/officeDocument/2006/relationships/tags" Target="../tags/tag377.xml"/><Relationship Id="rId22" Type="http://schemas.openxmlformats.org/officeDocument/2006/relationships/tags" Target="../tags/tag385.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ags" Target="../tags/tag391.xml"/><Relationship Id="rId18" Type="http://schemas.openxmlformats.org/officeDocument/2006/relationships/tags" Target="../tags/tag396.xml"/><Relationship Id="rId26" Type="http://schemas.openxmlformats.org/officeDocument/2006/relationships/tags" Target="../tags/tag404.xml"/><Relationship Id="rId3" Type="http://schemas.openxmlformats.org/officeDocument/2006/relationships/slideLayout" Target="../slideLayouts/slideLayout73.xml"/><Relationship Id="rId21" Type="http://schemas.openxmlformats.org/officeDocument/2006/relationships/tags" Target="../tags/tag399.xml"/><Relationship Id="rId34" Type="http://schemas.openxmlformats.org/officeDocument/2006/relationships/image" Target="../media/image4.jpeg"/><Relationship Id="rId7" Type="http://schemas.openxmlformats.org/officeDocument/2006/relationships/slideLayout" Target="../slideLayouts/slideLayout77.xml"/><Relationship Id="rId12" Type="http://schemas.openxmlformats.org/officeDocument/2006/relationships/tags" Target="../tags/tag390.xml"/><Relationship Id="rId17" Type="http://schemas.openxmlformats.org/officeDocument/2006/relationships/tags" Target="../tags/tag395.xml"/><Relationship Id="rId25" Type="http://schemas.openxmlformats.org/officeDocument/2006/relationships/tags" Target="../tags/tag403.xml"/><Relationship Id="rId33" Type="http://schemas.openxmlformats.org/officeDocument/2006/relationships/image" Target="../media/image3.jpeg"/><Relationship Id="rId2" Type="http://schemas.openxmlformats.org/officeDocument/2006/relationships/slideLayout" Target="../slideLayouts/slideLayout72.xml"/><Relationship Id="rId16" Type="http://schemas.openxmlformats.org/officeDocument/2006/relationships/tags" Target="../tags/tag394.xml"/><Relationship Id="rId20" Type="http://schemas.openxmlformats.org/officeDocument/2006/relationships/tags" Target="../tags/tag398.xml"/><Relationship Id="rId29" Type="http://schemas.openxmlformats.org/officeDocument/2006/relationships/tags" Target="../tags/tag407.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ags" Target="../tags/tag389.xml"/><Relationship Id="rId24" Type="http://schemas.openxmlformats.org/officeDocument/2006/relationships/tags" Target="../tags/tag402.xml"/><Relationship Id="rId32" Type="http://schemas.openxmlformats.org/officeDocument/2006/relationships/image" Target="../media/image2.jpeg"/><Relationship Id="rId37" Type="http://schemas.openxmlformats.org/officeDocument/2006/relationships/image" Target="../media/image7.png"/><Relationship Id="rId5" Type="http://schemas.openxmlformats.org/officeDocument/2006/relationships/slideLayout" Target="../slideLayouts/slideLayout75.xml"/><Relationship Id="rId15" Type="http://schemas.openxmlformats.org/officeDocument/2006/relationships/tags" Target="../tags/tag393.xml"/><Relationship Id="rId23" Type="http://schemas.openxmlformats.org/officeDocument/2006/relationships/tags" Target="../tags/tag401.xml"/><Relationship Id="rId28" Type="http://schemas.openxmlformats.org/officeDocument/2006/relationships/tags" Target="../tags/tag406.xml"/><Relationship Id="rId36" Type="http://schemas.openxmlformats.org/officeDocument/2006/relationships/image" Target="../media/image6.png"/><Relationship Id="rId10" Type="http://schemas.openxmlformats.org/officeDocument/2006/relationships/vmlDrawing" Target="../drawings/vmlDrawing41.vml"/><Relationship Id="rId19" Type="http://schemas.openxmlformats.org/officeDocument/2006/relationships/tags" Target="../tags/tag397.xml"/><Relationship Id="rId31"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theme" Target="../theme/theme18.xml"/><Relationship Id="rId14" Type="http://schemas.openxmlformats.org/officeDocument/2006/relationships/tags" Target="../tags/tag392.xml"/><Relationship Id="rId22" Type="http://schemas.openxmlformats.org/officeDocument/2006/relationships/tags" Target="../tags/tag400.xml"/><Relationship Id="rId27" Type="http://schemas.openxmlformats.org/officeDocument/2006/relationships/tags" Target="../tags/tag405.xml"/><Relationship Id="rId30" Type="http://schemas.openxmlformats.org/officeDocument/2006/relationships/oleObject" Target="../embeddings/oleObject44.bin"/><Relationship Id="rId35"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 Type="http://schemas.openxmlformats.org/officeDocument/2006/relationships/slideLayout" Target="../slideLayouts/slideLayout11.xml"/><Relationship Id="rId21" Type="http://schemas.openxmlformats.org/officeDocument/2006/relationships/tags" Target="../tags/tag33.xml"/><Relationship Id="rId34" Type="http://schemas.openxmlformats.org/officeDocument/2006/relationships/image" Target="../media/image4.jpeg"/><Relationship Id="rId7" Type="http://schemas.openxmlformats.org/officeDocument/2006/relationships/slideLayout" Target="../slideLayouts/slideLayout15.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33" Type="http://schemas.openxmlformats.org/officeDocument/2006/relationships/image" Target="../media/image3.jpeg"/><Relationship Id="rId2" Type="http://schemas.openxmlformats.org/officeDocument/2006/relationships/slideLayout" Target="../slideLayouts/slideLayout10.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tags" Target="../tags/tag41.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23.xml"/><Relationship Id="rId24" Type="http://schemas.openxmlformats.org/officeDocument/2006/relationships/tags" Target="../tags/tag36.xml"/><Relationship Id="rId32" Type="http://schemas.openxmlformats.org/officeDocument/2006/relationships/image" Target="../media/image2.jpeg"/><Relationship Id="rId5" Type="http://schemas.openxmlformats.org/officeDocument/2006/relationships/slideLayout" Target="../slideLayouts/slideLayout13.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tags" Target="../tags/tag40.xml"/><Relationship Id="rId10" Type="http://schemas.openxmlformats.org/officeDocument/2006/relationships/vmlDrawing" Target="../drawings/vmlDrawing4.vml"/><Relationship Id="rId19" Type="http://schemas.openxmlformats.org/officeDocument/2006/relationships/tags" Target="../tags/tag31.xml"/><Relationship Id="rId31"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 Id="rId30" Type="http://schemas.openxmlformats.org/officeDocument/2006/relationships/oleObject" Target="../embeddings/oleObject4.bin"/><Relationship Id="rId35"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13" Type="http://schemas.openxmlformats.org/officeDocument/2006/relationships/tags" Target="../tags/tag51.xml"/><Relationship Id="rId18" Type="http://schemas.openxmlformats.org/officeDocument/2006/relationships/tags" Target="../tags/tag56.xml"/><Relationship Id="rId26" Type="http://schemas.openxmlformats.org/officeDocument/2006/relationships/tags" Target="../tags/tag64.xml"/><Relationship Id="rId39" Type="http://schemas.openxmlformats.org/officeDocument/2006/relationships/tags" Target="../tags/tag77.xml"/><Relationship Id="rId3" Type="http://schemas.openxmlformats.org/officeDocument/2006/relationships/slideLayout" Target="../slideLayouts/slideLayout19.xml"/><Relationship Id="rId21" Type="http://schemas.openxmlformats.org/officeDocument/2006/relationships/tags" Target="../tags/tag59.xml"/><Relationship Id="rId34" Type="http://schemas.openxmlformats.org/officeDocument/2006/relationships/tags" Target="../tags/tag72.xml"/><Relationship Id="rId42" Type="http://schemas.openxmlformats.org/officeDocument/2006/relationships/tags" Target="../tags/tag80.xml"/><Relationship Id="rId47" Type="http://schemas.openxmlformats.org/officeDocument/2006/relationships/image" Target="../media/image12.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5" Type="http://schemas.openxmlformats.org/officeDocument/2006/relationships/tags" Target="../tags/tag63.xml"/><Relationship Id="rId33" Type="http://schemas.openxmlformats.org/officeDocument/2006/relationships/tags" Target="../tags/tag71.xml"/><Relationship Id="rId38" Type="http://schemas.openxmlformats.org/officeDocument/2006/relationships/tags" Target="../tags/tag76.xml"/><Relationship Id="rId46" Type="http://schemas.openxmlformats.org/officeDocument/2006/relationships/image" Target="../media/image3.jpeg"/><Relationship Id="rId2" Type="http://schemas.openxmlformats.org/officeDocument/2006/relationships/slideLayout" Target="../slideLayouts/slideLayout18.xml"/><Relationship Id="rId16" Type="http://schemas.openxmlformats.org/officeDocument/2006/relationships/tags" Target="../tags/tag54.xml"/><Relationship Id="rId20" Type="http://schemas.openxmlformats.org/officeDocument/2006/relationships/tags" Target="../tags/tag58.xml"/><Relationship Id="rId29" Type="http://schemas.openxmlformats.org/officeDocument/2006/relationships/tags" Target="../tags/tag67.xml"/><Relationship Id="rId41" Type="http://schemas.openxmlformats.org/officeDocument/2006/relationships/tags" Target="../tags/tag79.xml"/><Relationship Id="rId1" Type="http://schemas.openxmlformats.org/officeDocument/2006/relationships/slideLayout" Target="../slideLayouts/slideLayout17.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tags" Target="../tags/tag62.xml"/><Relationship Id="rId32" Type="http://schemas.openxmlformats.org/officeDocument/2006/relationships/tags" Target="../tags/tag70.xml"/><Relationship Id="rId37" Type="http://schemas.openxmlformats.org/officeDocument/2006/relationships/tags" Target="../tags/tag75.xml"/><Relationship Id="rId40" Type="http://schemas.openxmlformats.org/officeDocument/2006/relationships/tags" Target="../tags/tag78.xml"/><Relationship Id="rId45" Type="http://schemas.openxmlformats.org/officeDocument/2006/relationships/image" Target="../media/image2.jpeg"/><Relationship Id="rId5" Type="http://schemas.openxmlformats.org/officeDocument/2006/relationships/vmlDrawing" Target="../drawings/vmlDrawing7.vml"/><Relationship Id="rId15" Type="http://schemas.openxmlformats.org/officeDocument/2006/relationships/tags" Target="../tags/tag53.xml"/><Relationship Id="rId23" Type="http://schemas.openxmlformats.org/officeDocument/2006/relationships/tags" Target="../tags/tag61.xml"/><Relationship Id="rId28" Type="http://schemas.openxmlformats.org/officeDocument/2006/relationships/tags" Target="../tags/tag66.xml"/><Relationship Id="rId36" Type="http://schemas.openxmlformats.org/officeDocument/2006/relationships/tags" Target="../tags/tag74.xml"/><Relationship Id="rId49" Type="http://schemas.openxmlformats.org/officeDocument/2006/relationships/image" Target="../media/image4.jpeg"/><Relationship Id="rId10" Type="http://schemas.openxmlformats.org/officeDocument/2006/relationships/tags" Target="../tags/tag48.xml"/><Relationship Id="rId19" Type="http://schemas.openxmlformats.org/officeDocument/2006/relationships/tags" Target="../tags/tag57.xml"/><Relationship Id="rId31" Type="http://schemas.openxmlformats.org/officeDocument/2006/relationships/tags" Target="../tags/tag69.xml"/><Relationship Id="rId44" Type="http://schemas.openxmlformats.org/officeDocument/2006/relationships/image" Target="../media/image1.emf"/><Relationship Id="rId4" Type="http://schemas.openxmlformats.org/officeDocument/2006/relationships/theme" Target="../theme/theme3.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tags" Target="../tags/tag60.xml"/><Relationship Id="rId27" Type="http://schemas.openxmlformats.org/officeDocument/2006/relationships/tags" Target="../tags/tag65.xml"/><Relationship Id="rId30" Type="http://schemas.openxmlformats.org/officeDocument/2006/relationships/tags" Target="../tags/tag68.xml"/><Relationship Id="rId35" Type="http://schemas.openxmlformats.org/officeDocument/2006/relationships/tags" Target="../tags/tag73.xml"/><Relationship Id="rId43" Type="http://schemas.openxmlformats.org/officeDocument/2006/relationships/oleObject" Target="../embeddings/oleObject7.bin"/><Relationship Id="rId48" Type="http://schemas.openxmlformats.org/officeDocument/2006/relationships/image" Target="../media/image5.png"/><Relationship Id="rId8" Type="http://schemas.openxmlformats.org/officeDocument/2006/relationships/tags" Target="../tags/tag46.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9" Type="http://schemas.openxmlformats.org/officeDocument/2006/relationships/tags" Target="../tags/tag117.xml"/><Relationship Id="rId3" Type="http://schemas.openxmlformats.org/officeDocument/2006/relationships/slideLayout" Target="../slideLayouts/slideLayout22.xml"/><Relationship Id="rId21" Type="http://schemas.openxmlformats.org/officeDocument/2006/relationships/tags" Target="../tags/tag99.xml"/><Relationship Id="rId34" Type="http://schemas.openxmlformats.org/officeDocument/2006/relationships/tags" Target="../tags/tag112.xml"/><Relationship Id="rId42" Type="http://schemas.openxmlformats.org/officeDocument/2006/relationships/tags" Target="../tags/tag120.xml"/><Relationship Id="rId47" Type="http://schemas.openxmlformats.org/officeDocument/2006/relationships/image" Target="../media/image12.jpe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33" Type="http://schemas.openxmlformats.org/officeDocument/2006/relationships/tags" Target="../tags/tag111.xml"/><Relationship Id="rId38" Type="http://schemas.openxmlformats.org/officeDocument/2006/relationships/tags" Target="../tags/tag116.xml"/><Relationship Id="rId46" Type="http://schemas.openxmlformats.org/officeDocument/2006/relationships/image" Target="../media/image3.jpeg"/><Relationship Id="rId2" Type="http://schemas.openxmlformats.org/officeDocument/2006/relationships/slideLayout" Target="../slideLayouts/slideLayout21.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tags" Target="../tags/tag107.xml"/><Relationship Id="rId41" Type="http://schemas.openxmlformats.org/officeDocument/2006/relationships/tags" Target="../tags/tag119.xml"/><Relationship Id="rId1" Type="http://schemas.openxmlformats.org/officeDocument/2006/relationships/slideLayout" Target="../slideLayouts/slideLayout20.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tags" Target="../tags/tag110.xml"/><Relationship Id="rId37" Type="http://schemas.openxmlformats.org/officeDocument/2006/relationships/tags" Target="../tags/tag115.xml"/><Relationship Id="rId40" Type="http://schemas.openxmlformats.org/officeDocument/2006/relationships/tags" Target="../tags/tag118.xml"/><Relationship Id="rId45" Type="http://schemas.openxmlformats.org/officeDocument/2006/relationships/image" Target="../media/image2.jpeg"/><Relationship Id="rId5" Type="http://schemas.openxmlformats.org/officeDocument/2006/relationships/vmlDrawing" Target="../drawings/vmlDrawing10.v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36" Type="http://schemas.openxmlformats.org/officeDocument/2006/relationships/tags" Target="../tags/tag114.xml"/><Relationship Id="rId49" Type="http://schemas.openxmlformats.org/officeDocument/2006/relationships/image" Target="../media/image4.jpeg"/><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tags" Target="../tags/tag109.xml"/><Relationship Id="rId44" Type="http://schemas.openxmlformats.org/officeDocument/2006/relationships/image" Target="../media/image1.emf"/><Relationship Id="rId4" Type="http://schemas.openxmlformats.org/officeDocument/2006/relationships/theme" Target="../theme/theme4.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tags" Target="../tags/tag108.xml"/><Relationship Id="rId35" Type="http://schemas.openxmlformats.org/officeDocument/2006/relationships/tags" Target="../tags/tag113.xml"/><Relationship Id="rId43" Type="http://schemas.openxmlformats.org/officeDocument/2006/relationships/oleObject" Target="../embeddings/oleObject11.bin"/><Relationship Id="rId48" Type="http://schemas.openxmlformats.org/officeDocument/2006/relationships/image" Target="../media/image5.png"/><Relationship Id="rId8" Type="http://schemas.openxmlformats.org/officeDocument/2006/relationships/tags" Target="../tags/tag86.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image" Target="../media/image2.jpeg"/><Relationship Id="rId3" Type="http://schemas.openxmlformats.org/officeDocument/2006/relationships/theme" Target="../theme/theme5.xml"/><Relationship Id="rId21" Type="http://schemas.openxmlformats.org/officeDocument/2006/relationships/tags" Target="../tags/tag140.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oleObject" Target="../embeddings/oleObject15.bin"/><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4.jpeg"/><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vmlDrawing" Target="../drawings/vmlDrawing13.v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8" Type="http://schemas.openxmlformats.org/officeDocument/2006/relationships/vmlDrawing" Target="../drawings/vmlDrawing15.vml"/><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 Type="http://schemas.openxmlformats.org/officeDocument/2006/relationships/slideLayout" Target="../slideLayouts/slideLayout27.xml"/><Relationship Id="rId21" Type="http://schemas.openxmlformats.org/officeDocument/2006/relationships/tags" Target="../tags/tag156.xml"/><Relationship Id="rId7" Type="http://schemas.openxmlformats.org/officeDocument/2006/relationships/theme" Target="../theme/theme6.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5.png"/><Relationship Id="rId2" Type="http://schemas.openxmlformats.org/officeDocument/2006/relationships/slideLayout" Target="../slideLayouts/slideLayout26.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image" Target="../media/image12.jpeg"/><Relationship Id="rId5" Type="http://schemas.openxmlformats.org/officeDocument/2006/relationships/slideLayout" Target="../slideLayouts/slideLayout29.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oleObject" Target="../embeddings/oleObject17.bin"/><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image" Target="../media/image3.jpeg"/><Relationship Id="rId4" Type="http://schemas.openxmlformats.org/officeDocument/2006/relationships/slideLayout" Target="../slideLayouts/slideLayout28.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tags" Target="../tags/tag179.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openxmlformats.org/officeDocument/2006/relationships/oleObject" Target="../embeddings/oleObject19.bin"/><Relationship Id="rId2" Type="http://schemas.openxmlformats.org/officeDocument/2006/relationships/slideLayout" Target="../slideLayouts/slideLayout32.xml"/><Relationship Id="rId16" Type="http://schemas.openxmlformats.org/officeDocument/2006/relationships/tags" Target="../tags/tag174.xml"/><Relationship Id="rId20" Type="http://schemas.openxmlformats.org/officeDocument/2006/relationships/tags" Target="../tags/tag178.xml"/><Relationship Id="rId29" Type="http://schemas.openxmlformats.org/officeDocument/2006/relationships/image" Target="../media/image12.jpeg"/><Relationship Id="rId1" Type="http://schemas.openxmlformats.org/officeDocument/2006/relationships/slideLayout" Target="../slideLayouts/slideLayout31.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tags" Target="../tags/tag182.xml"/><Relationship Id="rId5" Type="http://schemas.openxmlformats.org/officeDocument/2006/relationships/vmlDrawing" Target="../drawings/vmlDrawing17.vml"/><Relationship Id="rId15" Type="http://schemas.openxmlformats.org/officeDocument/2006/relationships/tags" Target="../tags/tag173.xml"/><Relationship Id="rId23" Type="http://schemas.openxmlformats.org/officeDocument/2006/relationships/tags" Target="../tags/tag181.xml"/><Relationship Id="rId28" Type="http://schemas.openxmlformats.org/officeDocument/2006/relationships/image" Target="../media/image3.jpeg"/><Relationship Id="rId10" Type="http://schemas.openxmlformats.org/officeDocument/2006/relationships/tags" Target="../tags/tag168.xml"/><Relationship Id="rId19" Type="http://schemas.openxmlformats.org/officeDocument/2006/relationships/tags" Target="../tags/tag177.xml"/><Relationship Id="rId4" Type="http://schemas.openxmlformats.org/officeDocument/2006/relationships/theme" Target="../theme/theme7.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tags" Target="../tags/tag191.xml"/><Relationship Id="rId18" Type="http://schemas.openxmlformats.org/officeDocument/2006/relationships/tags" Target="../tags/tag196.xml"/><Relationship Id="rId26" Type="http://schemas.openxmlformats.org/officeDocument/2006/relationships/image" Target="../media/image1.emf"/><Relationship Id="rId3" Type="http://schemas.openxmlformats.org/officeDocument/2006/relationships/slideLayout" Target="../slideLayouts/slideLayout36.xml"/><Relationship Id="rId21" Type="http://schemas.openxmlformats.org/officeDocument/2006/relationships/tags" Target="../tags/tag199.xml"/><Relationship Id="rId7" Type="http://schemas.openxmlformats.org/officeDocument/2006/relationships/tags" Target="../tags/tag185.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oleObject" Target="../embeddings/oleObject21.bin"/><Relationship Id="rId2" Type="http://schemas.openxmlformats.org/officeDocument/2006/relationships/slideLayout" Target="../slideLayouts/slideLayout35.xml"/><Relationship Id="rId16" Type="http://schemas.openxmlformats.org/officeDocument/2006/relationships/tags" Target="../tags/tag194.xml"/><Relationship Id="rId20" Type="http://schemas.openxmlformats.org/officeDocument/2006/relationships/tags" Target="../tags/tag198.xml"/><Relationship Id="rId29" Type="http://schemas.openxmlformats.org/officeDocument/2006/relationships/image" Target="../media/image12.jpeg"/><Relationship Id="rId1" Type="http://schemas.openxmlformats.org/officeDocument/2006/relationships/slideLayout" Target="../slideLayouts/slideLayout34.xml"/><Relationship Id="rId6" Type="http://schemas.openxmlformats.org/officeDocument/2006/relationships/tags" Target="../tags/tag184.xml"/><Relationship Id="rId11" Type="http://schemas.openxmlformats.org/officeDocument/2006/relationships/tags" Target="../tags/tag189.xml"/><Relationship Id="rId24" Type="http://schemas.openxmlformats.org/officeDocument/2006/relationships/tags" Target="../tags/tag202.xml"/><Relationship Id="rId5" Type="http://schemas.openxmlformats.org/officeDocument/2006/relationships/vmlDrawing" Target="../drawings/vmlDrawing19.v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image" Target="../media/image3.jpeg"/><Relationship Id="rId10" Type="http://schemas.openxmlformats.org/officeDocument/2006/relationships/tags" Target="../tags/tag188.xml"/><Relationship Id="rId19" Type="http://schemas.openxmlformats.org/officeDocument/2006/relationships/tags" Target="../tags/tag197.xml"/><Relationship Id="rId4" Type="http://schemas.openxmlformats.org/officeDocument/2006/relationships/theme" Target="../theme/theme8.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tags" Target="../tags/tag200.xml"/><Relationship Id="rId27" Type="http://schemas.openxmlformats.org/officeDocument/2006/relationships/image" Target="../media/image2.jpeg"/><Relationship Id="rId30"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image" Target="../media/image1.emf"/><Relationship Id="rId3" Type="http://schemas.openxmlformats.org/officeDocument/2006/relationships/slideLayout" Target="../slideLayouts/slideLayout39.xml"/><Relationship Id="rId21" Type="http://schemas.openxmlformats.org/officeDocument/2006/relationships/tags" Target="../tags/tag219.xml"/><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oleObject" Target="../embeddings/oleObject23.bin"/><Relationship Id="rId2" Type="http://schemas.openxmlformats.org/officeDocument/2006/relationships/slideLayout" Target="../slideLayouts/slideLayout38.xml"/><Relationship Id="rId16" Type="http://schemas.openxmlformats.org/officeDocument/2006/relationships/tags" Target="../tags/tag214.xml"/><Relationship Id="rId20" Type="http://schemas.openxmlformats.org/officeDocument/2006/relationships/tags" Target="../tags/tag218.xml"/><Relationship Id="rId29" Type="http://schemas.openxmlformats.org/officeDocument/2006/relationships/image" Target="../media/image12.jpeg"/><Relationship Id="rId1" Type="http://schemas.openxmlformats.org/officeDocument/2006/relationships/slideLayout" Target="../slideLayouts/slideLayout37.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tags" Target="../tags/tag222.xml"/><Relationship Id="rId5" Type="http://schemas.openxmlformats.org/officeDocument/2006/relationships/vmlDrawing" Target="../drawings/vmlDrawing21.vml"/><Relationship Id="rId15" Type="http://schemas.openxmlformats.org/officeDocument/2006/relationships/tags" Target="../tags/tag213.xml"/><Relationship Id="rId23" Type="http://schemas.openxmlformats.org/officeDocument/2006/relationships/tags" Target="../tags/tag221.xml"/><Relationship Id="rId28" Type="http://schemas.openxmlformats.org/officeDocument/2006/relationships/image" Target="../media/image3.jpeg"/><Relationship Id="rId10" Type="http://schemas.openxmlformats.org/officeDocument/2006/relationships/tags" Target="../tags/tag208.xml"/><Relationship Id="rId19" Type="http://schemas.openxmlformats.org/officeDocument/2006/relationships/tags" Target="../tags/tag217.xml"/><Relationship Id="rId4" Type="http://schemas.openxmlformats.org/officeDocument/2006/relationships/theme" Target="../theme/theme9.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image" Target="../media/image2.jpe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1"/>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146" name="think-cell Slide" r:id="rId30" imgW="360" imgH="360" progId="">
                  <p:embed/>
                </p:oleObj>
              </mc:Choice>
              <mc:Fallback>
                <p:oleObj name="think-cell Slide" r:id="rId30" imgW="360" imgH="360" progId="">
                  <p:embed/>
                  <p:pic>
                    <p:nvPicPr>
                      <p:cNvPr id="0" name="Picture 115"/>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200" baseline="0" noProof="0" dirty="0">
                <a:solidFill>
                  <a:srgbClr val="808080"/>
                </a:solidFill>
                <a:latin typeface="+mn-lt"/>
              </a:rPr>
              <a:t>Unit of measure</a:t>
            </a:r>
          </a:p>
        </p:txBody>
      </p:sp>
      <p:grpSp>
        <p:nvGrpSpPr>
          <p:cNvPr id="15" name="ACET" hidden="1"/>
          <p:cNvGrpSpPr>
            <a:grpSpLocks/>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a:grpSpLocks/>
          </p:cNvGrpSpPr>
          <p:nvPr userDrawn="1"/>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a:grpSpLocks/>
          </p:cNvGrpSpPr>
          <p:nvPr userDrawn="1"/>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grpSp>
      <p:grpSp>
        <p:nvGrpSpPr>
          <p:cNvPr id="38" name="Sticker" hidden="1"/>
          <p:cNvGrpSpPr/>
          <p:nvPr userDrawn="1"/>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userDrawn="1">
            <p:custDataLst>
              <p:tags r:id="rId12"/>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28"/>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29"/>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userDrawn="1"/>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grpSp>
          <p:nvGrpSpPr>
            <p:cNvPr id="72" name="MoonLegend1"/>
            <p:cNvGrpSpPr>
              <a:grpSpLocks noChangeAspect="1"/>
            </p:cNvGrpSpPr>
            <p:nvPr userDrawn="1">
              <p:custDataLst>
                <p:tags r:id="rId13"/>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4"/>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5"/>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5"/>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16"/>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1"/>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17"/>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19"/>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9" y="469077"/>
            <a:ext cx="6996687"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userDrawn="1"/>
        </p:nvSpPr>
        <p:spPr bwMode="auto">
          <a:xfrm>
            <a:off x="8676676" y="6643161"/>
            <a:ext cx="348085"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1400" smtClean="0">
                <a:solidFill>
                  <a:srgbClr val="000000"/>
                </a:solidFill>
              </a:rPr>
              <a:pPr algn="r" defTabSz="645878" fontAlgn="base">
                <a:spcBef>
                  <a:spcPct val="0"/>
                </a:spcBef>
                <a:spcAft>
                  <a:spcPct val="0"/>
                </a:spcAft>
              </a:pPr>
              <a:t>‹#›</a:t>
            </a:fld>
            <a:endParaRPr lang="en-US" sz="1400" dirty="0">
              <a:solidFill>
                <a:srgbClr val="000000"/>
              </a:solidFill>
            </a:endParaRPr>
          </a:p>
        </p:txBody>
      </p:sp>
      <p:sp>
        <p:nvSpPr>
          <p:cNvPr id="96" name="Freeform 95"/>
          <p:cNvSpPr/>
          <p:nvPr userDrawn="1"/>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userDrawn="1"/>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userDrawn="1"/>
        </p:nvPicPr>
        <p:blipFill rotWithShape="1">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99" name="Picture 98"/>
          <p:cNvPicPr>
            <a:picLocks noChangeAspect="1"/>
          </p:cNvPicPr>
          <p:nvPr userDrawn="1"/>
        </p:nvPicPr>
        <p:blipFill>
          <a:blip r:embed="rId35" cstate="print">
            <a:clrChange>
              <a:clrFrom>
                <a:srgbClr val="FFFFFF"/>
              </a:clrFrom>
              <a:clrTo>
                <a:srgbClr val="FFFFFF">
                  <a:alpha val="0"/>
                </a:srgbClr>
              </a:clrTo>
            </a:clrChange>
          </a:blip>
          <a:stretch>
            <a:fillRect/>
          </a:stretch>
        </p:blipFill>
        <p:spPr>
          <a:xfrm>
            <a:off x="8196793" y="22233"/>
            <a:ext cx="922098" cy="703519"/>
          </a:xfrm>
          <a:prstGeom prst="rect">
            <a:avLst/>
          </a:prstGeom>
        </p:spPr>
      </p:pic>
      <p:sp>
        <p:nvSpPr>
          <p:cNvPr id="66" name="TextBox 65"/>
          <p:cNvSpPr txBox="1"/>
          <p:nvPr userDrawn="1"/>
        </p:nvSpPr>
        <p:spPr>
          <a:xfrm>
            <a:off x="2123117" y="6550186"/>
            <a:ext cx="2645337" cy="369332"/>
          </a:xfrm>
          <a:prstGeom prst="rect">
            <a:avLst/>
          </a:prstGeom>
          <a:noFill/>
        </p:spPr>
        <p:txBody>
          <a:bodyPr wrap="square" rtlCol="0">
            <a:spAutoFit/>
          </a:bodyPr>
          <a:lstStyle/>
          <a:p>
            <a:r>
              <a:rPr lang="en-US" b="1" dirty="0">
                <a:solidFill>
                  <a:schemeClr val="accent2">
                    <a:lumMod val="50000"/>
                  </a:schemeClr>
                </a:solidFill>
              </a:rPr>
              <a:t>Programme</a:t>
            </a:r>
            <a:r>
              <a:rPr lang="en-US" b="1" baseline="0" dirty="0">
                <a:solidFill>
                  <a:schemeClr val="accent2">
                    <a:lumMod val="50000"/>
                  </a:schemeClr>
                </a:solidFill>
              </a:rPr>
              <a:t> conducted by</a:t>
            </a:r>
            <a:endParaRPr lang="en-US" b="1" dirty="0">
              <a:solidFill>
                <a:schemeClr val="accent2">
                  <a:lumMod val="50000"/>
                </a:schemeClr>
              </a:solidFill>
            </a:endParaRPr>
          </a:p>
        </p:txBody>
      </p:sp>
      <p:pic>
        <p:nvPicPr>
          <p:cNvPr id="73" name="Picture 72"/>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74" name="Picture 73"/>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
        <p:nvSpPr>
          <p:cNvPr id="3" name="TextBox 2"/>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2607249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722" r:id="rId6"/>
    <p:sldLayoutId id="2147483723" r:id="rId7"/>
    <p:sldLayoutId id="2147483724" r:id="rId8"/>
  </p:sldLayoutIdLst>
  <p:hf hdr="0" ftr="0" dt="0"/>
  <p:txStyles>
    <p:title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350" kern="1200">
          <a:solidFill>
            <a:schemeClr val="tx1"/>
          </a:solidFill>
          <a:latin typeface="+mn-lt"/>
          <a:ea typeface="+mn-ea"/>
          <a:cs typeface="+mn-cs"/>
        </a:defRPr>
      </a:lvl1pPr>
      <a:lvl2pPr marL="349861" algn="l" defTabSz="699722" rtl="0" eaLnBrk="1" latinLnBrk="0" hangingPunct="1">
        <a:defRPr sz="1350" kern="1200">
          <a:solidFill>
            <a:schemeClr val="tx1"/>
          </a:solidFill>
          <a:latin typeface="+mn-lt"/>
          <a:ea typeface="+mn-ea"/>
          <a:cs typeface="+mn-cs"/>
        </a:defRPr>
      </a:lvl2pPr>
      <a:lvl3pPr marL="699722" algn="l" defTabSz="699722" rtl="0" eaLnBrk="1" latinLnBrk="0" hangingPunct="1">
        <a:defRPr sz="1350" kern="1200">
          <a:solidFill>
            <a:schemeClr val="tx1"/>
          </a:solidFill>
          <a:latin typeface="+mn-lt"/>
          <a:ea typeface="+mn-ea"/>
          <a:cs typeface="+mn-cs"/>
        </a:defRPr>
      </a:lvl3pPr>
      <a:lvl4pPr marL="1049582" algn="l" defTabSz="699722" rtl="0" eaLnBrk="1" latinLnBrk="0" hangingPunct="1">
        <a:defRPr sz="1350" kern="1200">
          <a:solidFill>
            <a:schemeClr val="tx1"/>
          </a:solidFill>
          <a:latin typeface="+mn-lt"/>
          <a:ea typeface="+mn-ea"/>
          <a:cs typeface="+mn-cs"/>
        </a:defRPr>
      </a:lvl4pPr>
      <a:lvl5pPr marL="1399444" algn="l" defTabSz="699722" rtl="0" eaLnBrk="1" latinLnBrk="0" hangingPunct="1">
        <a:defRPr sz="1350" kern="1200">
          <a:solidFill>
            <a:schemeClr val="tx1"/>
          </a:solidFill>
          <a:latin typeface="+mn-lt"/>
          <a:ea typeface="+mn-ea"/>
          <a:cs typeface="+mn-cs"/>
        </a:defRPr>
      </a:lvl5pPr>
      <a:lvl6pPr marL="1749305" algn="l" defTabSz="699722" rtl="0" eaLnBrk="1" latinLnBrk="0" hangingPunct="1">
        <a:defRPr sz="1350" kern="1200">
          <a:solidFill>
            <a:schemeClr val="tx1"/>
          </a:solidFill>
          <a:latin typeface="+mn-lt"/>
          <a:ea typeface="+mn-ea"/>
          <a:cs typeface="+mn-cs"/>
        </a:defRPr>
      </a:lvl6pPr>
      <a:lvl7pPr marL="2099165" algn="l" defTabSz="699722" rtl="0" eaLnBrk="1" latinLnBrk="0" hangingPunct="1">
        <a:defRPr sz="1350" kern="1200">
          <a:solidFill>
            <a:schemeClr val="tx1"/>
          </a:solidFill>
          <a:latin typeface="+mn-lt"/>
          <a:ea typeface="+mn-ea"/>
          <a:cs typeface="+mn-cs"/>
        </a:defRPr>
      </a:lvl7pPr>
      <a:lvl8pPr marL="2449026" algn="l" defTabSz="699722" rtl="0" eaLnBrk="1" latinLnBrk="0" hangingPunct="1">
        <a:defRPr sz="1350" kern="1200">
          <a:solidFill>
            <a:schemeClr val="tx1"/>
          </a:solidFill>
          <a:latin typeface="+mn-lt"/>
          <a:ea typeface="+mn-ea"/>
          <a:cs typeface="+mn-cs"/>
        </a:defRPr>
      </a:lvl8pPr>
      <a:lvl9pPr marL="2798887" algn="l" defTabSz="699722"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userDrawn="1">
          <p15:clr>
            <a:srgbClr val="F26B43"/>
          </p15:clr>
        </p15:guide>
        <p15:guide id="2" pos="1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5"/>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59485" name="think-cell Slide" r:id="rId18" imgW="360" imgH="360" progId="">
                  <p:embed/>
                </p:oleObj>
              </mc:Choice>
              <mc:Fallback>
                <p:oleObj name="think-cell Slide" r:id="rId18" imgW="360" imgH="360" progId="">
                  <p:embed/>
                  <p:pic>
                    <p:nvPicPr>
                      <p:cNvPr id="0" name="Picture 8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flipH="1">
            <a:off x="0" y="203"/>
            <a:ext cx="9144000" cy="6857596"/>
          </a:xfrm>
          <a:prstGeom prst="rect">
            <a:avLst/>
          </a:prstGeom>
        </p:spPr>
      </p:pic>
      <p:sp>
        <p:nvSpPr>
          <p:cNvPr id="1033" name="doc id"/>
          <p:cNvSpPr>
            <a:spLocks noChangeArrowheads="1"/>
          </p:cNvSpPr>
          <p:nvPr/>
        </p:nvSpPr>
        <p:spPr bwMode="auto">
          <a:xfrm>
            <a:off x="8246609"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16" dirty="0">
              <a:solidFill>
                <a:srgbClr val="000000"/>
              </a:solidFill>
            </a:endParaRPr>
          </a:p>
        </p:txBody>
      </p:sp>
      <p:sp>
        <p:nvSpPr>
          <p:cNvPr id="1034" name="Working Draft" hidden="1"/>
          <p:cNvSpPr txBox="1">
            <a:spLocks noChangeArrowheads="1"/>
          </p:cNvSpPr>
          <p:nvPr/>
        </p:nvSpPr>
        <p:spPr bwMode="auto">
          <a:xfrm rot="5400000">
            <a:off x="8161719" y="1979057"/>
            <a:ext cx="1822017" cy="9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12">
                <a:solidFill>
                  <a:srgbClr val="000000"/>
                </a:solidFill>
                <a:latin typeface="Palatino Linotype" panose="02040502050505030304"/>
              </a:rPr>
              <a:t>Last Modified 03/07/2015 21:25 India Standard Time</a:t>
            </a:r>
            <a:endParaRPr lang="en-US" sz="1632" dirty="0">
              <a:solidFill>
                <a:srgbClr val="000000"/>
              </a:solidFill>
              <a:latin typeface="Palatino Linotype" panose="02040502050505030304"/>
            </a:endParaRPr>
          </a:p>
        </p:txBody>
      </p:sp>
      <p:sp>
        <p:nvSpPr>
          <p:cNvPr id="1035" name="Printed" hidden="1"/>
          <p:cNvSpPr txBox="1">
            <a:spLocks noChangeArrowheads="1"/>
          </p:cNvSpPr>
          <p:nvPr/>
        </p:nvSpPr>
        <p:spPr bwMode="auto">
          <a:xfrm rot="5400000">
            <a:off x="8278661" y="4197037"/>
            <a:ext cx="1588132" cy="9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12">
                <a:solidFill>
                  <a:srgbClr val="000000"/>
                </a:solidFill>
                <a:latin typeface="Palatino Linotype" panose="02040502050505030304"/>
              </a:rPr>
              <a:t>Printed 30/06/2015 21:25 India Standard Time</a:t>
            </a:r>
            <a:endParaRPr lang="en-US" sz="1632" dirty="0">
              <a:solidFill>
                <a:srgbClr val="000000"/>
              </a:solidFill>
              <a:latin typeface="Palatino Linotype" panose="02040502050505030304"/>
            </a:endParaRPr>
          </a:p>
        </p:txBody>
      </p:sp>
      <p:sp>
        <p:nvSpPr>
          <p:cNvPr id="19" name="Title Placeholder 2"/>
          <p:cNvSpPr>
            <a:spLocks noGrp="1" noChangeArrowheads="1"/>
          </p:cNvSpPr>
          <p:nvPr>
            <p:ph type="title"/>
          </p:nvPr>
        </p:nvSpPr>
        <p:spPr bwMode="auto">
          <a:xfrm>
            <a:off x="121489" y="183369"/>
            <a:ext cx="7187232" cy="376834"/>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noProof="0" dirty="0"/>
              <a:t>Click to edit Master title style</a:t>
            </a:r>
          </a:p>
        </p:txBody>
      </p:sp>
      <p:sp>
        <p:nvSpPr>
          <p:cNvPr id="10" name="McK 1. On-page tracker" hidden="1"/>
          <p:cNvSpPr>
            <a:spLocks noChangeArrowheads="1"/>
          </p:cNvSpPr>
          <p:nvPr/>
        </p:nvSpPr>
        <p:spPr bwMode="auto">
          <a:xfrm>
            <a:off x="121489" y="27536"/>
            <a:ext cx="891435"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428" dirty="0">
                <a:solidFill>
                  <a:srgbClr val="808080"/>
                </a:solidFill>
              </a:rPr>
              <a:t>TRACKER</a:t>
            </a:r>
          </a:p>
        </p:txBody>
      </p:sp>
      <p:sp>
        <p:nvSpPr>
          <p:cNvPr id="11" name="McK 3. Unit of measure" hidden="1"/>
          <p:cNvSpPr txBox="1">
            <a:spLocks noChangeArrowheads="1"/>
          </p:cNvSpPr>
          <p:nvPr/>
        </p:nvSpPr>
        <p:spPr bwMode="auto">
          <a:xfrm>
            <a:off x="121488" y="542616"/>
            <a:ext cx="8794113"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32" dirty="0">
                <a:solidFill>
                  <a:srgbClr val="808080"/>
                </a:solidFill>
                <a:latin typeface="Palatino Linotype" panose="02040502050505030304"/>
              </a:rPr>
              <a:t>Unit of measure</a:t>
            </a:r>
          </a:p>
        </p:txBody>
      </p:sp>
      <p:grpSp>
        <p:nvGrpSpPr>
          <p:cNvPr id="12" name="McK Slide Elements" hidden="1"/>
          <p:cNvGrpSpPr>
            <a:grpSpLocks/>
          </p:cNvGrpSpPr>
          <p:nvPr/>
        </p:nvGrpSpPr>
        <p:grpSpPr bwMode="auto">
          <a:xfrm>
            <a:off x="121489" y="6198769"/>
            <a:ext cx="8722840" cy="526418"/>
            <a:chOff x="75" y="3827"/>
            <a:chExt cx="5385" cy="325"/>
          </a:xfrm>
        </p:grpSpPr>
        <p:sp>
          <p:nvSpPr>
            <p:cNvPr id="13" name="McK 4. Footnote"/>
            <p:cNvSpPr txBox="1">
              <a:spLocks noChangeArrowheads="1"/>
            </p:cNvSpPr>
            <p:nvPr/>
          </p:nvSpPr>
          <p:spPr bwMode="auto">
            <a:xfrm>
              <a:off x="75" y="3827"/>
              <a:ext cx="5385"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020" dirty="0">
                  <a:solidFill>
                    <a:srgbClr val="000000"/>
                  </a:solidFill>
                  <a:latin typeface="Palatino Linotype" panose="02040502050505030304"/>
                </a:rPr>
                <a:t>1 Footnote</a:t>
              </a:r>
            </a:p>
          </p:txBody>
        </p:sp>
        <p:sp>
          <p:nvSpPr>
            <p:cNvPr id="14" name="McK 5. Source"/>
            <p:cNvSpPr>
              <a:spLocks noChangeArrowheads="1"/>
            </p:cNvSpPr>
            <p:nvPr/>
          </p:nvSpPr>
          <p:spPr bwMode="auto">
            <a:xfrm>
              <a:off x="75" y="4053"/>
              <a:ext cx="4323"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21975" indent="-621975" defTabSz="913526" fontAlgn="base">
                <a:spcBef>
                  <a:spcPct val="0"/>
                </a:spcBef>
                <a:spcAft>
                  <a:spcPct val="0"/>
                </a:spcAft>
                <a:tabLst>
                  <a:tab pos="625214" algn="l"/>
                </a:tabLst>
              </a:pPr>
              <a:r>
                <a:rPr lang="en-US" sz="1020" dirty="0">
                  <a:solidFill>
                    <a:srgbClr val="000000"/>
                  </a:solidFill>
                </a:rPr>
                <a:t>SOURCE: Source</a:t>
              </a:r>
            </a:p>
          </p:txBody>
        </p:sp>
      </p:grpSp>
      <p:grpSp>
        <p:nvGrpSpPr>
          <p:cNvPr id="15" name="ACET" hidden="1"/>
          <p:cNvGrpSpPr>
            <a:grpSpLocks/>
          </p:cNvGrpSpPr>
          <p:nvPr/>
        </p:nvGrpSpPr>
        <p:grpSpPr bwMode="auto">
          <a:xfrm>
            <a:off x="1482155" y="1137061"/>
            <a:ext cx="4350892" cy="531276"/>
            <a:chOff x="915" y="702"/>
            <a:chExt cx="2686" cy="32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32" b="1" dirty="0">
                  <a:solidFill>
                    <a:srgbClr val="000000"/>
                  </a:solidFill>
                </a:rPr>
                <a:t>Title</a:t>
              </a:r>
            </a:p>
            <a:p>
              <a:pPr fontAlgn="base">
                <a:spcBef>
                  <a:spcPct val="0"/>
                </a:spcBef>
                <a:spcAft>
                  <a:spcPct val="0"/>
                </a:spcAft>
              </a:pPr>
              <a:r>
                <a:rPr lang="en-US" sz="1632" dirty="0">
                  <a:solidFill>
                    <a:srgbClr val="808080"/>
                  </a:solidFill>
                </a:rPr>
                <a:t>Unit of measure</a:t>
              </a:r>
            </a:p>
          </p:txBody>
        </p:sp>
      </p:grpSp>
      <p:sp>
        <p:nvSpPr>
          <p:cNvPr id="20" name="SlideLogoText" hidden="1"/>
          <p:cNvSpPr>
            <a:spLocks noChangeArrowheads="1"/>
          </p:cNvSpPr>
          <p:nvPr>
            <p:custDataLst>
              <p:tags r:id="rId16"/>
            </p:custDataLst>
          </p:nvPr>
        </p:nvSpPr>
        <p:spPr bwMode="auto">
          <a:xfrm>
            <a:off x="7158032" y="6564117"/>
            <a:ext cx="1344511" cy="16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913526" fontAlgn="base">
              <a:spcBef>
                <a:spcPct val="0"/>
              </a:spcBef>
              <a:spcAft>
                <a:spcPct val="0"/>
              </a:spcAft>
            </a:pPr>
            <a:r>
              <a:rPr lang="en-US" sz="1020" dirty="0">
                <a:solidFill>
                  <a:srgbClr val="000000"/>
                </a:solidFill>
              </a:rPr>
              <a:t>McKinsey &amp; Company</a:t>
            </a:r>
          </a:p>
        </p:txBody>
      </p:sp>
      <p:sp>
        <p:nvSpPr>
          <p:cNvPr id="21" name="SlideLogoSeparator" hidden="1"/>
          <p:cNvSpPr>
            <a:spLocks noChangeArrowheads="1"/>
          </p:cNvSpPr>
          <p:nvPr>
            <p:custDataLst>
              <p:tags r:id="rId17"/>
            </p:custDataLst>
          </p:nvPr>
        </p:nvSpPr>
        <p:spPr bwMode="auto">
          <a:xfrm>
            <a:off x="8590626" y="6534052"/>
            <a:ext cx="40892" cy="18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r" defTabSz="913526" fontAlgn="base">
              <a:spcBef>
                <a:spcPct val="0"/>
              </a:spcBef>
              <a:spcAft>
                <a:spcPct val="0"/>
              </a:spcAft>
            </a:pPr>
            <a:r>
              <a:rPr lang="en-US" sz="1224" dirty="0">
                <a:solidFill>
                  <a:srgbClr val="000000"/>
                </a:solidFill>
              </a:rPr>
              <a:t>|</a:t>
            </a:r>
          </a:p>
        </p:txBody>
      </p:sp>
      <p:sp>
        <p:nvSpPr>
          <p:cNvPr id="4" name="Text Placeholder 3"/>
          <p:cNvSpPr>
            <a:spLocks noGrp="1"/>
          </p:cNvSpPr>
          <p:nvPr>
            <p:ph type="body" idx="1"/>
          </p:nvPr>
        </p:nvSpPr>
        <p:spPr>
          <a:xfrm>
            <a:off x="456795" y="1600309"/>
            <a:ext cx="8230410" cy="1350320"/>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lide Number"/>
          <p:cNvSpPr txBox="1">
            <a:spLocks/>
          </p:cNvSpPr>
          <p:nvPr userDrawn="1"/>
        </p:nvSpPr>
        <p:spPr>
          <a:xfrm>
            <a:off x="8756210" y="6654662"/>
            <a:ext cx="213009" cy="155496"/>
          </a:xfrm>
          <a:prstGeom prst="rect">
            <a:avLst/>
          </a:prstGeom>
        </p:spPr>
        <p:txBody>
          <a:bodyPr vert="horz" wrap="none" lIns="0" tIns="0" rIns="0" bIns="0" rtlCol="0" anchor="ctr">
            <a:noAutofit/>
          </a:bodyPr>
          <a:lstStyle>
            <a:defPPr>
              <a:defRPr lang="en-US"/>
            </a:defPPr>
            <a:lvl1pPr>
              <a:defRPr sz="1000" baseline="0">
                <a:latin typeface="+mn-lt"/>
              </a:defRPr>
            </a:lvl1pPr>
          </a:lstStyle>
          <a:p>
            <a:pPr algn="ctr" fontAlgn="base">
              <a:spcBef>
                <a:spcPct val="0"/>
              </a:spcBef>
              <a:spcAft>
                <a:spcPct val="0"/>
              </a:spcAft>
            </a:pPr>
            <a:fld id="{42C328C1-A84F-4A39-A664-DBA00541A8C6}" type="slidenum">
              <a:rPr lang="en-US" sz="1400" smtClean="0">
                <a:solidFill>
                  <a:srgbClr val="000000"/>
                </a:solidFill>
                <a:latin typeface="Century Gothic" pitchFamily="34" charset="0"/>
              </a:rPr>
              <a:pPr algn="ctr" fontAlgn="base">
                <a:spcBef>
                  <a:spcPct val="0"/>
                </a:spcBef>
                <a:spcAft>
                  <a:spcPct val="0"/>
                </a:spcAft>
              </a:pPr>
              <a:t>‹#›</a:t>
            </a:fld>
            <a:endParaRPr lang="en-US" sz="1400" dirty="0">
              <a:solidFill>
                <a:srgbClr val="000000"/>
              </a:solidFill>
              <a:latin typeface="Century Gothic" pitchFamily="34" charset="0"/>
            </a:endParaRPr>
          </a:p>
        </p:txBody>
      </p:sp>
      <p:sp>
        <p:nvSpPr>
          <p:cNvPr id="26" name="Freeform 25"/>
          <p:cNvSpPr/>
          <p:nvPr userDrawn="1"/>
        </p:nvSpPr>
        <p:spPr>
          <a:xfrm>
            <a:off x="7230968" y="1"/>
            <a:ext cx="1913032"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32" dirty="0" err="1">
              <a:solidFill>
                <a:srgbClr val="000000"/>
              </a:solidFill>
            </a:endParaRPr>
          </a:p>
        </p:txBody>
      </p:sp>
      <p:sp>
        <p:nvSpPr>
          <p:cNvPr id="27" name="doc id"/>
          <p:cNvSpPr>
            <a:spLocks noChangeArrowheads="1"/>
          </p:cNvSpPr>
          <p:nvPr/>
        </p:nvSpPr>
        <p:spPr bwMode="auto">
          <a:xfrm>
            <a:off x="8246609"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16" dirty="0">
              <a:solidFill>
                <a:srgbClr val="000000"/>
              </a:solidFill>
            </a:endParaRPr>
          </a:p>
        </p:txBody>
      </p:sp>
      <p:pic>
        <p:nvPicPr>
          <p:cNvPr id="28" name="Picture 2" descr="http://qpg.co.in/yahoo_site_admin/assets/images/QCI_3.320180122_std.jpg"/>
          <p:cNvPicPr>
            <a:picLocks noChangeAspect="1" noChangeArrowheads="1"/>
          </p:cNvPicPr>
          <p:nvPr userDrawn="1"/>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3393" y="79693"/>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ZED Logo.jpg"/>
          <p:cNvPicPr>
            <a:picLocks noChangeAspect="1"/>
          </p:cNvPicPr>
          <p:nvPr userDrawn="1"/>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a:xfrm>
            <a:off x="7590563" y="190093"/>
            <a:ext cx="980499" cy="342868"/>
          </a:xfrm>
          <a:prstGeom prst="rect">
            <a:avLst/>
          </a:prstGeom>
          <a:noFill/>
          <a:ln>
            <a:noFill/>
          </a:ln>
        </p:spPr>
      </p:pic>
      <p:sp>
        <p:nvSpPr>
          <p:cNvPr id="24" name="TextBox 23"/>
          <p:cNvSpPr txBox="1"/>
          <p:nvPr userDrawn="1"/>
        </p:nvSpPr>
        <p:spPr>
          <a:xfrm>
            <a:off x="121489" y="6624108"/>
            <a:ext cx="3677268" cy="270392"/>
          </a:xfrm>
          <a:prstGeom prst="rect">
            <a:avLst/>
          </a:prstGeom>
          <a:noFill/>
        </p:spPr>
        <p:txBody>
          <a:bodyPr wrap="square" rtlCol="0">
            <a:spAutoFit/>
          </a:bodyPr>
          <a:lstStyle/>
          <a:p>
            <a:pPr fontAlgn="base">
              <a:spcBef>
                <a:spcPct val="0"/>
              </a:spcBef>
              <a:spcAft>
                <a:spcPct val="0"/>
              </a:spcAft>
            </a:pPr>
            <a:r>
              <a:rPr lang="en-IN" sz="1122" dirty="0">
                <a:solidFill>
                  <a:srgbClr val="000000"/>
                </a:solidFill>
                <a:latin typeface="Arial" charset="0"/>
              </a:rPr>
              <a:t>QCI/NABET/ZED/TRN/001/02</a:t>
            </a:r>
          </a:p>
        </p:txBody>
      </p:sp>
      <p:sp>
        <p:nvSpPr>
          <p:cNvPr id="25" name="TextBox 24"/>
          <p:cNvSpPr txBox="1"/>
          <p:nvPr userDrawn="1"/>
        </p:nvSpPr>
        <p:spPr>
          <a:xfrm>
            <a:off x="7705165" y="6593219"/>
            <a:ext cx="1065640"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1305627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3" r:id="rId7"/>
    <p:sldLayoutId id="2147483714" r:id="rId8"/>
    <p:sldLayoutId id="2147483715" r:id="rId9"/>
    <p:sldLayoutId id="2147483716" r:id="rId10"/>
    <p:sldLayoutId id="2147483717" r:id="rId11"/>
    <p:sldLayoutId id="2147483718" r:id="rId12"/>
  </p:sldLayoutIdLst>
  <p:hf hdr="0" ftr="0" dt="0"/>
  <p:txStyles>
    <p:titleStyle>
      <a:lvl1pPr algn="l" defTabSz="913526" rtl="0" eaLnBrk="1" fontAlgn="base" hangingPunct="1">
        <a:spcBef>
          <a:spcPct val="0"/>
        </a:spcBef>
        <a:spcAft>
          <a:spcPct val="0"/>
        </a:spcAft>
        <a:tabLst>
          <a:tab pos="275353" algn="l"/>
        </a:tabLst>
        <a:defRPr lang="en-US" sz="2449" b="1" baseline="0" noProof="0" dirty="0" smtClean="0">
          <a:solidFill>
            <a:schemeClr val="bg1"/>
          </a:solidFill>
          <a:latin typeface="Century Gothic" pitchFamily="34" charset="0"/>
          <a:ea typeface="Arial Unicode MS" pitchFamily="34" charset="-128"/>
          <a:cs typeface="Arial Unicode MS" pitchFamily="34" charset="-128"/>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19500" name="think-cell Slide" r:id="rId25" imgW="360" imgH="360" progId="">
                  <p:embed/>
                </p:oleObj>
              </mc:Choice>
              <mc:Fallback>
                <p:oleObj name="think-cell Slide" r:id="rId25" imgW="360" imgH="360" progId="">
                  <p:embed/>
                  <p:pic>
                    <p:nvPicPr>
                      <p:cNvPr id="0" name="Picture 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a:solidFill>
                  <a:srgbClr val="000000"/>
                </a:solidFill>
                <a:latin typeface="Calibri"/>
              </a:rPr>
              <a:t>Last Modified 04/01/2017 09:15 India Standard Time</a:t>
            </a:r>
            <a:endParaRPr lang="en-US" sz="1200" dirty="0">
              <a:solidFill>
                <a:srgbClr val="000000"/>
              </a:solidFill>
              <a:latin typeface="Calibri"/>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a:solidFill>
                  <a:srgbClr val="000000"/>
                </a:solidFill>
                <a:latin typeface="Calibri"/>
              </a:rPr>
              <a:t>Printed 8/8/2016 3:35 PM India Standard Time</a:t>
            </a:r>
            <a:endParaRPr lang="en-US" sz="1200" dirty="0">
              <a:solidFill>
                <a:srgbClr val="000000"/>
              </a:solidFill>
              <a:latin typeface="Calibri"/>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dirty="0">
                <a:solidFill>
                  <a:srgbClr val="808080"/>
                </a:solidFill>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200" dirty="0">
                <a:solidFill>
                  <a:srgbClr val="808080"/>
                </a:solidFill>
                <a:latin typeface="Calibri"/>
              </a:rPr>
              <a:t>Unit of measure</a:t>
            </a:r>
          </a:p>
        </p:txBody>
      </p:sp>
      <p:grpSp>
        <p:nvGrpSpPr>
          <p:cNvPr id="15" name="ACET" hidden="1"/>
          <p:cNvGrpSpPr>
            <a:grpSpLocks/>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dirty="0">
                  <a:solidFill>
                    <a:srgbClr val="000000"/>
                  </a:solidFill>
                </a:rPr>
                <a:t>Title</a:t>
              </a:r>
            </a:p>
            <a:p>
              <a:r>
                <a:rPr lang="en-US" sz="1350" dirty="0">
                  <a:solidFill>
                    <a:srgbClr val="808080"/>
                  </a:solidFill>
                </a:rPr>
                <a:t>Unit of measure</a:t>
              </a:r>
            </a:p>
          </p:txBody>
        </p:sp>
      </p:grpSp>
      <p:grpSp>
        <p:nvGrpSpPr>
          <p:cNvPr id="22" name="LegendBoxes" hidden="1"/>
          <p:cNvGrpSpPr>
            <a:grpSpLocks/>
          </p:cNvGrpSpPr>
          <p:nvPr userDrawn="1"/>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31" name="LegendLines" hidden="1"/>
          <p:cNvGrpSpPr>
            <a:grpSpLocks/>
          </p:cNvGrpSpPr>
          <p:nvPr userDrawn="1"/>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grpSp>
      <p:grpSp>
        <p:nvGrpSpPr>
          <p:cNvPr id="38" name="Sticker" hidden="1"/>
          <p:cNvGrpSpPr/>
          <p:nvPr userDrawn="1"/>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rgbClr val="000000"/>
                </a:buClr>
              </a:pPr>
              <a:r>
                <a:rPr lang="en-US" sz="900" dirty="0">
                  <a:solidFill>
                    <a:srgbClr val="808080"/>
                  </a:solidFill>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dirty="0">
                  <a:solidFill>
                    <a:srgbClr val="000000"/>
                  </a:solidFill>
                  <a:latin typeface="Calibri"/>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dirty="0">
                  <a:solidFill>
                    <a:srgbClr val="000000"/>
                  </a:solidFill>
                </a:rPr>
                <a:t>Source: Source</a:t>
              </a:r>
            </a:p>
          </p:txBody>
        </p:sp>
      </p:grpSp>
      <p:grpSp>
        <p:nvGrpSpPr>
          <p:cNvPr id="63" name="Moon" hidden="1"/>
          <p:cNvGrpSpPr>
            <a:grpSpLocks noChangeAspect="1"/>
          </p:cNvGrpSpPr>
          <p:nvPr userDrawn="1">
            <p:custDataLst>
              <p:tags r:id="rId7"/>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000000"/>
                </a:solidFill>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000000"/>
                </a:solidFill>
              </a:endParaRPr>
            </a:p>
          </p:txBody>
        </p:sp>
      </p:grpSp>
      <p:grpSp>
        <p:nvGrpSpPr>
          <p:cNvPr id="60" name="LegendMoons" hidden="1"/>
          <p:cNvGrpSpPr/>
          <p:nvPr userDrawn="1"/>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pic>
        <p:nvPicPr>
          <p:cNvPr id="77" name="Picture 7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9" y="469077"/>
            <a:ext cx="6996687"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userDrawn="1"/>
        </p:nvSpPr>
        <p:spPr bwMode="auto">
          <a:xfrm>
            <a:off x="8789866" y="6643161"/>
            <a:ext cx="261789"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1400" smtClean="0">
                <a:solidFill>
                  <a:srgbClr val="000000"/>
                </a:solidFill>
              </a:rPr>
              <a:pPr algn="r" defTabSz="645878" fontAlgn="base">
                <a:spcBef>
                  <a:spcPct val="0"/>
                </a:spcBef>
                <a:spcAft>
                  <a:spcPct val="0"/>
                </a:spcAft>
              </a:pPr>
              <a:t>‹#›</a:t>
            </a:fld>
            <a:endParaRPr lang="en-US" sz="1400" dirty="0">
              <a:solidFill>
                <a:srgbClr val="000000"/>
              </a:solidFill>
            </a:endParaRPr>
          </a:p>
        </p:txBody>
      </p:sp>
      <p:sp>
        <p:nvSpPr>
          <p:cNvPr id="96" name="Freeform 95"/>
          <p:cNvSpPr/>
          <p:nvPr userDrawn="1"/>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userDrawn="1"/>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userDrawn="1"/>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99" name="Picture 98"/>
          <p:cNvPicPr>
            <a:picLocks noChangeAspect="1"/>
          </p:cNvPicPr>
          <p:nvPr userDrawn="1"/>
        </p:nvPicPr>
        <p:blipFill>
          <a:blip r:embed="rId30" cstate="print">
            <a:clrChange>
              <a:clrFrom>
                <a:srgbClr val="FFFFFF"/>
              </a:clrFrom>
              <a:clrTo>
                <a:srgbClr val="FFFFFF">
                  <a:alpha val="0"/>
                </a:srgbClr>
              </a:clrTo>
            </a:clrChange>
          </a:blip>
          <a:stretch>
            <a:fillRect/>
          </a:stretch>
        </p:blipFill>
        <p:spPr>
          <a:xfrm>
            <a:off x="8196793" y="22233"/>
            <a:ext cx="922098" cy="703519"/>
          </a:xfrm>
          <a:prstGeom prst="rect">
            <a:avLst/>
          </a:prstGeom>
        </p:spPr>
      </p:pic>
      <p:sp>
        <p:nvSpPr>
          <p:cNvPr id="3" name="TextBox 2"/>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4" name="Picture 3"/>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
        <p:nvSpPr>
          <p:cNvPr id="73" name="TextBox 72"/>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235597837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Lst>
  <p:hf hdr="0" ftr="0" dt="0"/>
  <p:txStyles>
    <p:title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350" kern="1200">
          <a:solidFill>
            <a:schemeClr val="tx1"/>
          </a:solidFill>
          <a:latin typeface="+mn-lt"/>
          <a:ea typeface="+mn-ea"/>
          <a:cs typeface="+mn-cs"/>
        </a:defRPr>
      </a:lvl1pPr>
      <a:lvl2pPr marL="349861" algn="l" defTabSz="699722" rtl="0" eaLnBrk="1" latinLnBrk="0" hangingPunct="1">
        <a:defRPr sz="1350" kern="1200">
          <a:solidFill>
            <a:schemeClr val="tx1"/>
          </a:solidFill>
          <a:latin typeface="+mn-lt"/>
          <a:ea typeface="+mn-ea"/>
          <a:cs typeface="+mn-cs"/>
        </a:defRPr>
      </a:lvl2pPr>
      <a:lvl3pPr marL="699722" algn="l" defTabSz="699722" rtl="0" eaLnBrk="1" latinLnBrk="0" hangingPunct="1">
        <a:defRPr sz="1350" kern="1200">
          <a:solidFill>
            <a:schemeClr val="tx1"/>
          </a:solidFill>
          <a:latin typeface="+mn-lt"/>
          <a:ea typeface="+mn-ea"/>
          <a:cs typeface="+mn-cs"/>
        </a:defRPr>
      </a:lvl3pPr>
      <a:lvl4pPr marL="1049582" algn="l" defTabSz="699722" rtl="0" eaLnBrk="1" latinLnBrk="0" hangingPunct="1">
        <a:defRPr sz="1350" kern="1200">
          <a:solidFill>
            <a:schemeClr val="tx1"/>
          </a:solidFill>
          <a:latin typeface="+mn-lt"/>
          <a:ea typeface="+mn-ea"/>
          <a:cs typeface="+mn-cs"/>
        </a:defRPr>
      </a:lvl4pPr>
      <a:lvl5pPr marL="1399444" algn="l" defTabSz="699722" rtl="0" eaLnBrk="1" latinLnBrk="0" hangingPunct="1">
        <a:defRPr sz="1350" kern="1200">
          <a:solidFill>
            <a:schemeClr val="tx1"/>
          </a:solidFill>
          <a:latin typeface="+mn-lt"/>
          <a:ea typeface="+mn-ea"/>
          <a:cs typeface="+mn-cs"/>
        </a:defRPr>
      </a:lvl5pPr>
      <a:lvl6pPr marL="1749305" algn="l" defTabSz="699722" rtl="0" eaLnBrk="1" latinLnBrk="0" hangingPunct="1">
        <a:defRPr sz="1350" kern="1200">
          <a:solidFill>
            <a:schemeClr val="tx1"/>
          </a:solidFill>
          <a:latin typeface="+mn-lt"/>
          <a:ea typeface="+mn-ea"/>
          <a:cs typeface="+mn-cs"/>
        </a:defRPr>
      </a:lvl6pPr>
      <a:lvl7pPr marL="2099165" algn="l" defTabSz="699722" rtl="0" eaLnBrk="1" latinLnBrk="0" hangingPunct="1">
        <a:defRPr sz="1350" kern="1200">
          <a:solidFill>
            <a:schemeClr val="tx1"/>
          </a:solidFill>
          <a:latin typeface="+mn-lt"/>
          <a:ea typeface="+mn-ea"/>
          <a:cs typeface="+mn-cs"/>
        </a:defRPr>
      </a:lvl7pPr>
      <a:lvl8pPr marL="2449026" algn="l" defTabSz="699722" rtl="0" eaLnBrk="1" latinLnBrk="0" hangingPunct="1">
        <a:defRPr sz="1350" kern="1200">
          <a:solidFill>
            <a:schemeClr val="tx1"/>
          </a:solidFill>
          <a:latin typeface="+mn-lt"/>
          <a:ea typeface="+mn-ea"/>
          <a:cs typeface="+mn-cs"/>
        </a:defRPr>
      </a:lvl8pPr>
      <a:lvl9pPr marL="2798887" algn="l" defTabSz="699722"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userDrawn="1">
          <p15:clr>
            <a:srgbClr val="F26B43"/>
          </p15:clr>
        </p15:guide>
        <p15:guide id="2" pos="131"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22572" name="think-cell Slide" r:id="rId43" imgW="360" imgH="360" progId="">
                  <p:embed/>
                </p:oleObj>
              </mc:Choice>
              <mc:Fallback>
                <p:oleObj name="think-cell Slide" r:id="rId43" imgW="360" imgH="360" progId="">
                  <p:embed/>
                  <p:pic>
                    <p:nvPicPr>
                      <p:cNvPr id="0" name="Picture 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4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4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2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4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2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3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3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2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3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3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2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3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3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3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3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3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73288"/>
            <a:ext cx="144271" cy="144976"/>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48"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grpSp>
        <p:nvGrpSpPr>
          <p:cNvPr id="66" name="LegendBoxes" hidden="1"/>
          <p:cNvGrpSpPr>
            <a:grpSpLocks/>
          </p:cNvGrpSpPr>
          <p:nvPr userDrawn="1"/>
        </p:nvGrpSpPr>
        <p:grpSpPr bwMode="auto">
          <a:xfrm>
            <a:off x="8263380" y="889002"/>
            <a:ext cx="593726" cy="984251"/>
            <a:chOff x="4936" y="176"/>
            <a:chExt cx="374" cy="620"/>
          </a:xfrm>
        </p:grpSpPr>
        <p:sp>
          <p:nvSpPr>
            <p:cNvPr id="7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7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7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7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00"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101"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02"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103"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104" name="LegendLines" hidden="1"/>
          <p:cNvGrpSpPr>
            <a:grpSpLocks/>
          </p:cNvGrpSpPr>
          <p:nvPr userDrawn="1"/>
        </p:nvGrpSpPr>
        <p:grpSpPr bwMode="auto">
          <a:xfrm>
            <a:off x="7955400" y="889002"/>
            <a:ext cx="901701" cy="684213"/>
            <a:chOff x="4750" y="176"/>
            <a:chExt cx="568" cy="431"/>
          </a:xfrm>
        </p:grpSpPr>
        <p:sp>
          <p:nvSpPr>
            <p:cNvPr id="105"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106"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107"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solidFill>
                  <a:srgbClr val="000000"/>
                </a:solidFill>
              </a:endParaRPr>
            </a:p>
          </p:txBody>
        </p:sp>
        <p:sp>
          <p:nvSpPr>
            <p:cNvPr id="108"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109"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110"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grpSp>
      <p:grpSp>
        <p:nvGrpSpPr>
          <p:cNvPr id="111" name="Sticker" hidden="1"/>
          <p:cNvGrpSpPr/>
          <p:nvPr userDrawn="1"/>
        </p:nvGrpSpPr>
        <p:grpSpPr bwMode="auto">
          <a:xfrm>
            <a:off x="8296124" y="889001"/>
            <a:ext cx="670505" cy="166199"/>
            <a:chOff x="8070270" y="285750"/>
            <a:chExt cx="670505" cy="166199"/>
          </a:xfrm>
        </p:grpSpPr>
        <p:sp>
          <p:nvSpPr>
            <p:cNvPr id="112"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rgbClr val="000000"/>
                </a:buClr>
              </a:pPr>
              <a:r>
                <a:rPr lang="en-US" sz="900" dirty="0">
                  <a:solidFill>
                    <a:srgbClr val="808080"/>
                  </a:solidFill>
                </a:rPr>
                <a:t>PRELIMINARY</a:t>
              </a:r>
            </a:p>
          </p:txBody>
        </p:sp>
        <p:cxnSp>
          <p:nvCxnSpPr>
            <p:cNvPr id="113"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14"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15" name="Slide Elements" hidden="1"/>
          <p:cNvGrpSpPr/>
          <p:nvPr userDrawn="1"/>
        </p:nvGrpSpPr>
        <p:grpSpPr bwMode="auto">
          <a:xfrm>
            <a:off x="172517" y="6447111"/>
            <a:ext cx="8796540" cy="351916"/>
            <a:chOff x="172517" y="6447111"/>
            <a:chExt cx="8796540" cy="351916"/>
          </a:xfrm>
        </p:grpSpPr>
        <p:sp>
          <p:nvSpPr>
            <p:cNvPr id="116"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dirty="0">
                  <a:solidFill>
                    <a:srgbClr val="000000"/>
                  </a:solidFill>
                  <a:latin typeface="Calibri"/>
                </a:rPr>
                <a:t>1 Footnote</a:t>
              </a:r>
            </a:p>
          </p:txBody>
        </p:sp>
        <p:sp>
          <p:nvSpPr>
            <p:cNvPr id="117"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dirty="0">
                  <a:solidFill>
                    <a:srgbClr val="000000"/>
                  </a:solidFill>
                </a:rPr>
                <a:t>Source: Source</a:t>
              </a:r>
            </a:p>
          </p:txBody>
        </p:sp>
      </p:grpSp>
      <p:grpSp>
        <p:nvGrpSpPr>
          <p:cNvPr id="118" name="Moon" hidden="1"/>
          <p:cNvGrpSpPr>
            <a:grpSpLocks noChangeAspect="1"/>
          </p:cNvGrpSpPr>
          <p:nvPr userDrawn="1">
            <p:custDataLst>
              <p:tags r:id="rId8"/>
            </p:custDataLst>
          </p:nvPr>
        </p:nvGrpSpPr>
        <p:grpSpPr bwMode="auto">
          <a:xfrm>
            <a:off x="7645831" y="1415258"/>
            <a:ext cx="254000" cy="254000"/>
            <a:chOff x="1600" y="1600"/>
            <a:chExt cx="160" cy="160"/>
          </a:xfrm>
        </p:grpSpPr>
        <p:sp>
          <p:nvSpPr>
            <p:cNvPr id="119" name="Oval 90"/>
            <p:cNvSpPr>
              <a:spLocks noChangeAspect="1" noChangeArrowheads="1"/>
            </p:cNvSpPr>
            <p:nvPr>
              <p:custDataLst>
                <p:tags r:id="rId24"/>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000000"/>
                </a:solidFill>
              </a:endParaRPr>
            </a:p>
          </p:txBody>
        </p:sp>
        <p:sp>
          <p:nvSpPr>
            <p:cNvPr id="120" name="Arc 91"/>
            <p:cNvSpPr>
              <a:spLocks noChangeAspect="1"/>
            </p:cNvSpPr>
            <p:nvPr>
              <p:custDataLst>
                <p:tags r:id="rId25"/>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solidFill>
                  <a:srgbClr val="000000"/>
                </a:solidFill>
              </a:endParaRPr>
            </a:p>
          </p:txBody>
        </p:sp>
      </p:grpSp>
      <p:grpSp>
        <p:nvGrpSpPr>
          <p:cNvPr id="121" name="LegendMoons" hidden="1"/>
          <p:cNvGrpSpPr/>
          <p:nvPr userDrawn="1"/>
        </p:nvGrpSpPr>
        <p:grpSpPr bwMode="auto">
          <a:xfrm>
            <a:off x="8196796" y="889000"/>
            <a:ext cx="660512" cy="1306516"/>
            <a:chOff x="5428012" y="273840"/>
            <a:chExt cx="660512" cy="1306516"/>
          </a:xfrm>
        </p:grpSpPr>
        <p:sp>
          <p:nvSpPr>
            <p:cNvPr id="122"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123"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124"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sp>
          <p:nvSpPr>
            <p:cNvPr id="125"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a:solidFill>
                    <a:srgbClr val="000000"/>
                  </a:solidFill>
                </a:rPr>
                <a:t>Legend</a:t>
              </a:r>
            </a:p>
          </p:txBody>
        </p:sp>
        <p:sp>
          <p:nvSpPr>
            <p:cNvPr id="126"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rgbClr val="000000"/>
                </a:buClr>
              </a:pPr>
              <a:r>
                <a:rPr lang="en-US" sz="900" dirty="0">
                  <a:solidFill>
                    <a:srgbClr val="000000"/>
                  </a:solidFill>
                </a:rPr>
                <a:t>Legend</a:t>
              </a:r>
            </a:p>
          </p:txBody>
        </p:sp>
        <p:grpSp>
          <p:nvGrpSpPr>
            <p:cNvPr id="127" name="MoonLegend1"/>
            <p:cNvGrpSpPr>
              <a:grpSpLocks noChangeAspect="1"/>
            </p:cNvGrpSpPr>
            <p:nvPr userDrawn="1">
              <p:custDataLst>
                <p:tags r:id="rId9"/>
              </p:custDataLst>
            </p:nvPr>
          </p:nvGrpSpPr>
          <p:grpSpPr bwMode="auto">
            <a:xfrm>
              <a:off x="5428012" y="273840"/>
              <a:ext cx="209550" cy="209551"/>
              <a:chOff x="1694" y="2044"/>
              <a:chExt cx="160" cy="160"/>
            </a:xfrm>
          </p:grpSpPr>
          <p:sp>
            <p:nvSpPr>
              <p:cNvPr id="140"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41"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128" name="MoonLegend2"/>
            <p:cNvGrpSpPr>
              <a:grpSpLocks noChangeAspect="1"/>
            </p:cNvGrpSpPr>
            <p:nvPr userDrawn="1">
              <p:custDataLst>
                <p:tags r:id="rId10"/>
              </p:custDataLst>
            </p:nvPr>
          </p:nvGrpSpPr>
          <p:grpSpPr bwMode="auto">
            <a:xfrm>
              <a:off x="5428012" y="548081"/>
              <a:ext cx="209550" cy="209551"/>
              <a:chOff x="1694" y="2044"/>
              <a:chExt cx="160" cy="160"/>
            </a:xfrm>
          </p:grpSpPr>
          <p:sp>
            <p:nvSpPr>
              <p:cNvPr id="138"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39" name="Arc 42"/>
              <p:cNvSpPr>
                <a:spLocks noChangeAspect="1"/>
              </p:cNvSpPr>
              <p:nvPr>
                <p:custDataLst>
                  <p:tags r:id="rId21"/>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129" name="MoonLegend3"/>
            <p:cNvGrpSpPr>
              <a:grpSpLocks noChangeAspect="1"/>
            </p:cNvGrpSpPr>
            <p:nvPr userDrawn="1">
              <p:custDataLst>
                <p:tags r:id="rId11"/>
              </p:custDataLst>
            </p:nvPr>
          </p:nvGrpSpPr>
          <p:grpSpPr bwMode="auto">
            <a:xfrm>
              <a:off x="5428012" y="822322"/>
              <a:ext cx="209550" cy="209551"/>
              <a:chOff x="1694" y="2044"/>
              <a:chExt cx="160" cy="160"/>
            </a:xfrm>
          </p:grpSpPr>
          <p:sp>
            <p:nvSpPr>
              <p:cNvPr id="136"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37" name="Arc 42"/>
              <p:cNvSpPr>
                <a:spLocks noChangeAspect="1"/>
              </p:cNvSpPr>
              <p:nvPr>
                <p:custDataLst>
                  <p:tags r:id="rId19"/>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130" name="MoonLegend4"/>
            <p:cNvGrpSpPr>
              <a:grpSpLocks noChangeAspect="1"/>
            </p:cNvGrpSpPr>
            <p:nvPr userDrawn="1">
              <p:custDataLst>
                <p:tags r:id="rId12"/>
              </p:custDataLst>
            </p:nvPr>
          </p:nvGrpSpPr>
          <p:grpSpPr bwMode="auto">
            <a:xfrm>
              <a:off x="5428012" y="1096563"/>
              <a:ext cx="209550" cy="209551"/>
              <a:chOff x="1694" y="2044"/>
              <a:chExt cx="160" cy="160"/>
            </a:xfrm>
          </p:grpSpPr>
          <p:sp>
            <p:nvSpPr>
              <p:cNvPr id="134"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35" name="Arc 42"/>
              <p:cNvSpPr>
                <a:spLocks noChangeAspect="1"/>
              </p:cNvSpPr>
              <p:nvPr>
                <p:custDataLst>
                  <p:tags r:id="rId17"/>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nvGrpSpPr>
            <p:cNvPr id="131" name="MoonLegend5"/>
            <p:cNvGrpSpPr>
              <a:grpSpLocks noChangeAspect="1"/>
            </p:cNvGrpSpPr>
            <p:nvPr userDrawn="1">
              <p:custDataLst>
                <p:tags r:id="rId13"/>
              </p:custDataLst>
            </p:nvPr>
          </p:nvGrpSpPr>
          <p:grpSpPr bwMode="auto">
            <a:xfrm>
              <a:off x="5428012" y="1370805"/>
              <a:ext cx="209550" cy="209551"/>
              <a:chOff x="1694" y="2044"/>
              <a:chExt cx="160" cy="160"/>
            </a:xfrm>
          </p:grpSpPr>
          <p:sp>
            <p:nvSpPr>
              <p:cNvPr id="132"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sp>
            <p:nvSpPr>
              <p:cNvPr id="133" name="Arc 42"/>
              <p:cNvSpPr>
                <a:spLocks noChangeAspect="1"/>
              </p:cNvSpPr>
              <p:nvPr>
                <p:custDataLst>
                  <p:tags r:id="rId15"/>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solidFill>
                    <a:srgbClr val="000000"/>
                  </a:solidFill>
                </a:endParaRPr>
              </a:p>
            </p:txBody>
          </p:sp>
        </p:grpSp>
      </p:grpSp>
      <p:pic>
        <p:nvPicPr>
          <p:cNvPr id="142" name="Picture 141"/>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143"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144" name="Slide Number"/>
          <p:cNvSpPr txBox="1">
            <a:spLocks/>
          </p:cNvSpPr>
          <p:nvPr userDrawn="1"/>
        </p:nvSpPr>
        <p:spPr bwMode="auto">
          <a:xfrm>
            <a:off x="8822359" y="6387377"/>
            <a:ext cx="187609" cy="430887"/>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1400" smtClean="0">
                <a:solidFill>
                  <a:srgbClr val="000000"/>
                </a:solidFill>
              </a:rPr>
              <a:pPr algn="r" defTabSz="645878" fontAlgn="base">
                <a:spcBef>
                  <a:spcPct val="0"/>
                </a:spcBef>
                <a:spcAft>
                  <a:spcPct val="0"/>
                </a:spcAft>
              </a:pPr>
              <a:t>‹#›</a:t>
            </a:fld>
            <a:endParaRPr lang="en-US" sz="1400" dirty="0">
              <a:solidFill>
                <a:srgbClr val="000000"/>
              </a:solidFill>
            </a:endParaRPr>
          </a:p>
        </p:txBody>
      </p:sp>
      <p:sp>
        <p:nvSpPr>
          <p:cNvPr id="145" name="Freeform 144"/>
          <p:cNvSpPr/>
          <p:nvPr userDrawn="1"/>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146" name="Picture 2" descr="http://qpg.co.in/yahoo_site_admin/assets/images/QCI_3.320180122_std.jpg"/>
          <p:cNvPicPr>
            <a:picLocks noChangeAspect="1" noChangeArrowheads="1"/>
          </p:cNvPicPr>
          <p:nvPr userDrawn="1"/>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ZED Logo.jpg"/>
          <p:cNvPicPr>
            <a:picLocks noChangeAspect="1"/>
          </p:cNvPicPr>
          <p:nvPr userDrawn="1"/>
        </p:nvPicPr>
        <p:blipFill rotWithShape="1">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148" name="Picture 147"/>
          <p:cNvPicPr>
            <a:picLocks noChangeAspect="1"/>
          </p:cNvPicPr>
          <p:nvPr userDrawn="1"/>
        </p:nvPicPr>
        <p:blipFill>
          <a:blip r:embed="rId48" cstate="print">
            <a:clrChange>
              <a:clrFrom>
                <a:srgbClr val="FFFFFF"/>
              </a:clrFrom>
              <a:clrTo>
                <a:srgbClr val="FFFFFF">
                  <a:alpha val="0"/>
                </a:srgbClr>
              </a:clrTo>
            </a:clrChange>
          </a:blip>
          <a:stretch>
            <a:fillRect/>
          </a:stretch>
        </p:blipFill>
        <p:spPr>
          <a:xfrm>
            <a:off x="8196793" y="22233"/>
            <a:ext cx="922098" cy="703519"/>
          </a:xfrm>
          <a:prstGeom prst="rect">
            <a:avLst/>
          </a:prstGeom>
        </p:spPr>
      </p:pic>
      <p:sp>
        <p:nvSpPr>
          <p:cNvPr id="149" name="TextBox 148"/>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382607381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4">
          <p15:clr>
            <a:srgbClr val="F26B43"/>
          </p15:clr>
        </p15:guide>
        <p15:guide id="0" orient="horz" pos="560" userDrawn="1">
          <p15:clr>
            <a:srgbClr val="F26B43"/>
          </p15:clr>
        </p15:guide>
        <p15:guide id="2" pos="131"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5"/>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25644" name="think-cell Slide" r:id="rId24" imgW="360" imgH="360" progId="">
                  <p:embed/>
                </p:oleObj>
              </mc:Choice>
              <mc:Fallback>
                <p:oleObj name="think-cell Slide" r:id="rId24" imgW="360" imgH="360" progId="">
                  <p:embed/>
                  <p:pic>
                    <p:nvPicPr>
                      <p:cNvPr id="0" name="Picture 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6"/>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2"/>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3"/>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19"/>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73288"/>
            <a:ext cx="144271" cy="144976"/>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29"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Tree>
    <p:extLst>
      <p:ext uri="{BB962C8B-B14F-4D97-AF65-F5344CB8AC3E}">
        <p14:creationId xmlns:p14="http://schemas.microsoft.com/office/powerpoint/2010/main" val="4146173239"/>
      </p:ext>
    </p:extLst>
  </p:cSld>
  <p:clrMap bg1="lt1" tx1="dk1" bg2="lt2" tx2="dk2" accent1="accent1" accent2="accent2" accent3="accent3" accent4="accent4" accent5="accent5" accent6="accent6" hlink="hlink" folHlink="folHlink"/>
  <p:sldLayoutIdLst>
    <p:sldLayoutId id="2147483734" r:id="rId1"/>
    <p:sldLayoutId id="2147483735" r:id="rId2"/>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5"/>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27692" name="think-cell Slide" r:id="rId24" imgW="360" imgH="360" progId="">
                  <p:embed/>
                </p:oleObj>
              </mc:Choice>
              <mc:Fallback>
                <p:oleObj name="think-cell Slide" r:id="rId24" imgW="360" imgH="360" progId="">
                  <p:embed/>
                  <p:pic>
                    <p:nvPicPr>
                      <p:cNvPr id="0" name="Picture 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3" name="Picture 72"/>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1033"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034" name="Working Draft" hidden="1"/>
          <p:cNvSpPr txBox="1">
            <a:spLocks noChangeArrowheads="1"/>
          </p:cNvSpPr>
          <p:nvPr/>
        </p:nvSpPr>
        <p:spPr bwMode="auto">
          <a:xfrm rot="5400000">
            <a:off x="8248781" y="2062325"/>
            <a:ext cx="1647887"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21/07/2016 13:12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947606" y="4197986"/>
            <a:ext cx="250242" cy="9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000000"/>
                </a:solidFill>
                <a:latin typeface="Calibri"/>
              </a:rPr>
              <a:t>Printed</a:t>
            </a:r>
            <a:endParaRPr lang="en-US" dirty="0">
              <a:solidFill>
                <a:srgbClr val="000000"/>
              </a:solidFill>
              <a:latin typeface="Calibri"/>
            </a:endParaRPr>
          </a:p>
        </p:txBody>
      </p:sp>
      <p:sp>
        <p:nvSpPr>
          <p:cNvPr id="1036" name="Rectangle 286"/>
          <p:cNvSpPr>
            <a:spLocks noGrp="1" noChangeArrowheads="1"/>
          </p:cNvSpPr>
          <p:nvPr>
            <p:ph type="body" idx="1"/>
          </p:nvPr>
        </p:nvSpPr>
        <p:spPr bwMode="auto">
          <a:xfrm>
            <a:off x="2377117" y="2364856"/>
            <a:ext cx="4389768" cy="12561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172517" y="395980"/>
            <a:ext cx="699668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userDrawn="1"/>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userDrawn="1"/>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userDrawn="1"/>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sp>
        <p:nvSpPr>
          <p:cNvPr id="66" name="Slide Number"/>
          <p:cNvSpPr txBox="1">
            <a:spLocks/>
          </p:cNvSpPr>
          <p:nvPr userDrawn="1"/>
        </p:nvSpPr>
        <p:spPr bwMode="auto">
          <a:xfrm>
            <a:off x="8815948" y="6664375"/>
            <a:ext cx="150682" cy="153888"/>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fontAlgn="base">
              <a:spcBef>
                <a:spcPct val="0"/>
              </a:spcBef>
              <a:spcAft>
                <a:spcPct val="0"/>
              </a:spcAft>
            </a:pPr>
            <a:fld id="{42C328C1-A84F-4A39-A664-DBA00541A8C6}" type="slidenum">
              <a:rPr lang="en-US" smtClean="0">
                <a:solidFill>
                  <a:srgbClr val="000000"/>
                </a:solidFill>
              </a:rPr>
              <a:pPr algn="r" fontAlgn="base">
                <a:spcBef>
                  <a:spcPct val="0"/>
                </a:spcBef>
                <a:spcAft>
                  <a:spcPct val="0"/>
                </a:spcAft>
              </a:pPr>
              <a:t>‹#›</a:t>
            </a:fld>
            <a:endParaRPr lang="en-US" dirty="0">
              <a:solidFill>
                <a:srgbClr val="000000"/>
              </a:solidFill>
            </a:endParaRPr>
          </a:p>
        </p:txBody>
      </p:sp>
      <p:grpSp>
        <p:nvGrpSpPr>
          <p:cNvPr id="63" name="Moon" hidden="1"/>
          <p:cNvGrpSpPr>
            <a:grpSpLocks noChangeAspect="1"/>
          </p:cNvGrpSpPr>
          <p:nvPr userDrawn="1">
            <p:custDataLst>
              <p:tags r:id="rId6"/>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2"/>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3"/>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userDrawn="1"/>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19"/>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sp>
        <p:nvSpPr>
          <p:cNvPr id="76" name="Freeform 75"/>
          <p:cNvSpPr/>
          <p:nvPr userDrawn="1"/>
        </p:nvSpPr>
        <p:spPr bwMode="ltGray">
          <a:xfrm>
            <a:off x="6766885"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2776" tIns="46393" rIns="92776" bIns="46393" rtlCol="0" anchor="ctr"/>
          <a:lstStyle/>
          <a:p>
            <a:pPr algn="ctr" defTabSz="909374" fontAlgn="base">
              <a:spcBef>
                <a:spcPct val="0"/>
              </a:spcBef>
              <a:spcAft>
                <a:spcPct val="0"/>
              </a:spcAft>
            </a:pPr>
            <a:endParaRPr lang="en-GB" sz="1600" dirty="0" err="1">
              <a:solidFill>
                <a:srgbClr val="000000"/>
              </a:solidFill>
              <a:latin typeface="Arial"/>
            </a:endParaRPr>
          </a:p>
        </p:txBody>
      </p:sp>
      <p:pic>
        <p:nvPicPr>
          <p:cNvPr id="74" name="Picture 2" descr="http://qpg.co.in/yahoo_site_admin/assets/images/QCI_3.320180122_std.jpg"/>
          <p:cNvPicPr>
            <a:picLocks noChangeAspect="1" noChangeArrowheads="1"/>
          </p:cNvPicPr>
          <p:nvPr userDrawn="1"/>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ZED Logo.jpg"/>
          <p:cNvPicPr>
            <a:picLocks noChangeAspect="1"/>
          </p:cNvPicPr>
          <p:nvPr userDrawn="1"/>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3" y="125250"/>
            <a:ext cx="980499" cy="342868"/>
          </a:xfrm>
          <a:prstGeom prst="rect">
            <a:avLst/>
          </a:prstGeom>
          <a:noFill/>
          <a:ln>
            <a:noFill/>
          </a:ln>
        </p:spPr>
      </p:pic>
      <p:pic>
        <p:nvPicPr>
          <p:cNvPr id="77" name="Picture 76"/>
          <p:cNvPicPr>
            <a:picLocks noChangeAspect="1"/>
          </p:cNvPicPr>
          <p:nvPr userDrawn="1"/>
        </p:nvPicPr>
        <p:blipFill>
          <a:blip r:embed="rId29" cstate="print">
            <a:clrChange>
              <a:clrFrom>
                <a:srgbClr val="FFFFFF"/>
              </a:clrFrom>
              <a:clrTo>
                <a:srgbClr val="FFFFFF">
                  <a:alpha val="0"/>
                </a:srgbClr>
              </a:clrTo>
            </a:clrChange>
          </a:blip>
          <a:stretch>
            <a:fillRect/>
          </a:stretch>
        </p:blipFill>
        <p:spPr>
          <a:xfrm>
            <a:off x="8196793" y="22230"/>
            <a:ext cx="922098" cy="703519"/>
          </a:xfrm>
          <a:prstGeom prst="rect">
            <a:avLst/>
          </a:prstGeom>
        </p:spPr>
      </p:pic>
    </p:spTree>
    <p:extLst>
      <p:ext uri="{BB962C8B-B14F-4D97-AF65-F5344CB8AC3E}">
        <p14:creationId xmlns:p14="http://schemas.microsoft.com/office/powerpoint/2010/main" val="1318444076"/>
      </p:ext>
    </p:extLst>
  </p:cSld>
  <p:clrMap bg1="lt1" tx1="dk1" bg2="lt2" tx2="dk2" accent1="accent1" accent2="accent2" accent3="accent3" accent4="accent4" accent5="accent5" accent6="accent6" hlink="hlink" folHlink="folHlink"/>
  <p:sldLayoutIdLst>
    <p:sldLayoutId id="2147483737" r:id="rId1"/>
    <p:sldLayoutId id="2147483738" r:id="rId2"/>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29740" name="think-cell Slide" r:id="rId25" imgW="360" imgH="360" progId="">
                  <p:embed/>
                </p:oleObj>
              </mc:Choice>
              <mc:Fallback>
                <p:oleObj name="think-cell Slide" r:id="rId25" imgW="360" imgH="360" progId="">
                  <p:embed/>
                  <p:pic>
                    <p:nvPicPr>
                      <p:cNvPr id="0" name="Picture 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73288"/>
            <a:ext cx="144271" cy="144976"/>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73" name="Picture 72"/>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74" name="Picture 7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Tree>
    <p:extLst>
      <p:ext uri="{BB962C8B-B14F-4D97-AF65-F5344CB8AC3E}">
        <p14:creationId xmlns:p14="http://schemas.microsoft.com/office/powerpoint/2010/main" val="147964347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31788" name="think-cell Slide" r:id="rId25" imgW="360" imgH="360" progId="">
                  <p:embed/>
                </p:oleObj>
              </mc:Choice>
              <mc:Fallback>
                <p:oleObj name="think-cell Slide" r:id="rId25" imgW="360" imgH="360" progId="">
                  <p:embed/>
                  <p:pic>
                    <p:nvPicPr>
                      <p:cNvPr id="0" name="Picture 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49163" y="6643161"/>
            <a:ext cx="211596" cy="215444"/>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73" name="Picture 72"/>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74" name="Picture 7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
        <p:nvSpPr>
          <p:cNvPr id="75" name="TextBox 74"/>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114601703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33836" name="think-cell Slide" r:id="rId25" imgW="360" imgH="360" progId="">
                  <p:embed/>
                </p:oleObj>
              </mc:Choice>
              <mc:Fallback>
                <p:oleObj name="think-cell Slide" r:id="rId25" imgW="360" imgH="360" progId="">
                  <p:embed/>
                  <p:pic>
                    <p:nvPicPr>
                      <p:cNvPr id="0" name="Picture 5"/>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755124" y="6673288"/>
            <a:ext cx="297475" cy="144976"/>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73" name="Picture 72"/>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74" name="Picture 73"/>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
        <p:nvSpPr>
          <p:cNvPr id="75" name="TextBox 74"/>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48173869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1"/>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35884" name="think-cell Slide" r:id="rId30" imgW="360" imgH="360" progId="">
                  <p:embed/>
                </p:oleObj>
              </mc:Choice>
              <mc:Fallback>
                <p:oleObj name="think-cell Slide" r:id="rId30" imgW="360" imgH="360" progId="">
                  <p:embed/>
                  <p:pic>
                    <p:nvPicPr>
                      <p:cNvPr id="0" name="Picture 5"/>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a:solidFill>
                  <a:srgbClr val="000000"/>
                </a:solidFill>
                <a:latin typeface="Calibri"/>
              </a:rPr>
              <a:t>Last Modified 04/01/2017 09:15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dirty="0">
                  <a:solidFill>
                    <a:srgbClr val="000000"/>
                  </a:solidFill>
                </a:rPr>
                <a:t>Title</a:t>
              </a:r>
            </a:p>
            <a:p>
              <a:r>
                <a:rPr lang="en-US" dirty="0">
                  <a:solidFill>
                    <a:srgbClr val="808080"/>
                  </a:solidFill>
                </a:rPr>
                <a:t>Unit of measure</a:t>
              </a:r>
            </a:p>
          </p:txBody>
        </p:sp>
      </p:grpSp>
      <p:grpSp>
        <p:nvGrpSpPr>
          <p:cNvPr id="22" name="LegendBoxes" hidden="1"/>
          <p:cNvGrpSpPr>
            <a:grpSpLocks/>
          </p:cNvGrpSpPr>
          <p:nvPr userDrawn="1"/>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nvGrpSpPr>
          <p:cNvPr id="31" name="LegendLines" hidden="1"/>
          <p:cNvGrpSpPr>
            <a:grpSpLocks/>
          </p:cNvGrpSpPr>
          <p:nvPr userDrawn="1"/>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grpSp>
      <p:grpSp>
        <p:nvGrpSpPr>
          <p:cNvPr id="38" name="Sticker" hidden="1"/>
          <p:cNvGrpSpPr/>
          <p:nvPr userDrawn="1"/>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a:tabLst>
                  <a:tab pos="490538" algn="l"/>
                </a:tabLst>
              </a:pPr>
              <a:r>
                <a:rPr lang="en-US" sz="1000" dirty="0">
                  <a:solidFill>
                    <a:srgbClr val="000000"/>
                  </a:solidFill>
                </a:rPr>
                <a:t>Source: Source</a:t>
              </a:r>
            </a:p>
          </p:txBody>
        </p:sp>
      </p:grpSp>
      <p:grpSp>
        <p:nvGrpSpPr>
          <p:cNvPr id="63" name="Moon" hidden="1"/>
          <p:cNvGrpSpPr>
            <a:grpSpLocks noChangeAspect="1"/>
          </p:cNvGrpSpPr>
          <p:nvPr userDrawn="1">
            <p:custDataLst>
              <p:tags r:id="rId12"/>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8"/>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8" name="Arc 91"/>
            <p:cNvSpPr>
              <a:spLocks noChangeAspect="1"/>
            </p:cNvSpPr>
            <p:nvPr>
              <p:custDataLst>
                <p:tags r:id="rId29"/>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60" name="LegendMoons" hidden="1"/>
          <p:cNvGrpSpPr/>
          <p:nvPr userDrawn="1"/>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13"/>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91"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nvGrpSpPr>
            <p:cNvPr id="78" name="MoonLegend2"/>
            <p:cNvGrpSpPr>
              <a:grpSpLocks noChangeAspect="1"/>
            </p:cNvGrpSpPr>
            <p:nvPr userDrawn="1">
              <p:custDataLst>
                <p:tags r:id="rId14"/>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89" name="Arc 42"/>
              <p:cNvSpPr>
                <a:spLocks noChangeAspect="1"/>
              </p:cNvSpPr>
              <p:nvPr>
                <p:custDataLst>
                  <p:tags r:id="rId25"/>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nvGrpSpPr>
            <p:cNvPr id="79" name="MoonLegend3"/>
            <p:cNvGrpSpPr>
              <a:grpSpLocks noChangeAspect="1"/>
            </p:cNvGrpSpPr>
            <p:nvPr userDrawn="1">
              <p:custDataLst>
                <p:tags r:id="rId15"/>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87"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nvGrpSpPr>
            <p:cNvPr id="80" name="MoonLegend4"/>
            <p:cNvGrpSpPr>
              <a:grpSpLocks noChangeAspect="1"/>
            </p:cNvGrpSpPr>
            <p:nvPr userDrawn="1">
              <p:custDataLst>
                <p:tags r:id="rId16"/>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85" name="Arc 42"/>
              <p:cNvSpPr>
                <a:spLocks noChangeAspect="1"/>
              </p:cNvSpPr>
              <p:nvPr>
                <p:custDataLst>
                  <p:tags r:id="rId21"/>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nvGrpSpPr>
            <p:cNvPr id="81" name="MoonLegend5"/>
            <p:cNvGrpSpPr>
              <a:grpSpLocks noChangeAspect="1"/>
            </p:cNvGrpSpPr>
            <p:nvPr userDrawn="1">
              <p:custDataLst>
                <p:tags r:id="rId17"/>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sp>
            <p:nvSpPr>
              <p:cNvPr id="83" name="Arc 42"/>
              <p:cNvSpPr>
                <a:spLocks noChangeAspect="1"/>
              </p:cNvSpPr>
              <p:nvPr>
                <p:custDataLst>
                  <p:tags r:id="rId19"/>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solidFill>
                    <a:srgbClr val="000000"/>
                  </a:solidFill>
                </a:endParaRPr>
              </a:p>
            </p:txBody>
          </p:sp>
        </p:grpSp>
      </p:grpSp>
      <p:pic>
        <p:nvPicPr>
          <p:cNvPr id="77" name="Picture 7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userDrawn="1"/>
        </p:nvSpPr>
        <p:spPr bwMode="auto">
          <a:xfrm>
            <a:off x="8822359" y="6642354"/>
            <a:ext cx="296532"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userDrawn="1"/>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userDrawn="1"/>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userDrawn="1"/>
        </p:nvPicPr>
        <p:blipFill rotWithShape="1">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3" y="125250"/>
            <a:ext cx="980499" cy="342868"/>
          </a:xfrm>
          <a:prstGeom prst="rect">
            <a:avLst/>
          </a:prstGeom>
          <a:noFill/>
          <a:ln>
            <a:noFill/>
          </a:ln>
        </p:spPr>
      </p:pic>
      <p:pic>
        <p:nvPicPr>
          <p:cNvPr id="99" name="Picture 98"/>
          <p:cNvPicPr>
            <a:picLocks noChangeAspect="1"/>
          </p:cNvPicPr>
          <p:nvPr userDrawn="1"/>
        </p:nvPicPr>
        <p:blipFill>
          <a:blip r:embed="rId35" cstate="print">
            <a:clrChange>
              <a:clrFrom>
                <a:srgbClr val="FFFFFF"/>
              </a:clrFrom>
              <a:clrTo>
                <a:srgbClr val="FFFFFF">
                  <a:alpha val="0"/>
                </a:srgbClr>
              </a:clrTo>
            </a:clrChange>
          </a:blip>
          <a:stretch>
            <a:fillRect/>
          </a:stretch>
        </p:blipFill>
        <p:spPr>
          <a:xfrm>
            <a:off x="8196793" y="22231"/>
            <a:ext cx="922098" cy="703519"/>
          </a:xfrm>
          <a:prstGeom prst="rect">
            <a:avLst/>
          </a:prstGeom>
        </p:spPr>
      </p:pic>
      <p:sp>
        <p:nvSpPr>
          <p:cNvPr id="66" name="TextBox 65"/>
          <p:cNvSpPr txBox="1"/>
          <p:nvPr userDrawn="1"/>
        </p:nvSpPr>
        <p:spPr>
          <a:xfrm>
            <a:off x="2123117" y="6550186"/>
            <a:ext cx="2645337" cy="369332"/>
          </a:xfrm>
          <a:prstGeom prst="rect">
            <a:avLst/>
          </a:prstGeom>
          <a:noFill/>
        </p:spPr>
        <p:txBody>
          <a:bodyPr wrap="square" rtlCol="0">
            <a:spAutoFit/>
          </a:bodyPr>
          <a:lstStyle/>
          <a:p>
            <a:r>
              <a:rPr lang="en-US" b="1" dirty="0">
                <a:solidFill>
                  <a:srgbClr val="FF891B">
                    <a:lumMod val="50000"/>
                  </a:srgbClr>
                </a:solidFill>
              </a:rPr>
              <a:t>Programme conducted by</a:t>
            </a:r>
          </a:p>
        </p:txBody>
      </p:sp>
      <p:pic>
        <p:nvPicPr>
          <p:cNvPr id="73" name="Picture 72"/>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4744475" y="6575056"/>
            <a:ext cx="589525" cy="331762"/>
          </a:xfrm>
          <a:prstGeom prst="rect">
            <a:avLst/>
          </a:prstGeom>
        </p:spPr>
      </p:pic>
      <p:pic>
        <p:nvPicPr>
          <p:cNvPr id="74" name="Picture 73"/>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5351836" y="6639819"/>
            <a:ext cx="655264" cy="268981"/>
          </a:xfrm>
          <a:prstGeom prst="rect">
            <a:avLst/>
          </a:prstGeom>
        </p:spPr>
      </p:pic>
      <p:sp>
        <p:nvSpPr>
          <p:cNvPr id="75" name="TextBox 74"/>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132325191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1"/>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25721" name="think-cell Slide" r:id="rId30" imgW="360" imgH="360" progId="">
                  <p:embed/>
                </p:oleObj>
              </mc:Choice>
              <mc:Fallback>
                <p:oleObj name="think-cell Slide" r:id="rId30" imgW="360" imgH="360" progId="">
                  <p:embed/>
                  <p:pic>
                    <p:nvPicPr>
                      <p:cNvPr id="0" name="Picture 114"/>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a:latin typeface="+mn-lt"/>
                <a:ea typeface="+mn-ea"/>
              </a:rPr>
              <a:t>Last Modified 04/01/2017 09:15 India Standard Time</a:t>
            </a:r>
            <a:endParaRPr lang="en-US" baseline="0" noProof="0" dirty="0">
              <a:latin typeface="+mn-lt"/>
              <a:ea typeface="+mn-ea"/>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a:latin typeface="+mn-lt"/>
                <a:ea typeface="+mn-ea"/>
              </a:rPr>
              <a:t>Printed 8/8/2016 3:35 PM India Standard Time</a:t>
            </a:r>
            <a:endParaRPr lang="en-US" baseline="0" noProof="0" dirty="0">
              <a:latin typeface="+mn-lt"/>
              <a:ea typeface="+mn-ea"/>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2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a:solidFill>
                  <a:srgbClr val="808080"/>
                </a:solidFill>
                <a:latin typeface="+mn-lt"/>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22" name="LegendBoxes" hidden="1"/>
          <p:cNvGrpSpPr>
            <a:grpSpLocks/>
          </p:cNvGrpSpPr>
          <p:nvPr userDrawn="1"/>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31" name="LegendLines" hidden="1"/>
          <p:cNvGrpSpPr>
            <a:grpSpLocks/>
          </p:cNvGrpSpPr>
          <p:nvPr userDrawn="1"/>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grpSp>
      <p:grpSp>
        <p:nvGrpSpPr>
          <p:cNvPr id="38" name="Sticker" hidden="1"/>
          <p:cNvGrpSpPr/>
          <p:nvPr userDrawn="1"/>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a:defRPr/>
              </a:pPr>
              <a:r>
                <a:rPr lang="en-US" sz="1000" baseline="0" noProof="0" dirty="0">
                  <a:latin typeface="+mn-lt"/>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a:tabLst>
                  <a:tab pos="490538" algn="l"/>
                </a:tabLst>
              </a:pPr>
              <a:r>
                <a:rPr lang="en-US" sz="1000" baseline="0" noProof="0" dirty="0">
                  <a:solidFill>
                    <a:schemeClr val="tx1"/>
                  </a:solidFill>
                  <a:latin typeface="+mn-lt"/>
                </a:rPr>
                <a:t>Source: Source</a:t>
              </a:r>
            </a:p>
          </p:txBody>
        </p:sp>
      </p:grpSp>
      <p:grpSp>
        <p:nvGrpSpPr>
          <p:cNvPr id="63" name="Moon" hidden="1"/>
          <p:cNvGrpSpPr>
            <a:grpSpLocks noChangeAspect="1"/>
          </p:cNvGrpSpPr>
          <p:nvPr userDrawn="1">
            <p:custDataLst>
              <p:tags r:id="rId12"/>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8"/>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Arc 91"/>
            <p:cNvSpPr>
              <a:spLocks noChangeAspect="1"/>
            </p:cNvSpPr>
            <p:nvPr>
              <p:custDataLst>
                <p:tags r:id="rId29"/>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LegendMoons" hidden="1"/>
          <p:cNvGrpSpPr/>
          <p:nvPr userDrawn="1"/>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2" name="MoonLegend1"/>
            <p:cNvGrpSpPr>
              <a:grpSpLocks noChangeAspect="1"/>
            </p:cNvGrpSpPr>
            <p:nvPr userDrawn="1">
              <p:custDataLst>
                <p:tags r:id="rId13"/>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91"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8" name="MoonLegend2"/>
            <p:cNvGrpSpPr>
              <a:grpSpLocks noChangeAspect="1"/>
            </p:cNvGrpSpPr>
            <p:nvPr userDrawn="1">
              <p:custDataLst>
                <p:tags r:id="rId14"/>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9" name="Arc 42"/>
              <p:cNvSpPr>
                <a:spLocks noChangeAspect="1"/>
              </p:cNvSpPr>
              <p:nvPr>
                <p:custDataLst>
                  <p:tags r:id="rId25"/>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9" name="MoonLegend3"/>
            <p:cNvGrpSpPr>
              <a:grpSpLocks noChangeAspect="1"/>
            </p:cNvGrpSpPr>
            <p:nvPr userDrawn="1">
              <p:custDataLst>
                <p:tags r:id="rId15"/>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7"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80" name="MoonLegend4"/>
            <p:cNvGrpSpPr>
              <a:grpSpLocks noChangeAspect="1"/>
            </p:cNvGrpSpPr>
            <p:nvPr userDrawn="1">
              <p:custDataLst>
                <p:tags r:id="rId16"/>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5" name="Arc 42"/>
              <p:cNvSpPr>
                <a:spLocks noChangeAspect="1"/>
              </p:cNvSpPr>
              <p:nvPr>
                <p:custDataLst>
                  <p:tags r:id="rId21"/>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81" name="MoonLegend5"/>
            <p:cNvGrpSpPr>
              <a:grpSpLocks noChangeAspect="1"/>
            </p:cNvGrpSpPr>
            <p:nvPr userDrawn="1">
              <p:custDataLst>
                <p:tags r:id="rId17"/>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3" name="Arc 42"/>
              <p:cNvSpPr>
                <a:spLocks noChangeAspect="1"/>
              </p:cNvSpPr>
              <p:nvPr>
                <p:custDataLst>
                  <p:tags r:id="rId19"/>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pic>
        <p:nvPicPr>
          <p:cNvPr id="77" name="Picture 7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userDrawn="1"/>
        </p:nvSpPr>
        <p:spPr bwMode="auto">
          <a:xfrm>
            <a:off x="8768481" y="6643161"/>
            <a:ext cx="211596" cy="215444"/>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userDrawn="1"/>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userDrawn="1"/>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userDrawn="1"/>
        </p:nvPicPr>
        <p:blipFill rotWithShape="1">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3" y="125250"/>
            <a:ext cx="980499" cy="342868"/>
          </a:xfrm>
          <a:prstGeom prst="rect">
            <a:avLst/>
          </a:prstGeom>
          <a:noFill/>
          <a:ln>
            <a:noFill/>
          </a:ln>
        </p:spPr>
      </p:pic>
      <p:pic>
        <p:nvPicPr>
          <p:cNvPr id="99" name="Picture 98"/>
          <p:cNvPicPr>
            <a:picLocks noChangeAspect="1"/>
          </p:cNvPicPr>
          <p:nvPr userDrawn="1"/>
        </p:nvPicPr>
        <p:blipFill>
          <a:blip r:embed="rId35" cstate="print">
            <a:clrChange>
              <a:clrFrom>
                <a:srgbClr val="FFFFFF"/>
              </a:clrFrom>
              <a:clrTo>
                <a:srgbClr val="FFFFFF">
                  <a:alpha val="0"/>
                </a:srgbClr>
              </a:clrTo>
            </a:clrChange>
          </a:blip>
          <a:stretch>
            <a:fillRect/>
          </a:stretch>
        </p:blipFill>
        <p:spPr>
          <a:xfrm>
            <a:off x="8196793" y="22231"/>
            <a:ext cx="922098" cy="703519"/>
          </a:xfrm>
          <a:prstGeom prst="rect">
            <a:avLst/>
          </a:prstGeom>
        </p:spPr>
      </p:pic>
      <p:sp>
        <p:nvSpPr>
          <p:cNvPr id="66" name="TextBox 65"/>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69985600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29798" name="think-cell Slide" r:id="rId43" imgW="360" imgH="360" progId="">
                  <p:embed/>
                </p:oleObj>
              </mc:Choice>
              <mc:Fallback>
                <p:oleObj name="think-cell Slide" r:id="rId43" imgW="360" imgH="360" progId="">
                  <p:embed/>
                  <p:pic>
                    <p:nvPicPr>
                      <p:cNvPr id="0" name="Picture 9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4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4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2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4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2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3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3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2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3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3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2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3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3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3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3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3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73288"/>
            <a:ext cx="144271" cy="144976"/>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48"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grpSp>
        <p:nvGrpSpPr>
          <p:cNvPr id="66" name="LegendBoxes" hidden="1"/>
          <p:cNvGrpSpPr>
            <a:grpSpLocks/>
          </p:cNvGrpSpPr>
          <p:nvPr userDrawn="1"/>
        </p:nvGrpSpPr>
        <p:grpSpPr bwMode="auto">
          <a:xfrm>
            <a:off x="8263380" y="889002"/>
            <a:ext cx="593726" cy="984251"/>
            <a:chOff x="4936" y="176"/>
            <a:chExt cx="374" cy="620"/>
          </a:xfrm>
        </p:grpSpPr>
        <p:sp>
          <p:nvSpPr>
            <p:cNvPr id="7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7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00"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1"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02"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3"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04" name="LegendLines" hidden="1"/>
          <p:cNvGrpSpPr>
            <a:grpSpLocks/>
          </p:cNvGrpSpPr>
          <p:nvPr userDrawn="1"/>
        </p:nvGrpSpPr>
        <p:grpSpPr bwMode="auto">
          <a:xfrm>
            <a:off x="7955400" y="889002"/>
            <a:ext cx="901701" cy="684213"/>
            <a:chOff x="4750" y="176"/>
            <a:chExt cx="568" cy="431"/>
          </a:xfrm>
        </p:grpSpPr>
        <p:sp>
          <p:nvSpPr>
            <p:cNvPr id="105"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6"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7"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8"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9"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10"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grpSp>
      <p:grpSp>
        <p:nvGrpSpPr>
          <p:cNvPr id="111" name="Sticker" hidden="1"/>
          <p:cNvGrpSpPr/>
          <p:nvPr userDrawn="1"/>
        </p:nvGrpSpPr>
        <p:grpSpPr bwMode="auto">
          <a:xfrm>
            <a:off x="8296124" y="889001"/>
            <a:ext cx="670505" cy="166199"/>
            <a:chOff x="8070270" y="285750"/>
            <a:chExt cx="670505" cy="166199"/>
          </a:xfrm>
        </p:grpSpPr>
        <p:sp>
          <p:nvSpPr>
            <p:cNvPr id="112"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chemeClr val="tx2"/>
                </a:buClr>
              </a:pPr>
              <a:r>
                <a:rPr lang="en-US" sz="900" dirty="0">
                  <a:solidFill>
                    <a:srgbClr val="808080"/>
                  </a:solidFill>
                  <a:latin typeface="+mn-lt"/>
                </a:rPr>
                <a:t>PRELIMINARY</a:t>
              </a:r>
            </a:p>
          </p:txBody>
        </p:sp>
        <p:cxnSp>
          <p:nvCxnSpPr>
            <p:cNvPr id="113"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14"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15" name="Slide Elements" hidden="1"/>
          <p:cNvGrpSpPr/>
          <p:nvPr userDrawn="1"/>
        </p:nvGrpSpPr>
        <p:grpSpPr bwMode="auto">
          <a:xfrm>
            <a:off x="172517" y="6447111"/>
            <a:ext cx="8796540" cy="351916"/>
            <a:chOff x="172517" y="6447111"/>
            <a:chExt cx="8796540" cy="351916"/>
          </a:xfrm>
        </p:grpSpPr>
        <p:sp>
          <p:nvSpPr>
            <p:cNvPr id="116"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baseline="0" noProof="0" dirty="0">
                  <a:latin typeface="+mn-lt"/>
                </a:rPr>
                <a:t>1 Footnote</a:t>
              </a:r>
            </a:p>
          </p:txBody>
        </p:sp>
        <p:sp>
          <p:nvSpPr>
            <p:cNvPr id="117"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baseline="0" noProof="0" dirty="0">
                  <a:solidFill>
                    <a:schemeClr val="tx1"/>
                  </a:solidFill>
                  <a:latin typeface="+mn-lt"/>
                </a:rPr>
                <a:t>Source: Source</a:t>
              </a:r>
            </a:p>
          </p:txBody>
        </p:sp>
      </p:grpSp>
      <p:grpSp>
        <p:nvGrpSpPr>
          <p:cNvPr id="118" name="Moon" hidden="1"/>
          <p:cNvGrpSpPr>
            <a:grpSpLocks noChangeAspect="1"/>
          </p:cNvGrpSpPr>
          <p:nvPr userDrawn="1">
            <p:custDataLst>
              <p:tags r:id="rId8"/>
            </p:custDataLst>
          </p:nvPr>
        </p:nvGrpSpPr>
        <p:grpSpPr bwMode="auto">
          <a:xfrm>
            <a:off x="7645831" y="1415258"/>
            <a:ext cx="254000" cy="254000"/>
            <a:chOff x="1600" y="1600"/>
            <a:chExt cx="160" cy="160"/>
          </a:xfrm>
        </p:grpSpPr>
        <p:sp>
          <p:nvSpPr>
            <p:cNvPr id="119" name="Oval 90"/>
            <p:cNvSpPr>
              <a:spLocks noChangeAspect="1" noChangeArrowheads="1"/>
            </p:cNvSpPr>
            <p:nvPr>
              <p:custDataLst>
                <p:tags r:id="rId24"/>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20" name="Arc 91"/>
            <p:cNvSpPr>
              <a:spLocks noChangeAspect="1"/>
            </p:cNvSpPr>
            <p:nvPr>
              <p:custDataLst>
                <p:tags r:id="rId25"/>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21" name="LegendMoons" hidden="1"/>
          <p:cNvGrpSpPr/>
          <p:nvPr userDrawn="1"/>
        </p:nvGrpSpPr>
        <p:grpSpPr bwMode="auto">
          <a:xfrm>
            <a:off x="8196796" y="889000"/>
            <a:ext cx="660512" cy="1306516"/>
            <a:chOff x="5428012" y="273840"/>
            <a:chExt cx="660512" cy="1306516"/>
          </a:xfrm>
        </p:grpSpPr>
        <p:sp>
          <p:nvSpPr>
            <p:cNvPr id="122"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3"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4"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5"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26"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grpSp>
          <p:nvGrpSpPr>
            <p:cNvPr id="127" name="MoonLegend1"/>
            <p:cNvGrpSpPr>
              <a:grpSpLocks noChangeAspect="1"/>
            </p:cNvGrpSpPr>
            <p:nvPr userDrawn="1">
              <p:custDataLst>
                <p:tags r:id="rId9"/>
              </p:custDataLst>
            </p:nvPr>
          </p:nvGrpSpPr>
          <p:grpSpPr bwMode="auto">
            <a:xfrm>
              <a:off x="5428012" y="273840"/>
              <a:ext cx="209550" cy="209551"/>
              <a:chOff x="1694" y="2044"/>
              <a:chExt cx="160" cy="160"/>
            </a:xfrm>
          </p:grpSpPr>
          <p:sp>
            <p:nvSpPr>
              <p:cNvPr id="140"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41"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28" name="MoonLegend2"/>
            <p:cNvGrpSpPr>
              <a:grpSpLocks noChangeAspect="1"/>
            </p:cNvGrpSpPr>
            <p:nvPr userDrawn="1">
              <p:custDataLst>
                <p:tags r:id="rId10"/>
              </p:custDataLst>
            </p:nvPr>
          </p:nvGrpSpPr>
          <p:grpSpPr bwMode="auto">
            <a:xfrm>
              <a:off x="5428012" y="548081"/>
              <a:ext cx="209550" cy="209551"/>
              <a:chOff x="1694" y="2044"/>
              <a:chExt cx="160" cy="160"/>
            </a:xfrm>
          </p:grpSpPr>
          <p:sp>
            <p:nvSpPr>
              <p:cNvPr id="138"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9" name="Arc 42"/>
              <p:cNvSpPr>
                <a:spLocks noChangeAspect="1"/>
              </p:cNvSpPr>
              <p:nvPr>
                <p:custDataLst>
                  <p:tags r:id="rId21"/>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29" name="MoonLegend3"/>
            <p:cNvGrpSpPr>
              <a:grpSpLocks noChangeAspect="1"/>
            </p:cNvGrpSpPr>
            <p:nvPr userDrawn="1">
              <p:custDataLst>
                <p:tags r:id="rId11"/>
              </p:custDataLst>
            </p:nvPr>
          </p:nvGrpSpPr>
          <p:grpSpPr bwMode="auto">
            <a:xfrm>
              <a:off x="5428012" y="822322"/>
              <a:ext cx="209550" cy="209551"/>
              <a:chOff x="1694" y="2044"/>
              <a:chExt cx="160" cy="160"/>
            </a:xfrm>
          </p:grpSpPr>
          <p:sp>
            <p:nvSpPr>
              <p:cNvPr id="136"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7" name="Arc 42"/>
              <p:cNvSpPr>
                <a:spLocks noChangeAspect="1"/>
              </p:cNvSpPr>
              <p:nvPr>
                <p:custDataLst>
                  <p:tags r:id="rId19"/>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30" name="MoonLegend4"/>
            <p:cNvGrpSpPr>
              <a:grpSpLocks noChangeAspect="1"/>
            </p:cNvGrpSpPr>
            <p:nvPr userDrawn="1">
              <p:custDataLst>
                <p:tags r:id="rId12"/>
              </p:custDataLst>
            </p:nvPr>
          </p:nvGrpSpPr>
          <p:grpSpPr bwMode="auto">
            <a:xfrm>
              <a:off x="5428012" y="1096563"/>
              <a:ext cx="209550" cy="209551"/>
              <a:chOff x="1694" y="2044"/>
              <a:chExt cx="160" cy="160"/>
            </a:xfrm>
          </p:grpSpPr>
          <p:sp>
            <p:nvSpPr>
              <p:cNvPr id="134"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5" name="Arc 42"/>
              <p:cNvSpPr>
                <a:spLocks noChangeAspect="1"/>
              </p:cNvSpPr>
              <p:nvPr>
                <p:custDataLst>
                  <p:tags r:id="rId17"/>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31" name="MoonLegend5"/>
            <p:cNvGrpSpPr>
              <a:grpSpLocks noChangeAspect="1"/>
            </p:cNvGrpSpPr>
            <p:nvPr userDrawn="1">
              <p:custDataLst>
                <p:tags r:id="rId13"/>
              </p:custDataLst>
            </p:nvPr>
          </p:nvGrpSpPr>
          <p:grpSpPr bwMode="auto">
            <a:xfrm>
              <a:off x="5428012" y="1370805"/>
              <a:ext cx="209550" cy="209551"/>
              <a:chOff x="1694" y="2044"/>
              <a:chExt cx="160" cy="160"/>
            </a:xfrm>
          </p:grpSpPr>
          <p:sp>
            <p:nvSpPr>
              <p:cNvPr id="132"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3" name="Arc 42"/>
              <p:cNvSpPr>
                <a:spLocks noChangeAspect="1"/>
              </p:cNvSpPr>
              <p:nvPr>
                <p:custDataLst>
                  <p:tags r:id="rId15"/>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142" name="Picture 141"/>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143"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144" name="Slide Number"/>
          <p:cNvSpPr txBox="1">
            <a:spLocks/>
          </p:cNvSpPr>
          <p:nvPr userDrawn="1"/>
        </p:nvSpPr>
        <p:spPr bwMode="auto">
          <a:xfrm>
            <a:off x="8741998" y="6709452"/>
            <a:ext cx="224634" cy="108812"/>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707" smtClean="0">
                <a:solidFill>
                  <a:srgbClr val="000000"/>
                </a:solidFill>
              </a:rPr>
              <a:pPr algn="r" defTabSz="645878" fontAlgn="base">
                <a:spcBef>
                  <a:spcPct val="0"/>
                </a:spcBef>
                <a:spcAft>
                  <a:spcPct val="0"/>
                </a:spcAft>
              </a:pPr>
              <a:t>‹#›</a:t>
            </a:fld>
            <a:endParaRPr lang="en-US" sz="707" dirty="0">
              <a:solidFill>
                <a:srgbClr val="000000"/>
              </a:solidFill>
            </a:endParaRPr>
          </a:p>
        </p:txBody>
      </p:sp>
      <p:sp>
        <p:nvSpPr>
          <p:cNvPr id="145" name="Freeform 144"/>
          <p:cNvSpPr/>
          <p:nvPr userDrawn="1"/>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146" name="Picture 2" descr="http://qpg.co.in/yahoo_site_admin/assets/images/QCI_3.320180122_std.jpg"/>
          <p:cNvPicPr>
            <a:picLocks noChangeAspect="1" noChangeArrowheads="1"/>
          </p:cNvPicPr>
          <p:nvPr userDrawn="1"/>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ZED Logo.jpg"/>
          <p:cNvPicPr>
            <a:picLocks noChangeAspect="1"/>
          </p:cNvPicPr>
          <p:nvPr userDrawn="1"/>
        </p:nvPicPr>
        <p:blipFill rotWithShape="1">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148" name="Picture 147"/>
          <p:cNvPicPr>
            <a:picLocks noChangeAspect="1"/>
          </p:cNvPicPr>
          <p:nvPr userDrawn="1"/>
        </p:nvPicPr>
        <p:blipFill>
          <a:blip r:embed="rId48" cstate="print">
            <a:clrChange>
              <a:clrFrom>
                <a:srgbClr val="FFFFFF"/>
              </a:clrFrom>
              <a:clrTo>
                <a:srgbClr val="FFFFFF">
                  <a:alpha val="0"/>
                </a:srgbClr>
              </a:clrTo>
            </a:clrChange>
          </a:blip>
          <a:stretch>
            <a:fillRect/>
          </a:stretch>
        </p:blipFill>
        <p:spPr>
          <a:xfrm>
            <a:off x="8196793" y="22233"/>
            <a:ext cx="922098" cy="703519"/>
          </a:xfrm>
          <a:prstGeom prst="rect">
            <a:avLst/>
          </a:prstGeom>
        </p:spPr>
      </p:pic>
      <p:sp>
        <p:nvSpPr>
          <p:cNvPr id="149" name="TextBox 148"/>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78849263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4">
          <p15:clr>
            <a:srgbClr val="F26B43"/>
          </p15:clr>
        </p15:guide>
        <p15:guide id="0" orient="horz" pos="560" userDrawn="1">
          <p15:clr>
            <a:srgbClr val="F26B43"/>
          </p15:clr>
        </p15:guide>
        <p15:guide id="2" pos="1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2870" name="think-cell Slide" r:id="rId43" imgW="360" imgH="360" progId="">
                  <p:embed/>
                </p:oleObj>
              </mc:Choice>
              <mc:Fallback>
                <p:oleObj name="think-cell Slide" r:id="rId43" imgW="360" imgH="360" progId="">
                  <p:embed/>
                  <p:pic>
                    <p:nvPicPr>
                      <p:cNvPr id="0" name="Picture 95"/>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4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4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2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4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2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3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3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2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3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3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2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3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3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3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3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3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73288"/>
            <a:ext cx="144271" cy="144976"/>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942" smtClean="0">
                <a:solidFill>
                  <a:srgbClr val="000000"/>
                </a:solidFill>
              </a:rPr>
              <a:pPr algn="r" defTabSz="861170" fontAlgn="base">
                <a:spcBef>
                  <a:spcPct val="0"/>
                </a:spcBef>
                <a:spcAft>
                  <a:spcPct val="0"/>
                </a:spcAft>
              </a:pPr>
              <a:t>‹#›</a:t>
            </a:fld>
            <a:endParaRPr lang="en-US" sz="942"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48"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grpSp>
        <p:nvGrpSpPr>
          <p:cNvPr id="66" name="LegendBoxes" hidden="1"/>
          <p:cNvGrpSpPr>
            <a:grpSpLocks/>
          </p:cNvGrpSpPr>
          <p:nvPr userDrawn="1"/>
        </p:nvGrpSpPr>
        <p:grpSpPr bwMode="auto">
          <a:xfrm>
            <a:off x="8263380" y="889002"/>
            <a:ext cx="593726" cy="984251"/>
            <a:chOff x="4936" y="176"/>
            <a:chExt cx="374" cy="620"/>
          </a:xfrm>
        </p:grpSpPr>
        <p:sp>
          <p:nvSpPr>
            <p:cNvPr id="7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7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00"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1"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02"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3"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04" name="LegendLines" hidden="1"/>
          <p:cNvGrpSpPr>
            <a:grpSpLocks/>
          </p:cNvGrpSpPr>
          <p:nvPr userDrawn="1"/>
        </p:nvGrpSpPr>
        <p:grpSpPr bwMode="auto">
          <a:xfrm>
            <a:off x="7955400" y="889002"/>
            <a:ext cx="901701" cy="684213"/>
            <a:chOff x="4750" y="176"/>
            <a:chExt cx="568" cy="431"/>
          </a:xfrm>
        </p:grpSpPr>
        <p:sp>
          <p:nvSpPr>
            <p:cNvPr id="105"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6"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7"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108"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09"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10"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grpSp>
      <p:grpSp>
        <p:nvGrpSpPr>
          <p:cNvPr id="111" name="Sticker" hidden="1"/>
          <p:cNvGrpSpPr/>
          <p:nvPr userDrawn="1"/>
        </p:nvGrpSpPr>
        <p:grpSpPr bwMode="auto">
          <a:xfrm>
            <a:off x="8296124" y="889001"/>
            <a:ext cx="670505" cy="166199"/>
            <a:chOff x="8070270" y="285750"/>
            <a:chExt cx="670505" cy="166199"/>
          </a:xfrm>
        </p:grpSpPr>
        <p:sp>
          <p:nvSpPr>
            <p:cNvPr id="112"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chemeClr val="tx2"/>
                </a:buClr>
              </a:pPr>
              <a:r>
                <a:rPr lang="en-US" sz="900" dirty="0">
                  <a:solidFill>
                    <a:srgbClr val="808080"/>
                  </a:solidFill>
                  <a:latin typeface="+mn-lt"/>
                </a:rPr>
                <a:t>PRELIMINARY</a:t>
              </a:r>
            </a:p>
          </p:txBody>
        </p:sp>
        <p:cxnSp>
          <p:nvCxnSpPr>
            <p:cNvPr id="113"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14"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15" name="Slide Elements" hidden="1"/>
          <p:cNvGrpSpPr/>
          <p:nvPr userDrawn="1"/>
        </p:nvGrpSpPr>
        <p:grpSpPr bwMode="auto">
          <a:xfrm>
            <a:off x="172517" y="6447111"/>
            <a:ext cx="8796540" cy="351916"/>
            <a:chOff x="172517" y="6447111"/>
            <a:chExt cx="8796540" cy="351916"/>
          </a:xfrm>
        </p:grpSpPr>
        <p:sp>
          <p:nvSpPr>
            <p:cNvPr id="116"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baseline="0" noProof="0" dirty="0">
                  <a:latin typeface="+mn-lt"/>
                </a:rPr>
                <a:t>1 Footnote</a:t>
              </a:r>
            </a:p>
          </p:txBody>
        </p:sp>
        <p:sp>
          <p:nvSpPr>
            <p:cNvPr id="117"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baseline="0" noProof="0" dirty="0">
                  <a:solidFill>
                    <a:schemeClr val="tx1"/>
                  </a:solidFill>
                  <a:latin typeface="+mn-lt"/>
                </a:rPr>
                <a:t>Source: Source</a:t>
              </a:r>
            </a:p>
          </p:txBody>
        </p:sp>
      </p:grpSp>
      <p:grpSp>
        <p:nvGrpSpPr>
          <p:cNvPr id="118" name="Moon" hidden="1"/>
          <p:cNvGrpSpPr>
            <a:grpSpLocks noChangeAspect="1"/>
          </p:cNvGrpSpPr>
          <p:nvPr userDrawn="1">
            <p:custDataLst>
              <p:tags r:id="rId8"/>
            </p:custDataLst>
          </p:nvPr>
        </p:nvGrpSpPr>
        <p:grpSpPr bwMode="auto">
          <a:xfrm>
            <a:off x="7645831" y="1415258"/>
            <a:ext cx="254000" cy="254000"/>
            <a:chOff x="1600" y="1600"/>
            <a:chExt cx="160" cy="160"/>
          </a:xfrm>
        </p:grpSpPr>
        <p:sp>
          <p:nvSpPr>
            <p:cNvPr id="119" name="Oval 90"/>
            <p:cNvSpPr>
              <a:spLocks noChangeAspect="1" noChangeArrowheads="1"/>
            </p:cNvSpPr>
            <p:nvPr>
              <p:custDataLst>
                <p:tags r:id="rId24"/>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20" name="Arc 91"/>
            <p:cNvSpPr>
              <a:spLocks noChangeAspect="1"/>
            </p:cNvSpPr>
            <p:nvPr>
              <p:custDataLst>
                <p:tags r:id="rId25"/>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21" name="LegendMoons" hidden="1"/>
          <p:cNvGrpSpPr/>
          <p:nvPr userDrawn="1"/>
        </p:nvGrpSpPr>
        <p:grpSpPr bwMode="auto">
          <a:xfrm>
            <a:off x="8196796" y="889000"/>
            <a:ext cx="660512" cy="1306516"/>
            <a:chOff x="5428012" y="273840"/>
            <a:chExt cx="660512" cy="1306516"/>
          </a:xfrm>
        </p:grpSpPr>
        <p:sp>
          <p:nvSpPr>
            <p:cNvPr id="122"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3"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4"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125"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126"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grpSp>
          <p:nvGrpSpPr>
            <p:cNvPr id="127" name="MoonLegend1"/>
            <p:cNvGrpSpPr>
              <a:grpSpLocks noChangeAspect="1"/>
            </p:cNvGrpSpPr>
            <p:nvPr userDrawn="1">
              <p:custDataLst>
                <p:tags r:id="rId9"/>
              </p:custDataLst>
            </p:nvPr>
          </p:nvGrpSpPr>
          <p:grpSpPr bwMode="auto">
            <a:xfrm>
              <a:off x="5428012" y="273840"/>
              <a:ext cx="209550" cy="209551"/>
              <a:chOff x="1694" y="2044"/>
              <a:chExt cx="160" cy="160"/>
            </a:xfrm>
          </p:grpSpPr>
          <p:sp>
            <p:nvSpPr>
              <p:cNvPr id="140"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41" name="Arc 42"/>
              <p:cNvSpPr>
                <a:spLocks noChangeAspect="1"/>
              </p:cNvSpPr>
              <p:nvPr>
                <p:custDataLst>
                  <p:tags r:id="rId23"/>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28" name="MoonLegend2"/>
            <p:cNvGrpSpPr>
              <a:grpSpLocks noChangeAspect="1"/>
            </p:cNvGrpSpPr>
            <p:nvPr userDrawn="1">
              <p:custDataLst>
                <p:tags r:id="rId10"/>
              </p:custDataLst>
            </p:nvPr>
          </p:nvGrpSpPr>
          <p:grpSpPr bwMode="auto">
            <a:xfrm>
              <a:off x="5428012" y="548081"/>
              <a:ext cx="209550" cy="209551"/>
              <a:chOff x="1694" y="2044"/>
              <a:chExt cx="160" cy="160"/>
            </a:xfrm>
          </p:grpSpPr>
          <p:sp>
            <p:nvSpPr>
              <p:cNvPr id="138"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9" name="Arc 42"/>
              <p:cNvSpPr>
                <a:spLocks noChangeAspect="1"/>
              </p:cNvSpPr>
              <p:nvPr>
                <p:custDataLst>
                  <p:tags r:id="rId21"/>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29" name="MoonLegend3"/>
            <p:cNvGrpSpPr>
              <a:grpSpLocks noChangeAspect="1"/>
            </p:cNvGrpSpPr>
            <p:nvPr userDrawn="1">
              <p:custDataLst>
                <p:tags r:id="rId11"/>
              </p:custDataLst>
            </p:nvPr>
          </p:nvGrpSpPr>
          <p:grpSpPr bwMode="auto">
            <a:xfrm>
              <a:off x="5428012" y="822322"/>
              <a:ext cx="209550" cy="209551"/>
              <a:chOff x="1694" y="2044"/>
              <a:chExt cx="160" cy="160"/>
            </a:xfrm>
          </p:grpSpPr>
          <p:sp>
            <p:nvSpPr>
              <p:cNvPr id="136"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7" name="Arc 42"/>
              <p:cNvSpPr>
                <a:spLocks noChangeAspect="1"/>
              </p:cNvSpPr>
              <p:nvPr>
                <p:custDataLst>
                  <p:tags r:id="rId19"/>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30" name="MoonLegend4"/>
            <p:cNvGrpSpPr>
              <a:grpSpLocks noChangeAspect="1"/>
            </p:cNvGrpSpPr>
            <p:nvPr userDrawn="1">
              <p:custDataLst>
                <p:tags r:id="rId12"/>
              </p:custDataLst>
            </p:nvPr>
          </p:nvGrpSpPr>
          <p:grpSpPr bwMode="auto">
            <a:xfrm>
              <a:off x="5428012" y="1096563"/>
              <a:ext cx="209550" cy="209551"/>
              <a:chOff x="1694" y="2044"/>
              <a:chExt cx="160" cy="160"/>
            </a:xfrm>
          </p:grpSpPr>
          <p:sp>
            <p:nvSpPr>
              <p:cNvPr id="134"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5" name="Arc 42"/>
              <p:cNvSpPr>
                <a:spLocks noChangeAspect="1"/>
              </p:cNvSpPr>
              <p:nvPr>
                <p:custDataLst>
                  <p:tags r:id="rId17"/>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131" name="MoonLegend5"/>
            <p:cNvGrpSpPr>
              <a:grpSpLocks noChangeAspect="1"/>
            </p:cNvGrpSpPr>
            <p:nvPr userDrawn="1">
              <p:custDataLst>
                <p:tags r:id="rId13"/>
              </p:custDataLst>
            </p:nvPr>
          </p:nvGrpSpPr>
          <p:grpSpPr bwMode="auto">
            <a:xfrm>
              <a:off x="5428012" y="1370805"/>
              <a:ext cx="209550" cy="209551"/>
              <a:chOff x="1694" y="2044"/>
              <a:chExt cx="160" cy="160"/>
            </a:xfrm>
          </p:grpSpPr>
          <p:sp>
            <p:nvSpPr>
              <p:cNvPr id="132"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133" name="Arc 42"/>
              <p:cNvSpPr>
                <a:spLocks noChangeAspect="1"/>
              </p:cNvSpPr>
              <p:nvPr>
                <p:custDataLst>
                  <p:tags r:id="rId15"/>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142" name="Picture 141"/>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143" name="doc id"/>
          <p:cNvSpPr>
            <a:spLocks noChangeArrowheads="1"/>
          </p:cNvSpPr>
          <p:nvPr userDrawn="1"/>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144" name="Slide Number"/>
          <p:cNvSpPr txBox="1">
            <a:spLocks/>
          </p:cNvSpPr>
          <p:nvPr userDrawn="1"/>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707" smtClean="0">
                <a:solidFill>
                  <a:srgbClr val="000000"/>
                </a:solidFill>
              </a:rPr>
              <a:pPr algn="r" defTabSz="645878" fontAlgn="base">
                <a:spcBef>
                  <a:spcPct val="0"/>
                </a:spcBef>
                <a:spcAft>
                  <a:spcPct val="0"/>
                </a:spcAft>
              </a:pPr>
              <a:t>‹#›</a:t>
            </a:fld>
            <a:endParaRPr lang="en-US" sz="707" dirty="0">
              <a:solidFill>
                <a:srgbClr val="000000"/>
              </a:solidFill>
            </a:endParaRPr>
          </a:p>
        </p:txBody>
      </p:sp>
      <p:sp>
        <p:nvSpPr>
          <p:cNvPr id="145" name="Freeform 144"/>
          <p:cNvSpPr/>
          <p:nvPr userDrawn="1"/>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146" name="Picture 2" descr="http://qpg.co.in/yahoo_site_admin/assets/images/QCI_3.320180122_std.jpg"/>
          <p:cNvPicPr>
            <a:picLocks noChangeAspect="1" noChangeArrowheads="1"/>
          </p:cNvPicPr>
          <p:nvPr userDrawn="1"/>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ZED Logo.jpg"/>
          <p:cNvPicPr>
            <a:picLocks noChangeAspect="1"/>
          </p:cNvPicPr>
          <p:nvPr userDrawn="1"/>
        </p:nvPicPr>
        <p:blipFill rotWithShape="1">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148" name="Picture 147"/>
          <p:cNvPicPr>
            <a:picLocks noChangeAspect="1"/>
          </p:cNvPicPr>
          <p:nvPr userDrawn="1"/>
        </p:nvPicPr>
        <p:blipFill>
          <a:blip r:embed="rId48" cstate="print">
            <a:clrChange>
              <a:clrFrom>
                <a:srgbClr val="FFFFFF"/>
              </a:clrFrom>
              <a:clrTo>
                <a:srgbClr val="FFFFFF">
                  <a:alpha val="0"/>
                </a:srgbClr>
              </a:clrTo>
            </a:clrChange>
          </a:blip>
          <a:stretch>
            <a:fillRect/>
          </a:stretch>
        </p:blipFill>
        <p:spPr>
          <a:xfrm>
            <a:off x="8196793" y="22233"/>
            <a:ext cx="922098" cy="703519"/>
          </a:xfrm>
          <a:prstGeom prst="rect">
            <a:avLst/>
          </a:prstGeom>
        </p:spPr>
      </p:pic>
    </p:spTree>
    <p:extLst>
      <p:ext uri="{BB962C8B-B14F-4D97-AF65-F5344CB8AC3E}">
        <p14:creationId xmlns:p14="http://schemas.microsoft.com/office/powerpoint/2010/main" val="29730761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4">
          <p15:clr>
            <a:srgbClr val="F26B43"/>
          </p15:clr>
        </p15:guide>
        <p15:guide id="0" orient="horz" pos="560" userDrawn="1">
          <p15:clr>
            <a:srgbClr val="F26B43"/>
          </p15:clr>
        </p15:guide>
        <p15:guide id="2" pos="1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5"/>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5942" name="think-cell Slide" r:id="rId24" imgW="360" imgH="360" progId="">
                  <p:embed/>
                </p:oleObj>
              </mc:Choice>
              <mc:Fallback>
                <p:oleObj name="think-cell Slide" r:id="rId24" imgW="360" imgH="360" progId="">
                  <p:embed/>
                  <p:pic>
                    <p:nvPicPr>
                      <p:cNvPr id="0" name="Picture 95"/>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3" name="Picture 72"/>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1033"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fontAlgn="base">
              <a:spcBef>
                <a:spcPct val="0"/>
              </a:spcBef>
              <a:spcAft>
                <a:spcPct val="0"/>
              </a:spcAft>
            </a:pPr>
            <a:endParaRPr lang="en-US" sz="800" dirty="0">
              <a:solidFill>
                <a:srgbClr val="000000"/>
              </a:solidFill>
            </a:endParaRPr>
          </a:p>
        </p:txBody>
      </p:sp>
      <p:sp>
        <p:nvSpPr>
          <p:cNvPr id="1034" name="Working Draft" hidden="1"/>
          <p:cNvSpPr txBox="1">
            <a:spLocks noChangeArrowheads="1"/>
          </p:cNvSpPr>
          <p:nvPr/>
        </p:nvSpPr>
        <p:spPr bwMode="auto">
          <a:xfrm rot="5400000">
            <a:off x="8248781" y="2062325"/>
            <a:ext cx="1647887"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21/07/2016 13:12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947606" y="4197986"/>
            <a:ext cx="250242" cy="9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dirty="0">
                <a:solidFill>
                  <a:srgbClr val="000000"/>
                </a:solidFill>
                <a:latin typeface="Calibri"/>
              </a:rPr>
              <a:t>Printed</a:t>
            </a:r>
            <a:endParaRPr lang="en-US" dirty="0">
              <a:solidFill>
                <a:srgbClr val="000000"/>
              </a:solidFill>
              <a:latin typeface="Calibri"/>
            </a:endParaRPr>
          </a:p>
        </p:txBody>
      </p:sp>
      <p:sp>
        <p:nvSpPr>
          <p:cNvPr id="1036" name="Rectangle 286"/>
          <p:cNvSpPr>
            <a:spLocks noGrp="1" noChangeArrowheads="1"/>
          </p:cNvSpPr>
          <p:nvPr>
            <p:ph type="body" idx="1"/>
          </p:nvPr>
        </p:nvSpPr>
        <p:spPr bwMode="auto">
          <a:xfrm>
            <a:off x="2377117" y="2364856"/>
            <a:ext cx="4389768" cy="125611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172517" y="395980"/>
            <a:ext cx="699668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userDrawn="1"/>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userDrawn="1"/>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userDrawn="1"/>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userDrawn="1"/>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sp>
        <p:nvSpPr>
          <p:cNvPr id="66" name="Slide Number"/>
          <p:cNvSpPr txBox="1">
            <a:spLocks/>
          </p:cNvSpPr>
          <p:nvPr userDrawn="1"/>
        </p:nvSpPr>
        <p:spPr bwMode="auto">
          <a:xfrm>
            <a:off x="8770805" y="6622053"/>
            <a:ext cx="302944"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fontAlgn="base">
              <a:spcBef>
                <a:spcPct val="0"/>
              </a:spcBef>
              <a:spcAft>
                <a:spcPct val="0"/>
              </a:spcAft>
            </a:pPr>
            <a:fld id="{42C328C1-A84F-4A39-A664-DBA00541A8C6}" type="slidenum">
              <a:rPr lang="en-US" sz="1400" smtClean="0">
                <a:solidFill>
                  <a:srgbClr val="000000"/>
                </a:solidFill>
              </a:rPr>
              <a:pPr algn="r" fontAlgn="base">
                <a:spcBef>
                  <a:spcPct val="0"/>
                </a:spcBef>
                <a:spcAft>
                  <a:spcPct val="0"/>
                </a:spcAft>
              </a:pPr>
              <a:t>‹#›</a:t>
            </a:fld>
            <a:endParaRPr lang="en-US" sz="1400" dirty="0">
              <a:solidFill>
                <a:srgbClr val="000000"/>
              </a:solidFill>
            </a:endParaRPr>
          </a:p>
        </p:txBody>
      </p:sp>
      <p:grpSp>
        <p:nvGrpSpPr>
          <p:cNvPr id="63" name="Moon" hidden="1"/>
          <p:cNvGrpSpPr>
            <a:grpSpLocks noChangeAspect="1"/>
          </p:cNvGrpSpPr>
          <p:nvPr userDrawn="1">
            <p:custDataLst>
              <p:tags r:id="rId6"/>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2"/>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3"/>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userDrawn="1"/>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19"/>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sp>
        <p:nvSpPr>
          <p:cNvPr id="76" name="Freeform 75"/>
          <p:cNvSpPr/>
          <p:nvPr userDrawn="1"/>
        </p:nvSpPr>
        <p:spPr bwMode="ltGray">
          <a:xfrm>
            <a:off x="6766885"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2776" tIns="46393" rIns="92776" bIns="46393" rtlCol="0" anchor="ctr"/>
          <a:lstStyle/>
          <a:p>
            <a:pPr algn="ctr" defTabSz="909374" fontAlgn="base">
              <a:spcBef>
                <a:spcPct val="0"/>
              </a:spcBef>
              <a:spcAft>
                <a:spcPct val="0"/>
              </a:spcAft>
            </a:pPr>
            <a:endParaRPr lang="en-GB" sz="1600" dirty="0" err="1">
              <a:solidFill>
                <a:srgbClr val="000000"/>
              </a:solidFill>
              <a:latin typeface="Arial"/>
            </a:endParaRPr>
          </a:p>
        </p:txBody>
      </p:sp>
      <p:pic>
        <p:nvPicPr>
          <p:cNvPr id="74" name="Picture 2" descr="http://qpg.co.in/yahoo_site_admin/assets/images/QCI_3.320180122_std.jpg"/>
          <p:cNvPicPr>
            <a:picLocks noChangeAspect="1" noChangeArrowheads="1"/>
          </p:cNvPicPr>
          <p:nvPr userDrawn="1"/>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ZED Logo.jpg"/>
          <p:cNvPicPr>
            <a:picLocks noChangeAspect="1"/>
          </p:cNvPicPr>
          <p:nvPr userDrawn="1"/>
        </p:nvPicPr>
        <p:blipFill rotWithShape="1">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3" y="125250"/>
            <a:ext cx="980499" cy="342868"/>
          </a:xfrm>
          <a:prstGeom prst="rect">
            <a:avLst/>
          </a:prstGeom>
          <a:noFill/>
          <a:ln>
            <a:noFill/>
          </a:ln>
        </p:spPr>
      </p:pic>
      <p:pic>
        <p:nvPicPr>
          <p:cNvPr id="77" name="Picture 76"/>
          <p:cNvPicPr>
            <a:picLocks noChangeAspect="1"/>
          </p:cNvPicPr>
          <p:nvPr userDrawn="1"/>
        </p:nvPicPr>
        <p:blipFill>
          <a:blip r:embed="rId29" cstate="print">
            <a:clrChange>
              <a:clrFrom>
                <a:srgbClr val="FFFFFF"/>
              </a:clrFrom>
              <a:clrTo>
                <a:srgbClr val="FFFFFF">
                  <a:alpha val="0"/>
                </a:srgbClr>
              </a:clrTo>
            </a:clrChange>
          </a:blip>
          <a:stretch>
            <a:fillRect/>
          </a:stretch>
        </p:blipFill>
        <p:spPr>
          <a:xfrm>
            <a:off x="8196793" y="22230"/>
            <a:ext cx="922098" cy="703519"/>
          </a:xfrm>
          <a:prstGeom prst="rect">
            <a:avLst/>
          </a:prstGeom>
        </p:spPr>
      </p:pic>
      <p:sp>
        <p:nvSpPr>
          <p:cNvPr id="92" name="TextBox 91"/>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1257636590"/>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9"/>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37990" name="think-cell Slide" r:id="rId28" imgW="360" imgH="360" progId="">
                  <p:embed/>
                </p:oleObj>
              </mc:Choice>
              <mc:Fallback>
                <p:oleObj name="think-cell Slide" r:id="rId28" imgW="360" imgH="360" progId="">
                  <p:embed/>
                  <p:pic>
                    <p:nvPicPr>
                      <p:cNvPr id="0" name="Picture 95"/>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10"/>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6"/>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7"/>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11"/>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5"/>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12"/>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3"/>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3"/>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2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4"/>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8"/>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9"/>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5"/>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6"/>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7"/>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9" y="6642556"/>
            <a:ext cx="254406"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3"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296009166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719" r:id="rId4"/>
    <p:sldLayoutId id="2147483720" r:id="rId5"/>
    <p:sldLayoutId id="2147483721" r:id="rId6"/>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42085" name="think-cell Slide" r:id="rId25" imgW="360" imgH="360" progId="">
                  <p:embed/>
                </p:oleObj>
              </mc:Choice>
              <mc:Fallback>
                <p:oleObj name="think-cell Slide" r:id="rId25" imgW="360" imgH="360" progId="">
                  <p:embed/>
                  <p:pic>
                    <p:nvPicPr>
                      <p:cNvPr id="0" name="Picture 9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22358" y="6642354"/>
            <a:ext cx="297475"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228035879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49252" name="think-cell Slide" r:id="rId25" imgW="360" imgH="360" progId="">
                  <p:embed/>
                </p:oleObj>
              </mc:Choice>
              <mc:Fallback>
                <p:oleObj name="think-cell Slide" r:id="rId25" imgW="360" imgH="360" progId="">
                  <p:embed/>
                  <p:pic>
                    <p:nvPicPr>
                      <p:cNvPr id="0" name="Picture 93"/>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768570" y="6643161"/>
            <a:ext cx="297475"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235965204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6"/>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56419" name="think-cell Slide" r:id="rId25" imgW="360" imgH="360" progId="">
                  <p:embed/>
                </p:oleObj>
              </mc:Choice>
              <mc:Fallback>
                <p:oleObj name="think-cell Slide" r:id="rId25" imgW="360" imgH="360" progId="">
                  <p:embed/>
                  <p:pic>
                    <p:nvPicPr>
                      <p:cNvPr id="0" name="Picture 9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61984"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4" name="Working Draft" hidden="1"/>
          <p:cNvSpPr txBox="1">
            <a:spLocks noChangeArrowheads="1"/>
          </p:cNvSpPr>
          <p:nvPr/>
        </p:nvSpPr>
        <p:spPr bwMode="auto">
          <a:xfrm rot="5400000">
            <a:off x="8225537" y="2062325"/>
            <a:ext cx="16943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Last Modified 19/09/2016 13:30 India Standard Time</a:t>
            </a:r>
            <a:endParaRPr lang="en-US" dirty="0">
              <a:solidFill>
                <a:srgbClr val="000000"/>
              </a:solidFill>
              <a:latin typeface="Calibri"/>
            </a:endParaRPr>
          </a:p>
        </p:txBody>
      </p:sp>
      <p:sp>
        <p:nvSpPr>
          <p:cNvPr id="1035" name="Printed" hidden="1"/>
          <p:cNvSpPr txBox="1">
            <a:spLocks noChangeArrowheads="1"/>
          </p:cNvSpPr>
          <p:nvPr/>
        </p:nvSpPr>
        <p:spPr bwMode="auto">
          <a:xfrm rot="5400000">
            <a:off x="8343361" y="4198926"/>
            <a:ext cx="145873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00">
                <a:solidFill>
                  <a:srgbClr val="000000"/>
                </a:solidFill>
                <a:latin typeface="Calibri"/>
              </a:rPr>
              <a:t>Printed 8/8/2016 3:35 PM India Standard Time</a:t>
            </a:r>
            <a:endParaRPr lang="en-US" dirty="0">
              <a:solidFill>
                <a:srgbClr val="000000"/>
              </a:solidFill>
              <a:latin typeface="Calibri"/>
            </a:endParaRPr>
          </a:p>
        </p:txBody>
      </p:sp>
      <p:sp>
        <p:nvSpPr>
          <p:cNvPr id="10" name="1. On-page tracker" hidden="1"/>
          <p:cNvSpPr>
            <a:spLocks noChangeArrowheads="1"/>
          </p:cNvSpPr>
          <p:nvPr/>
        </p:nvSpPr>
        <p:spPr bwMode="auto">
          <a:xfrm>
            <a:off x="172517" y="8295"/>
            <a:ext cx="56791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200" dirty="0">
                <a:solidFill>
                  <a:srgbClr val="808080"/>
                </a:solidFill>
              </a:rPr>
              <a:t>TRACKER</a:t>
            </a:r>
          </a:p>
        </p:txBody>
      </p:sp>
      <p:sp>
        <p:nvSpPr>
          <p:cNvPr id="11" name="3. Unit of measure" hidden="1"/>
          <p:cNvSpPr txBox="1">
            <a:spLocks noChangeArrowheads="1"/>
          </p:cNvSpPr>
          <p:nvPr/>
        </p:nvSpPr>
        <p:spPr bwMode="auto">
          <a:xfrm>
            <a:off x="172517" y="830011"/>
            <a:ext cx="8794113" cy="251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00" dirty="0">
                <a:solidFill>
                  <a:srgbClr val="808080"/>
                </a:solidFill>
                <a:latin typeface="Calibri"/>
              </a:rPr>
              <a:t>Unit of measure</a:t>
            </a:r>
          </a:p>
        </p:txBody>
      </p:sp>
      <p:grpSp>
        <p:nvGrpSpPr>
          <p:cNvPr id="15" name="ACET" hidden="1"/>
          <p:cNvGrpSpPr>
            <a:grpSpLocks/>
          </p:cNvGrpSpPr>
          <p:nvPr/>
        </p:nvGrpSpPr>
        <p:grpSpPr bwMode="auto">
          <a:xfrm>
            <a:off x="2377117" y="1783367"/>
            <a:ext cx="4389768" cy="518318"/>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00" b="1" dirty="0">
                  <a:solidFill>
                    <a:srgbClr val="000000"/>
                  </a:solidFill>
                </a:rPr>
                <a:t>Title</a:t>
              </a:r>
            </a:p>
            <a:p>
              <a:pPr fontAlgn="base">
                <a:spcBef>
                  <a:spcPct val="0"/>
                </a:spcBef>
                <a:spcAft>
                  <a:spcPct val="0"/>
                </a:spcAft>
              </a:pPr>
              <a:r>
                <a:rPr lang="en-US" sz="1600" dirty="0">
                  <a:solidFill>
                    <a:srgbClr val="808080"/>
                  </a:solidFill>
                </a:rPr>
                <a:t>Unit of measure</a:t>
              </a:r>
            </a:p>
          </p:txBody>
        </p:sp>
      </p:grpSp>
      <p:grpSp>
        <p:nvGrpSpPr>
          <p:cNvPr id="22" name="LegendBoxes" hidden="1"/>
          <p:cNvGrpSpPr>
            <a:grpSpLocks/>
          </p:cNvGrpSpPr>
          <p:nvPr/>
        </p:nvGrpSpPr>
        <p:grpSpPr bwMode="auto">
          <a:xfrm>
            <a:off x="8263367" y="889000"/>
            <a:ext cx="703263" cy="996951"/>
            <a:chOff x="4936" y="176"/>
            <a:chExt cx="443" cy="628"/>
          </a:xfrm>
        </p:grpSpPr>
        <p:sp>
          <p:nvSpPr>
            <p:cNvPr id="23" name="Legend1"/>
            <p:cNvSpPr>
              <a:spLocks noChangeArrowheads="1"/>
            </p:cNvSpPr>
            <p:nvPr/>
          </p:nvSpPr>
          <p:spPr bwMode="auto">
            <a:xfrm>
              <a:off x="5096"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5" name="Legend2"/>
            <p:cNvSpPr>
              <a:spLocks noChangeArrowheads="1"/>
            </p:cNvSpPr>
            <p:nvPr/>
          </p:nvSpPr>
          <p:spPr bwMode="auto">
            <a:xfrm>
              <a:off x="5096" y="34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7" name="Legend3"/>
            <p:cNvSpPr>
              <a:spLocks noChangeArrowheads="1"/>
            </p:cNvSpPr>
            <p:nvPr/>
          </p:nvSpPr>
          <p:spPr bwMode="auto">
            <a:xfrm>
              <a:off x="5096" y="517"/>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29" name="Legend4"/>
            <p:cNvSpPr>
              <a:spLocks noChangeArrowheads="1"/>
            </p:cNvSpPr>
            <p:nvPr/>
          </p:nvSpPr>
          <p:spPr bwMode="auto">
            <a:xfrm>
              <a:off x="5096" y="688"/>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31" name="LegendLines" hidden="1"/>
          <p:cNvGrpSpPr>
            <a:grpSpLocks/>
          </p:cNvGrpSpPr>
          <p:nvPr/>
        </p:nvGrpSpPr>
        <p:grpSpPr bwMode="auto">
          <a:xfrm>
            <a:off x="7955392" y="889000"/>
            <a:ext cx="1011238" cy="730251"/>
            <a:chOff x="4750" y="176"/>
            <a:chExt cx="637" cy="460"/>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200">
                <a:solidFill>
                  <a:srgbClr val="000000"/>
                </a:solidFill>
              </a:endParaRPr>
            </a:p>
          </p:txBody>
        </p:sp>
        <p:sp>
          <p:nvSpPr>
            <p:cNvPr id="35" name="Legend1"/>
            <p:cNvSpPr>
              <a:spLocks noChangeArrowheads="1"/>
            </p:cNvSpPr>
            <p:nvPr/>
          </p:nvSpPr>
          <p:spPr bwMode="auto">
            <a:xfrm>
              <a:off x="5104" y="176"/>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6" name="Legend2"/>
            <p:cNvSpPr>
              <a:spLocks noChangeArrowheads="1"/>
            </p:cNvSpPr>
            <p:nvPr/>
          </p:nvSpPr>
          <p:spPr bwMode="auto">
            <a:xfrm>
              <a:off x="5104" y="344"/>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37" name="Legend3"/>
            <p:cNvSpPr>
              <a:spLocks noChangeArrowheads="1"/>
            </p:cNvSpPr>
            <p:nvPr/>
          </p:nvSpPr>
          <p:spPr bwMode="auto">
            <a:xfrm>
              <a:off x="5104" y="520"/>
              <a:ext cx="283"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grpSp>
      <p:grpSp>
        <p:nvGrpSpPr>
          <p:cNvPr id="38" name="Sticker" hidden="1"/>
          <p:cNvGrpSpPr/>
          <p:nvPr/>
        </p:nvGrpSpPr>
        <p:grpSpPr bwMode="auto">
          <a:xfrm>
            <a:off x="8081965" y="889000"/>
            <a:ext cx="884665" cy="212366"/>
            <a:chOff x="7856110" y="285750"/>
            <a:chExt cx="884665" cy="212366"/>
          </a:xfrm>
        </p:grpSpPr>
        <p:sp>
          <p:nvSpPr>
            <p:cNvPr id="39" name="StickerRectangle"/>
            <p:cNvSpPr>
              <a:spLocks noChangeArrowheads="1"/>
            </p:cNvSpPr>
            <p:nvPr/>
          </p:nvSpPr>
          <p:spPr bwMode="auto">
            <a:xfrm>
              <a:off x="7856110" y="285750"/>
              <a:ext cx="88466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fontAlgn="base">
                <a:spcBef>
                  <a:spcPct val="0"/>
                </a:spcBef>
                <a:spcAft>
                  <a:spcPct val="0"/>
                </a:spcAft>
                <a:buClr>
                  <a:srgbClr val="000000"/>
                </a:buClr>
              </a:pPr>
              <a:r>
                <a:rPr lang="en-US" sz="1200" dirty="0">
                  <a:solidFill>
                    <a:srgbClr val="808080"/>
                  </a:solidFill>
                </a:rPr>
                <a:t>PRELIMINARY</a:t>
              </a:r>
            </a:p>
          </p:txBody>
        </p:sp>
        <p:cxnSp>
          <p:nvCxnSpPr>
            <p:cNvPr id="40" name="AutoShape 31"/>
            <p:cNvCxnSpPr>
              <a:cxnSpLocks noChangeShapeType="1"/>
              <a:stCxn id="39" idx="2"/>
              <a:endCxn id="39" idx="4"/>
            </p:cNvCxnSpPr>
            <p:nvPr/>
          </p:nvCxnSpPr>
          <p:spPr bwMode="auto">
            <a:xfrm>
              <a:off x="785611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7856110" y="498116"/>
              <a:ext cx="8846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08639"/>
            <a:ext cx="8796540" cy="409624"/>
            <a:chOff x="172517" y="6408639"/>
            <a:chExt cx="8796540" cy="409624"/>
          </a:xfrm>
        </p:grpSpPr>
        <p:sp>
          <p:nvSpPr>
            <p:cNvPr id="64" name="4. Footnote"/>
            <p:cNvSpPr txBox="1">
              <a:spLocks noChangeArrowheads="1"/>
            </p:cNvSpPr>
            <p:nvPr/>
          </p:nvSpPr>
          <p:spPr bwMode="auto">
            <a:xfrm>
              <a:off x="172517" y="6408639"/>
              <a:ext cx="879654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95250" indent="-95250" fontAlgn="base">
                <a:spcBef>
                  <a:spcPct val="0"/>
                </a:spcBef>
                <a:spcAft>
                  <a:spcPct val="0"/>
                </a:spcAft>
                <a:defRPr/>
              </a:pPr>
              <a:r>
                <a:rPr lang="en-US" sz="1000" dirty="0">
                  <a:solidFill>
                    <a:srgbClr val="000000"/>
                  </a:solidFill>
                  <a:latin typeface="Calibri"/>
                </a:rPr>
                <a:t>1 Footnote</a:t>
              </a:r>
            </a:p>
          </p:txBody>
        </p:sp>
        <p:sp>
          <p:nvSpPr>
            <p:cNvPr id="65"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Source</a:t>
              </a:r>
            </a:p>
          </p:txBody>
        </p:sp>
      </p:grpSp>
      <p:grpSp>
        <p:nvGrpSpPr>
          <p:cNvPr id="63" name="Moon" hidden="1"/>
          <p:cNvGrpSpPr>
            <a:grpSpLocks noChangeAspect="1"/>
          </p:cNvGrpSpPr>
          <p:nvPr>
            <p:custDataLst>
              <p:tags r:id="rId7"/>
            </p:custDataLst>
          </p:nvPr>
        </p:nvGrpSpPr>
        <p:grpSpPr bwMode="auto">
          <a:xfrm>
            <a:off x="7645830" y="1415258"/>
            <a:ext cx="254000" cy="254000"/>
            <a:chOff x="1600" y="1600"/>
            <a:chExt cx="160" cy="160"/>
          </a:xfrm>
        </p:grpSpPr>
        <p:sp>
          <p:nvSpPr>
            <p:cNvPr id="67" name="Oval 90"/>
            <p:cNvSpPr>
              <a:spLocks noChangeAspect="1" noChangeArrowheads="1"/>
            </p:cNvSpPr>
            <p:nvPr>
              <p:custDataLst>
                <p:tags r:id="rId23"/>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sp>
          <p:nvSpPr>
            <p:cNvPr id="68" name="Arc 91"/>
            <p:cNvSpPr>
              <a:spLocks noChangeAspect="1"/>
            </p:cNvSpPr>
            <p:nvPr>
              <p:custDataLst>
                <p:tags r:id="rId24"/>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00">
                <a:solidFill>
                  <a:srgbClr val="000000"/>
                </a:solidFill>
                <a:latin typeface="Arial" charset="0"/>
              </a:endParaRPr>
            </a:p>
          </p:txBody>
        </p:sp>
      </p:grpSp>
      <p:grpSp>
        <p:nvGrpSpPr>
          <p:cNvPr id="60" name="LegendMoons" hidden="1"/>
          <p:cNvGrpSpPr/>
          <p:nvPr/>
        </p:nvGrpSpPr>
        <p:grpSpPr bwMode="auto">
          <a:xfrm>
            <a:off x="8196793" y="889000"/>
            <a:ext cx="769837" cy="1306516"/>
            <a:chOff x="5428012" y="273840"/>
            <a:chExt cx="769837" cy="1306516"/>
          </a:xfrm>
        </p:grpSpPr>
        <p:sp>
          <p:nvSpPr>
            <p:cNvPr id="61" name="Legend1"/>
            <p:cNvSpPr>
              <a:spLocks noChangeArrowheads="1"/>
            </p:cNvSpPr>
            <p:nvPr/>
          </p:nvSpPr>
          <p:spPr bwMode="auto">
            <a:xfrm>
              <a:off x="5748687" y="28654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2" name="Legend2"/>
            <p:cNvSpPr>
              <a:spLocks noChangeArrowheads="1"/>
            </p:cNvSpPr>
            <p:nvPr/>
          </p:nvSpPr>
          <p:spPr bwMode="auto">
            <a:xfrm>
              <a:off x="5748687" y="561178"/>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69" name="Legend3"/>
            <p:cNvSpPr>
              <a:spLocks noChangeArrowheads="1"/>
            </p:cNvSpPr>
            <p:nvPr/>
          </p:nvSpPr>
          <p:spPr bwMode="auto">
            <a:xfrm>
              <a:off x="5748687" y="835817"/>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sp>
          <p:nvSpPr>
            <p:cNvPr id="70" name="Legend4"/>
            <p:cNvSpPr>
              <a:spLocks noChangeArrowheads="1"/>
            </p:cNvSpPr>
            <p:nvPr/>
          </p:nvSpPr>
          <p:spPr bwMode="auto">
            <a:xfrm>
              <a:off x="5748687" y="1107280"/>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a:solidFill>
                    <a:srgbClr val="000000"/>
                  </a:solidFill>
                </a:rPr>
                <a:t>Legend</a:t>
              </a:r>
            </a:p>
          </p:txBody>
        </p:sp>
        <p:sp>
          <p:nvSpPr>
            <p:cNvPr id="71" name="Legend5"/>
            <p:cNvSpPr>
              <a:spLocks noChangeArrowheads="1"/>
            </p:cNvSpPr>
            <p:nvPr/>
          </p:nvSpPr>
          <p:spPr bwMode="auto">
            <a:xfrm>
              <a:off x="5748687" y="1383505"/>
              <a:ext cx="44916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fontAlgn="base">
                <a:spcBef>
                  <a:spcPct val="0"/>
                </a:spcBef>
                <a:spcAft>
                  <a:spcPct val="0"/>
                </a:spcAft>
                <a:buClr>
                  <a:srgbClr val="000000"/>
                </a:buClr>
              </a:pPr>
              <a:r>
                <a:rPr lang="en-US" sz="1200" dirty="0">
                  <a:solidFill>
                    <a:srgbClr val="000000"/>
                  </a:solidFill>
                </a:rPr>
                <a:t>Legend</a:t>
              </a:r>
            </a:p>
          </p:txBody>
        </p:sp>
        <p:grpSp>
          <p:nvGrpSpPr>
            <p:cNvPr id="72" name="MoonLegend1"/>
            <p:cNvGrpSpPr>
              <a:grpSpLocks noChangeAspect="1"/>
            </p:cNvGrpSpPr>
            <p:nvPr userDrawn="1">
              <p:custDataLst>
                <p:tags r:id="rId8"/>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91" name="Arc 42"/>
              <p:cNvSpPr>
                <a:spLocks noChangeAspect="1"/>
              </p:cNvSpPr>
              <p:nvPr>
                <p:custDataLst>
                  <p:tags r:id="rId22"/>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8" name="MoonLegend2"/>
            <p:cNvGrpSpPr>
              <a:grpSpLocks noChangeAspect="1"/>
            </p:cNvGrpSpPr>
            <p:nvPr userDrawn="1">
              <p:custDataLst>
                <p:tags r:id="rId9"/>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9" name="Arc 42"/>
              <p:cNvSpPr>
                <a:spLocks noChangeAspect="1"/>
              </p:cNvSpPr>
              <p:nvPr>
                <p:custDataLst>
                  <p:tags r:id="rId20"/>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79" name="MoonLegend3"/>
            <p:cNvGrpSpPr>
              <a:grpSpLocks noChangeAspect="1"/>
            </p:cNvGrpSpPr>
            <p:nvPr userDrawn="1">
              <p:custDataLst>
                <p:tags r:id="rId10"/>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7" name="Arc 42"/>
              <p:cNvSpPr>
                <a:spLocks noChangeAspect="1"/>
              </p:cNvSpPr>
              <p:nvPr>
                <p:custDataLst>
                  <p:tags r:id="rId18"/>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0" name="MoonLegend4"/>
            <p:cNvGrpSpPr>
              <a:grpSpLocks noChangeAspect="1"/>
            </p:cNvGrpSpPr>
            <p:nvPr userDrawn="1">
              <p:custDataLst>
                <p:tags r:id="rId11"/>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5" name="Arc 42"/>
              <p:cNvSpPr>
                <a:spLocks noChangeAspect="1"/>
              </p:cNvSpPr>
              <p:nvPr>
                <p:custDataLst>
                  <p:tags r:id="rId16"/>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nvGrpSpPr>
            <p:cNvPr id="81" name="MoonLegend5"/>
            <p:cNvGrpSpPr>
              <a:grpSpLocks noChangeAspect="1"/>
            </p:cNvGrpSpPr>
            <p:nvPr userDrawn="1">
              <p:custDataLst>
                <p:tags r:id="rId12"/>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sp>
            <p:nvSpPr>
              <p:cNvPr id="83" name="Arc 42"/>
              <p:cNvSpPr>
                <a:spLocks noChangeAspect="1"/>
              </p:cNvSpPr>
              <p:nvPr>
                <p:custDataLst>
                  <p:tags r:id="rId14"/>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200">
                  <a:solidFill>
                    <a:srgbClr val="000000"/>
                  </a:solidFill>
                </a:endParaRPr>
              </a:p>
            </p:txBody>
          </p:sp>
        </p:grpSp>
      </p:grpSp>
      <p:pic>
        <p:nvPicPr>
          <p:cNvPr id="77" name="Picture 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60347" fontAlgn="base">
              <a:spcBef>
                <a:spcPct val="0"/>
              </a:spcBef>
              <a:spcAft>
                <a:spcPct val="0"/>
              </a:spcAft>
            </a:pPr>
            <a:endParaRPr lang="en-US" sz="753" dirty="0">
              <a:solidFill>
                <a:srgbClr val="000000"/>
              </a:solidFill>
              <a:latin typeface="Arial" charset="0"/>
            </a:endParaRPr>
          </a:p>
        </p:txBody>
      </p:sp>
      <p:sp>
        <p:nvSpPr>
          <p:cNvPr id="93" name="Rectangle 286"/>
          <p:cNvSpPr>
            <a:spLocks noGrp="1" noChangeArrowheads="1"/>
          </p:cNvSpPr>
          <p:nvPr>
            <p:ph type="body" idx="1"/>
          </p:nvPr>
        </p:nvSpPr>
        <p:spPr bwMode="auto">
          <a:xfrm>
            <a:off x="2377117" y="2364856"/>
            <a:ext cx="4389768" cy="11596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8" y="413036"/>
            <a:ext cx="6996687" cy="27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714782" y="6629109"/>
            <a:ext cx="321641" cy="215444"/>
          </a:xfrm>
          <a:prstGeom prst="rect">
            <a:avLst/>
          </a:prstGeom>
        </p:spPr>
        <p:txBody>
          <a:bodyPr vert="horz" wrap="square" lIns="0" tIns="0" rIns="0" bIns="0" rtlCol="0" anchor="b" anchorCtr="0">
            <a:spAutoFit/>
          </a:bodyPr>
          <a:lstStyle>
            <a:defPPr>
              <a:defRPr lang="en-US"/>
            </a:defPPr>
            <a:lvl1pPr>
              <a:defRPr sz="1000" baseline="0">
                <a:latin typeface="+mn-lt"/>
              </a:defRPr>
            </a:lvl1pPr>
          </a:lstStyle>
          <a:p>
            <a:pPr algn="r" defTabSz="861170" fontAlgn="base">
              <a:spcBef>
                <a:spcPct val="0"/>
              </a:spcBef>
              <a:spcAft>
                <a:spcPct val="0"/>
              </a:spcAft>
            </a:pPr>
            <a:fld id="{42C328C1-A84F-4A39-A664-DBA00541A8C6}" type="slidenum">
              <a:rPr lang="en-US" sz="1400" smtClean="0">
                <a:solidFill>
                  <a:srgbClr val="000000"/>
                </a:solidFill>
              </a:rPr>
              <a:pPr algn="r" defTabSz="861170" fontAlgn="base">
                <a:spcBef>
                  <a:spcPct val="0"/>
                </a:spcBef>
                <a:spcAft>
                  <a:spcPct val="0"/>
                </a:spcAft>
              </a:pPr>
              <a:t>‹#›</a:t>
            </a:fld>
            <a:endParaRPr lang="en-US" sz="1400" dirty="0">
              <a:solidFill>
                <a:srgbClr val="000000"/>
              </a:solidFill>
            </a:endParaRPr>
          </a:p>
        </p:txBody>
      </p:sp>
      <p:sp>
        <p:nvSpPr>
          <p:cNvPr id="96" name="Freeform 95"/>
          <p:cNvSpPr/>
          <p:nvPr/>
        </p:nvSpPr>
        <p:spPr bwMode="ltGray">
          <a:xfrm>
            <a:off x="6766886"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87371" tIns="43690" rIns="87371" bIns="43690" rtlCol="0" anchor="ctr"/>
          <a:lstStyle/>
          <a:p>
            <a:pPr algn="ctr" defTabSz="856437" fontAlgn="base">
              <a:spcBef>
                <a:spcPct val="0"/>
              </a:spcBef>
              <a:spcAft>
                <a:spcPct val="0"/>
              </a:spcAft>
            </a:pPr>
            <a:endParaRPr lang="en-GB" sz="1507"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0"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93739" y="358031"/>
            <a:ext cx="796589" cy="278557"/>
          </a:xfrm>
          <a:prstGeom prst="rect">
            <a:avLst/>
          </a:prstGeom>
          <a:noFill/>
          <a:ln>
            <a:noFill/>
          </a:ln>
        </p:spPr>
      </p:pic>
      <p:pic>
        <p:nvPicPr>
          <p:cNvPr id="99" name="Picture 98"/>
          <p:cNvPicPr>
            <a:picLocks noChangeAspect="1"/>
          </p:cNvPicPr>
          <p:nvPr/>
        </p:nvPicPr>
        <p:blipFill>
          <a:blip r:embed="rId30" cstate="print">
            <a:clrChange>
              <a:clrFrom>
                <a:srgbClr val="FFFFFF"/>
              </a:clrFrom>
              <a:clrTo>
                <a:srgbClr val="FFFFFF">
                  <a:alpha val="0"/>
                </a:srgbClr>
              </a:clrTo>
            </a:clrChange>
          </a:blip>
          <a:stretch>
            <a:fillRect/>
          </a:stretch>
        </p:blipFill>
        <p:spPr>
          <a:xfrm>
            <a:off x="8214863" y="128756"/>
            <a:ext cx="795106" cy="606630"/>
          </a:xfrm>
          <a:prstGeom prst="rect">
            <a:avLst/>
          </a:prstGeom>
        </p:spPr>
      </p:pic>
      <p:sp>
        <p:nvSpPr>
          <p:cNvPr id="66" name="TextBox 65"/>
          <p:cNvSpPr txBox="1"/>
          <p:nvPr userDrawn="1"/>
        </p:nvSpPr>
        <p:spPr>
          <a:xfrm>
            <a:off x="7832337" y="6593218"/>
            <a:ext cx="938468" cy="307777"/>
          </a:xfrm>
          <a:prstGeom prst="rect">
            <a:avLst/>
          </a:prstGeom>
          <a:noFill/>
        </p:spPr>
        <p:txBody>
          <a:bodyPr wrap="square" rtlCol="0">
            <a:spAutoFit/>
          </a:bodyPr>
          <a:lstStyle/>
          <a:p>
            <a:r>
              <a:rPr lang="en-US" sz="1400" dirty="0"/>
              <a:t>Vol</a:t>
            </a:r>
            <a:r>
              <a:rPr lang="en-US" sz="1400" baseline="0" dirty="0"/>
              <a:t> 1 Slide</a:t>
            </a:r>
            <a:endParaRPr lang="en-US" sz="1400" dirty="0"/>
          </a:p>
        </p:txBody>
      </p:sp>
    </p:spTree>
    <p:extLst>
      <p:ext uri="{BB962C8B-B14F-4D97-AF65-F5344CB8AC3E}">
        <p14:creationId xmlns:p14="http://schemas.microsoft.com/office/powerpoint/2010/main" val="343638209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hf hdr="0" ftr="0" dt="0"/>
  <p:txStyles>
    <p:title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32962" rtl="0" eaLnBrk="1" latinLnBrk="0" hangingPunct="1">
        <a:defRPr sz="1800" kern="1200">
          <a:solidFill>
            <a:schemeClr val="tx1"/>
          </a:solidFill>
          <a:latin typeface="+mn-lt"/>
          <a:ea typeface="+mn-ea"/>
          <a:cs typeface="+mn-cs"/>
        </a:defRPr>
      </a:lvl1pPr>
      <a:lvl2pPr marL="466481" algn="l" defTabSz="932962" rtl="0" eaLnBrk="1" latinLnBrk="0" hangingPunct="1">
        <a:defRPr sz="1800" kern="1200">
          <a:solidFill>
            <a:schemeClr val="tx1"/>
          </a:solidFill>
          <a:latin typeface="+mn-lt"/>
          <a:ea typeface="+mn-ea"/>
          <a:cs typeface="+mn-cs"/>
        </a:defRPr>
      </a:lvl2pPr>
      <a:lvl3pPr marL="932962" algn="l" defTabSz="932962" rtl="0" eaLnBrk="1" latinLnBrk="0" hangingPunct="1">
        <a:defRPr sz="1800" kern="1200">
          <a:solidFill>
            <a:schemeClr val="tx1"/>
          </a:solidFill>
          <a:latin typeface="+mn-lt"/>
          <a:ea typeface="+mn-ea"/>
          <a:cs typeface="+mn-cs"/>
        </a:defRPr>
      </a:lvl3pPr>
      <a:lvl4pPr marL="1399443" algn="l" defTabSz="932962" rtl="0" eaLnBrk="1" latinLnBrk="0" hangingPunct="1">
        <a:defRPr sz="1800" kern="1200">
          <a:solidFill>
            <a:schemeClr val="tx1"/>
          </a:solidFill>
          <a:latin typeface="+mn-lt"/>
          <a:ea typeface="+mn-ea"/>
          <a:cs typeface="+mn-cs"/>
        </a:defRPr>
      </a:lvl4pPr>
      <a:lvl5pPr marL="1865925" algn="l" defTabSz="932962" rtl="0" eaLnBrk="1" latinLnBrk="0" hangingPunct="1">
        <a:defRPr sz="1800" kern="1200">
          <a:solidFill>
            <a:schemeClr val="tx1"/>
          </a:solidFill>
          <a:latin typeface="+mn-lt"/>
          <a:ea typeface="+mn-ea"/>
          <a:cs typeface="+mn-cs"/>
        </a:defRPr>
      </a:lvl5pPr>
      <a:lvl6pPr marL="2332406" algn="l" defTabSz="932962" rtl="0" eaLnBrk="1" latinLnBrk="0" hangingPunct="1">
        <a:defRPr sz="1800" kern="1200">
          <a:solidFill>
            <a:schemeClr val="tx1"/>
          </a:solidFill>
          <a:latin typeface="+mn-lt"/>
          <a:ea typeface="+mn-ea"/>
          <a:cs typeface="+mn-cs"/>
        </a:defRPr>
      </a:lvl6pPr>
      <a:lvl7pPr marL="2798887" algn="l" defTabSz="932962" rtl="0" eaLnBrk="1" latinLnBrk="0" hangingPunct="1">
        <a:defRPr sz="1800" kern="1200">
          <a:solidFill>
            <a:schemeClr val="tx1"/>
          </a:solidFill>
          <a:latin typeface="+mn-lt"/>
          <a:ea typeface="+mn-ea"/>
          <a:cs typeface="+mn-cs"/>
        </a:defRPr>
      </a:lvl7pPr>
      <a:lvl8pPr marL="3265368" algn="l" defTabSz="932962" rtl="0" eaLnBrk="1" latinLnBrk="0" hangingPunct="1">
        <a:defRPr sz="1800" kern="1200">
          <a:solidFill>
            <a:schemeClr val="tx1"/>
          </a:solidFill>
          <a:latin typeface="+mn-lt"/>
          <a:ea typeface="+mn-ea"/>
          <a:cs typeface="+mn-cs"/>
        </a:defRPr>
      </a:lvl8pPr>
      <a:lvl9pPr marL="3731849" algn="l" defTabSz="93296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p15:clr>
            <a:srgbClr val="F26B43"/>
          </p15:clr>
        </p15:guide>
        <p15:guide id="2" pos="1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95.png"/><Relationship Id="rId4" Type="http://schemas.openxmlformats.org/officeDocument/2006/relationships/oleObject" Target="../embeddings/oleObject65.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8.xml"/></Relationships>
</file>

<file path=ppt/slides/_rels/slide1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4.xml"/><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5.xml"/><Relationship Id="rId1" Type="http://schemas.openxmlformats.org/officeDocument/2006/relationships/slideLayout" Target="../slideLayouts/slideLayout2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tags" Target="../tags/tag420.xml"/><Relationship Id="rId18" Type="http://schemas.openxmlformats.org/officeDocument/2006/relationships/tags" Target="../tags/tag425.xml"/><Relationship Id="rId26" Type="http://schemas.openxmlformats.org/officeDocument/2006/relationships/notesSlide" Target="../notesSlides/notesSlide7.xml"/><Relationship Id="rId3" Type="http://schemas.openxmlformats.org/officeDocument/2006/relationships/tags" Target="../tags/tag410.xml"/><Relationship Id="rId21" Type="http://schemas.openxmlformats.org/officeDocument/2006/relationships/tags" Target="../tags/tag428.xml"/><Relationship Id="rId7" Type="http://schemas.openxmlformats.org/officeDocument/2006/relationships/tags" Target="../tags/tag414.xml"/><Relationship Id="rId12" Type="http://schemas.openxmlformats.org/officeDocument/2006/relationships/tags" Target="../tags/tag419.xml"/><Relationship Id="rId17" Type="http://schemas.openxmlformats.org/officeDocument/2006/relationships/tags" Target="../tags/tag424.xml"/><Relationship Id="rId25" Type="http://schemas.openxmlformats.org/officeDocument/2006/relationships/slideLayout" Target="../slideLayouts/slideLayout56.xml"/><Relationship Id="rId2" Type="http://schemas.openxmlformats.org/officeDocument/2006/relationships/vmlDrawing" Target="../drawings/vmlDrawing44.vml"/><Relationship Id="rId16" Type="http://schemas.openxmlformats.org/officeDocument/2006/relationships/tags" Target="../tags/tag423.xml"/><Relationship Id="rId20" Type="http://schemas.openxmlformats.org/officeDocument/2006/relationships/tags" Target="../tags/tag427.xml"/><Relationship Id="rId1" Type="http://schemas.openxmlformats.org/officeDocument/2006/relationships/themeOverride" Target="../theme/themeOverride1.xml"/><Relationship Id="rId6" Type="http://schemas.openxmlformats.org/officeDocument/2006/relationships/tags" Target="../tags/tag413.xml"/><Relationship Id="rId11" Type="http://schemas.openxmlformats.org/officeDocument/2006/relationships/tags" Target="../tags/tag418.xml"/><Relationship Id="rId24" Type="http://schemas.openxmlformats.org/officeDocument/2006/relationships/tags" Target="../tags/tag431.xml"/><Relationship Id="rId5" Type="http://schemas.openxmlformats.org/officeDocument/2006/relationships/tags" Target="../tags/tag412.xml"/><Relationship Id="rId15" Type="http://schemas.openxmlformats.org/officeDocument/2006/relationships/tags" Target="../tags/tag422.xml"/><Relationship Id="rId23" Type="http://schemas.openxmlformats.org/officeDocument/2006/relationships/tags" Target="../tags/tag430.xml"/><Relationship Id="rId28" Type="http://schemas.openxmlformats.org/officeDocument/2006/relationships/image" Target="../media/image1.emf"/><Relationship Id="rId10" Type="http://schemas.openxmlformats.org/officeDocument/2006/relationships/tags" Target="../tags/tag417.xml"/><Relationship Id="rId19" Type="http://schemas.openxmlformats.org/officeDocument/2006/relationships/tags" Target="../tags/tag426.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tags" Target="../tags/tag421.xml"/><Relationship Id="rId22" Type="http://schemas.openxmlformats.org/officeDocument/2006/relationships/tags" Target="../tags/tag429.xml"/><Relationship Id="rId27" Type="http://schemas.openxmlformats.org/officeDocument/2006/relationships/oleObject" Target="../embeddings/oleObject47.bin"/></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6.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61.xml"/><Relationship Id="rId7" Type="http://schemas.openxmlformats.org/officeDocument/2006/relationships/image" Target="../media/image106.wmf"/><Relationship Id="rId2" Type="http://schemas.openxmlformats.org/officeDocument/2006/relationships/slideLayout" Target="../slideLayouts/slideLayout29.xml"/><Relationship Id="rId1" Type="http://schemas.openxmlformats.org/officeDocument/2006/relationships/vmlDrawing" Target="../drawings/vmlDrawing63.vml"/><Relationship Id="rId6" Type="http://schemas.openxmlformats.org/officeDocument/2006/relationships/oleObject" Target="../embeddings/oleObject67.bin"/><Relationship Id="rId5" Type="http://schemas.openxmlformats.org/officeDocument/2006/relationships/image" Target="../media/image105.emf"/><Relationship Id="rId4" Type="http://schemas.openxmlformats.org/officeDocument/2006/relationships/oleObject" Target="../embeddings/oleObject66.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9.xml"/><Relationship Id="rId1" Type="http://schemas.openxmlformats.org/officeDocument/2006/relationships/vmlDrawing" Target="../drawings/vmlDrawing64.vml"/><Relationship Id="rId6" Type="http://schemas.openxmlformats.org/officeDocument/2006/relationships/image" Target="../media/image108.png"/><Relationship Id="rId5" Type="http://schemas.openxmlformats.org/officeDocument/2006/relationships/image" Target="../media/image107.emf"/><Relationship Id="rId4" Type="http://schemas.openxmlformats.org/officeDocument/2006/relationships/oleObject" Target="../embeddings/oleObject68.bin"/></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63.xml"/><Relationship Id="rId7" Type="http://schemas.openxmlformats.org/officeDocument/2006/relationships/image" Target="../media/image110.wmf"/><Relationship Id="rId2" Type="http://schemas.openxmlformats.org/officeDocument/2006/relationships/slideLayout" Target="../slideLayouts/slideLayout30.xml"/><Relationship Id="rId1" Type="http://schemas.openxmlformats.org/officeDocument/2006/relationships/vmlDrawing" Target="../drawings/vmlDrawing65.vml"/><Relationship Id="rId6" Type="http://schemas.openxmlformats.org/officeDocument/2006/relationships/oleObject" Target="../embeddings/oleObject70.bin"/><Relationship Id="rId5" Type="http://schemas.openxmlformats.org/officeDocument/2006/relationships/image" Target="../media/image109.emf"/><Relationship Id="rId4" Type="http://schemas.openxmlformats.org/officeDocument/2006/relationships/oleObject" Target="../embeddings/oleObject69.bin"/></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8.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7.xml"/></Relationships>
</file>

<file path=ppt/slides/_rels/slide23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4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6.xml"/><Relationship Id="rId1" Type="http://schemas.openxmlformats.org/officeDocument/2006/relationships/slideLayout" Target="../slideLayouts/slideLayout28.xml"/><Relationship Id="rId4" Type="http://schemas.openxmlformats.org/officeDocument/2006/relationships/image" Target="../media/image113.jpe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8.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tags" Target="../tags/tag433.xml"/><Relationship Id="rId7" Type="http://schemas.openxmlformats.org/officeDocument/2006/relationships/notesSlide" Target="../notesSlides/notesSlide10.xml"/><Relationship Id="rId2" Type="http://schemas.openxmlformats.org/officeDocument/2006/relationships/tags" Target="../tags/tag432.xml"/><Relationship Id="rId1" Type="http://schemas.openxmlformats.org/officeDocument/2006/relationships/vmlDrawing" Target="../drawings/vmlDrawing45.vml"/><Relationship Id="rId6" Type="http://schemas.openxmlformats.org/officeDocument/2006/relationships/slideLayout" Target="../slideLayouts/slideLayout61.xml"/><Relationship Id="rId5" Type="http://schemas.openxmlformats.org/officeDocument/2006/relationships/tags" Target="../tags/tag435.xml"/><Relationship Id="rId4" Type="http://schemas.openxmlformats.org/officeDocument/2006/relationships/tags" Target="../tags/tag434.xml"/><Relationship Id="rId9" Type="http://schemas.openxmlformats.org/officeDocument/2006/relationships/image" Target="../media/image8.emf"/></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8.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7.xml"/></Relationships>
</file>

<file path=ppt/slides/_rels/slide25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7.xml"/></Relationships>
</file>

<file path=ppt/slides/_rels/slide25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92.xml"/><Relationship Id="rId1" Type="http://schemas.openxmlformats.org/officeDocument/2006/relationships/slideLayout" Target="../slideLayouts/slideLayout2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8.xml"/></Relationships>
</file>

<file path=ppt/slides/_rels/slide259.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19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6.xml"/></Relationships>
</file>

<file path=ppt/slides/_rels/slide26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6.xml"/><Relationship Id="rId1" Type="http://schemas.openxmlformats.org/officeDocument/2006/relationships/slideLayout" Target="../slideLayouts/slideLayout27.xml"/><Relationship Id="rId4" Type="http://schemas.openxmlformats.org/officeDocument/2006/relationships/image" Target="../media/image118.jpe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7.xml"/></Relationships>
</file>

<file path=ppt/slides/_rels/slide2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99.xml"/><Relationship Id="rId1" Type="http://schemas.openxmlformats.org/officeDocument/2006/relationships/slideLayout" Target="../slideLayouts/slideLayout2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9.png"/><Relationship Id="rId2" Type="http://schemas.openxmlformats.org/officeDocument/2006/relationships/tags" Target="../tags/tag436.xml"/><Relationship Id="rId1" Type="http://schemas.openxmlformats.org/officeDocument/2006/relationships/vmlDrawing" Target="../drawings/vmlDrawing46.vml"/><Relationship Id="rId6" Type="http://schemas.openxmlformats.org/officeDocument/2006/relationships/image" Target="../media/image8.emf"/><Relationship Id="rId5" Type="http://schemas.openxmlformats.org/officeDocument/2006/relationships/oleObject" Target="../embeddings/oleObject49.bin"/><Relationship Id="rId4" Type="http://schemas.openxmlformats.org/officeDocument/2006/relationships/notesSlide" Target="../notesSlides/notesSlide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7.xml"/></Relationships>
</file>

<file path=ppt/slides/_rels/slide2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7.xml"/><Relationship Id="rId5" Type="http://schemas.openxmlformats.org/officeDocument/2006/relationships/image" Target="../media/image123.jpeg"/><Relationship Id="rId4" Type="http://schemas.openxmlformats.org/officeDocument/2006/relationships/image" Target="../media/image122.png"/></Relationships>
</file>

<file path=ppt/slides/_rels/slide27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7.xml"/><Relationship Id="rId5" Type="http://schemas.openxmlformats.org/officeDocument/2006/relationships/image" Target="../media/image127.jpeg"/><Relationship Id="rId4" Type="http://schemas.openxmlformats.org/officeDocument/2006/relationships/image" Target="../media/image126.jpe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90.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8.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39.xml"/><Relationship Id="rId7" Type="http://schemas.openxmlformats.org/officeDocument/2006/relationships/image" Target="../media/image22.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notesSlide" Target="../notesSlides/notesSlide16.xml"/><Relationship Id="rId5" Type="http://schemas.openxmlformats.org/officeDocument/2006/relationships/slideLayout" Target="../slideLayouts/slideLayout63.xml"/><Relationship Id="rId10" Type="http://schemas.openxmlformats.org/officeDocument/2006/relationships/image" Target="../media/image25.png"/><Relationship Id="rId4" Type="http://schemas.openxmlformats.org/officeDocument/2006/relationships/tags" Target="../tags/tag440.xml"/><Relationship Id="rId9" Type="http://schemas.openxmlformats.org/officeDocument/2006/relationships/image" Target="../media/image24.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5.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tags" Target="../tags/tag442.xml"/><Relationship Id="rId7" Type="http://schemas.openxmlformats.org/officeDocument/2006/relationships/notesSlide" Target="../notesSlides/notesSlide17.xml"/><Relationship Id="rId2" Type="http://schemas.openxmlformats.org/officeDocument/2006/relationships/tags" Target="../tags/tag441.xml"/><Relationship Id="rId1" Type="http://schemas.openxmlformats.org/officeDocument/2006/relationships/vmlDrawing" Target="../drawings/vmlDrawing47.vml"/><Relationship Id="rId6" Type="http://schemas.openxmlformats.org/officeDocument/2006/relationships/slideLayout" Target="../slideLayouts/slideLayout63.xml"/><Relationship Id="rId5" Type="http://schemas.openxmlformats.org/officeDocument/2006/relationships/tags" Target="../tags/tag444.xml"/><Relationship Id="rId4" Type="http://schemas.openxmlformats.org/officeDocument/2006/relationships/tags" Target="../tags/tag443.xml"/><Relationship Id="rId9" Type="http://schemas.openxmlformats.org/officeDocument/2006/relationships/image" Target="../media/image8.emf"/></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8.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5.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8.xml"/></Relationships>
</file>

<file path=ppt/slides/_rels/slide3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0.xml"/><Relationship Id="rId1" Type="http://schemas.openxmlformats.org/officeDocument/2006/relationships/slideLayout" Target="../slideLayouts/slideLayout2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file:///C:\Icon%20gallery\Mechanical\Gear_03.emf" TargetMode="External"/><Relationship Id="rId13" Type="http://schemas.openxmlformats.org/officeDocument/2006/relationships/image" Target="../media/image31.jpeg"/><Relationship Id="rId3" Type="http://schemas.openxmlformats.org/officeDocument/2006/relationships/slideLayout" Target="../slideLayouts/slideLayout66.xml"/><Relationship Id="rId7" Type="http://schemas.openxmlformats.org/officeDocument/2006/relationships/image" Target="../media/image26.emf"/><Relationship Id="rId12" Type="http://schemas.openxmlformats.org/officeDocument/2006/relationships/image" Target="../media/image30.jpeg"/><Relationship Id="rId2" Type="http://schemas.openxmlformats.org/officeDocument/2006/relationships/tags" Target="../tags/tag445.xml"/><Relationship Id="rId1" Type="http://schemas.openxmlformats.org/officeDocument/2006/relationships/vmlDrawing" Target="../drawings/vmlDrawing48.vml"/><Relationship Id="rId6" Type="http://schemas.openxmlformats.org/officeDocument/2006/relationships/image" Target="../media/image8.emf"/><Relationship Id="rId11" Type="http://schemas.openxmlformats.org/officeDocument/2006/relationships/image" Target="../media/image29.jpeg"/><Relationship Id="rId5" Type="http://schemas.openxmlformats.org/officeDocument/2006/relationships/oleObject" Target="../embeddings/oleObject51.bin"/><Relationship Id="rId10" Type="http://schemas.openxmlformats.org/officeDocument/2006/relationships/image" Target="../media/image28.jpeg"/><Relationship Id="rId4" Type="http://schemas.openxmlformats.org/officeDocument/2006/relationships/notesSlide" Target="../notesSlides/notesSlide18.xml"/><Relationship Id="rId9" Type="http://schemas.openxmlformats.org/officeDocument/2006/relationships/image" Target="../media/image27.jpe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3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446.xml"/><Relationship Id="rId1" Type="http://schemas.openxmlformats.org/officeDocument/2006/relationships/vmlDrawing" Target="../drawings/vmlDrawing49.vml"/><Relationship Id="rId6" Type="http://schemas.openxmlformats.org/officeDocument/2006/relationships/image" Target="../media/image32.emf"/><Relationship Id="rId5" Type="http://schemas.openxmlformats.org/officeDocument/2006/relationships/oleObject" Target="../embeddings/oleObject52.bin"/><Relationship Id="rId4" Type="http://schemas.openxmlformats.org/officeDocument/2006/relationships/notesSlide" Target="../notesSlides/notesSlide19.xml"/></Relationships>
</file>

<file path=ppt/slides/_rels/slide34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447.xml"/><Relationship Id="rId1" Type="http://schemas.openxmlformats.org/officeDocument/2006/relationships/vmlDrawing" Target="../drawings/vmlDrawing50.vml"/><Relationship Id="rId6" Type="http://schemas.openxmlformats.org/officeDocument/2006/relationships/image" Target="../media/image8.emf"/><Relationship Id="rId5" Type="http://schemas.openxmlformats.org/officeDocument/2006/relationships/oleObject" Target="../embeddings/oleObject53.bin"/><Relationship Id="rId4" Type="http://schemas.openxmlformats.org/officeDocument/2006/relationships/notesSlide" Target="../notesSlides/notesSlide20.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5.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5.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448.xml"/><Relationship Id="rId1" Type="http://schemas.openxmlformats.org/officeDocument/2006/relationships/vmlDrawing" Target="../drawings/vmlDrawing51.vml"/><Relationship Id="rId5" Type="http://schemas.openxmlformats.org/officeDocument/2006/relationships/image" Target="../media/image8.emf"/><Relationship Id="rId4" Type="http://schemas.openxmlformats.org/officeDocument/2006/relationships/oleObject" Target="../embeddings/oleObject54.bin"/></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0.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0.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0.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0.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0.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0.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tags" Target="../tags/tag449.xml"/><Relationship Id="rId1" Type="http://schemas.openxmlformats.org/officeDocument/2006/relationships/vmlDrawing" Target="../drawings/vmlDrawing52.vml"/><Relationship Id="rId6" Type="http://schemas.openxmlformats.org/officeDocument/2006/relationships/image" Target="../media/image8.emf"/><Relationship Id="rId5" Type="http://schemas.openxmlformats.org/officeDocument/2006/relationships/oleObject" Target="../embeddings/oleObject55.bin"/><Relationship Id="rId4" Type="http://schemas.openxmlformats.org/officeDocument/2006/relationships/notesSlide" Target="../notesSlides/notesSlide21.xml"/></Relationships>
</file>

<file path=ppt/slides/_rels/slide3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file:///C:\Icon%20gallery\Ideas\Idea_bulb_1.emf" TargetMode="External"/><Relationship Id="rId3" Type="http://schemas.openxmlformats.org/officeDocument/2006/relationships/slideLayout" Target="../slideLayouts/slideLayout63.xml"/><Relationship Id="rId7" Type="http://schemas.openxmlformats.org/officeDocument/2006/relationships/image" Target="../media/image33.emf"/><Relationship Id="rId2" Type="http://schemas.openxmlformats.org/officeDocument/2006/relationships/tags" Target="../tags/tag450.xml"/><Relationship Id="rId1" Type="http://schemas.openxmlformats.org/officeDocument/2006/relationships/vmlDrawing" Target="../drawings/vmlDrawing53.vml"/><Relationship Id="rId6" Type="http://schemas.openxmlformats.org/officeDocument/2006/relationships/image" Target="../media/image8.emf"/><Relationship Id="rId5" Type="http://schemas.openxmlformats.org/officeDocument/2006/relationships/oleObject" Target="../embeddings/oleObject56.bin"/><Relationship Id="rId4" Type="http://schemas.openxmlformats.org/officeDocument/2006/relationships/notesSlide" Target="../notesSlides/notesSlide22.xml"/><Relationship Id="rId9"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9.xml"/><Relationship Id="rId7" Type="http://schemas.openxmlformats.org/officeDocument/2006/relationships/image" Target="../media/image36.png"/><Relationship Id="rId2" Type="http://schemas.openxmlformats.org/officeDocument/2006/relationships/tags" Target="../tags/tag451.xml"/><Relationship Id="rId1" Type="http://schemas.openxmlformats.org/officeDocument/2006/relationships/vmlDrawing" Target="../drawings/vmlDrawing54.vml"/><Relationship Id="rId6" Type="http://schemas.openxmlformats.org/officeDocument/2006/relationships/image" Target="../media/image35.emf"/><Relationship Id="rId5" Type="http://schemas.openxmlformats.org/officeDocument/2006/relationships/oleObject" Target="../embeddings/oleObject57.bin"/><Relationship Id="rId4"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69.xml"/><Relationship Id="rId7" Type="http://schemas.openxmlformats.org/officeDocument/2006/relationships/image" Target="../media/image37.png"/><Relationship Id="rId2" Type="http://schemas.openxmlformats.org/officeDocument/2006/relationships/tags" Target="../tags/tag452.xml"/><Relationship Id="rId1" Type="http://schemas.openxmlformats.org/officeDocument/2006/relationships/vmlDrawing" Target="../drawings/vmlDrawing55.vml"/><Relationship Id="rId6" Type="http://schemas.openxmlformats.org/officeDocument/2006/relationships/image" Target="../media/image35.emf"/><Relationship Id="rId5" Type="http://schemas.openxmlformats.org/officeDocument/2006/relationships/oleObject" Target="../embeddings/oleObject58.bin"/><Relationship Id="rId4" Type="http://schemas.openxmlformats.org/officeDocument/2006/relationships/notesSlide" Target="../notesSlides/notesSlide24.xml"/><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69.xml"/><Relationship Id="rId7" Type="http://schemas.openxmlformats.org/officeDocument/2006/relationships/image" Target="../media/image35.emf"/><Relationship Id="rId2" Type="http://schemas.openxmlformats.org/officeDocument/2006/relationships/tags" Target="../tags/tag453.xml"/><Relationship Id="rId1" Type="http://schemas.openxmlformats.org/officeDocument/2006/relationships/vmlDrawing" Target="../drawings/vmlDrawing56.vml"/><Relationship Id="rId6" Type="http://schemas.openxmlformats.org/officeDocument/2006/relationships/oleObject" Target="../embeddings/oleObject59.bin"/><Relationship Id="rId5" Type="http://schemas.openxmlformats.org/officeDocument/2006/relationships/image" Target="../media/image40.png"/><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9.xml"/><Relationship Id="rId7" Type="http://schemas.openxmlformats.org/officeDocument/2006/relationships/image" Target="../media/image42.png"/><Relationship Id="rId2" Type="http://schemas.openxmlformats.org/officeDocument/2006/relationships/tags" Target="../tags/tag454.xml"/><Relationship Id="rId1" Type="http://schemas.openxmlformats.org/officeDocument/2006/relationships/vmlDrawing" Target="../drawings/vmlDrawing57.vml"/><Relationship Id="rId6" Type="http://schemas.openxmlformats.org/officeDocument/2006/relationships/image" Target="../media/image35.emf"/><Relationship Id="rId5" Type="http://schemas.openxmlformats.org/officeDocument/2006/relationships/oleObject" Target="../embeddings/oleObject60.bin"/><Relationship Id="rId4"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43.png"/><Relationship Id="rId2" Type="http://schemas.openxmlformats.org/officeDocument/2006/relationships/tags" Target="../tags/tag455.xml"/><Relationship Id="rId1" Type="http://schemas.openxmlformats.org/officeDocument/2006/relationships/vmlDrawing" Target="../drawings/vmlDrawing58.vml"/><Relationship Id="rId6" Type="http://schemas.openxmlformats.org/officeDocument/2006/relationships/image" Target="../media/image8.emf"/><Relationship Id="rId5" Type="http://schemas.openxmlformats.org/officeDocument/2006/relationships/oleObject" Target="../embeddings/oleObject61.bin"/><Relationship Id="rId4"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44.png"/><Relationship Id="rId2" Type="http://schemas.openxmlformats.org/officeDocument/2006/relationships/tags" Target="../tags/tag456.xml"/><Relationship Id="rId1" Type="http://schemas.openxmlformats.org/officeDocument/2006/relationships/vmlDrawing" Target="../drawings/vmlDrawing59.vml"/><Relationship Id="rId6" Type="http://schemas.openxmlformats.org/officeDocument/2006/relationships/image" Target="../media/image8.emf"/><Relationship Id="rId5" Type="http://schemas.openxmlformats.org/officeDocument/2006/relationships/oleObject" Target="../embeddings/oleObject62.bin"/><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458.xml"/><Relationship Id="rId7" Type="http://schemas.openxmlformats.org/officeDocument/2006/relationships/image" Target="../media/image45.emf"/><Relationship Id="rId2" Type="http://schemas.openxmlformats.org/officeDocument/2006/relationships/tags" Target="../tags/tag457.xml"/><Relationship Id="rId1" Type="http://schemas.openxmlformats.org/officeDocument/2006/relationships/vmlDrawing" Target="../drawings/vmlDrawing60.vml"/><Relationship Id="rId6" Type="http://schemas.openxmlformats.org/officeDocument/2006/relationships/oleObject" Target="../embeddings/oleObject63.bin"/><Relationship Id="rId5" Type="http://schemas.openxmlformats.org/officeDocument/2006/relationships/notesSlide" Target="../notesSlides/notesSlide31.xml"/><Relationship Id="rId4"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3" Type="http://schemas.openxmlformats.org/officeDocument/2006/relationships/hyperlink" Target="file:///C:\01-Works\02-Work\12-Training-Material\50-Process-FW\55-ZED\Assessor%20Training\For%20Trainers\ZED-Parameters.xlsx" TargetMode="External"/><Relationship Id="rId2" Type="http://schemas.openxmlformats.org/officeDocument/2006/relationships/slideLayout" Target="../slideLayouts/slideLayout53.xml"/><Relationship Id="rId1" Type="http://schemas.openxmlformats.org/officeDocument/2006/relationships/vmlDrawing" Target="../drawings/vmlDrawing61.vml"/><Relationship Id="rId6" Type="http://schemas.openxmlformats.org/officeDocument/2006/relationships/hyperlink" Target="../Zed%20Parameters%20Classification%20(In%2010%20Disciplines).xlsx" TargetMode="External"/><Relationship Id="rId5" Type="http://schemas.openxmlformats.org/officeDocument/2006/relationships/image" Target="../media/image50.emf"/><Relationship Id="rId4" Type="http://schemas.openxmlformats.org/officeDocument/2006/relationships/oleObject" Target="../embeddings/oleObject64.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1.jpeg"/><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7.xml"/><Relationship Id="rId4" Type="http://schemas.openxmlformats.org/officeDocument/2006/relationships/image" Target="../media/image67.jpeg"/></Relationships>
</file>

<file path=ppt/slides/_rels/slide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7.xml"/><Relationship Id="rId5" Type="http://schemas.openxmlformats.org/officeDocument/2006/relationships/image" Target="../media/image71.jpeg"/><Relationship Id="rId4" Type="http://schemas.openxmlformats.org/officeDocument/2006/relationships/image" Target="../media/image70.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5622534" y="2355911"/>
            <a:ext cx="2046685" cy="1082742"/>
          </a:xfrm>
          <a:prstGeom prst="rect">
            <a:avLst/>
          </a:prstGeom>
        </p:spPr>
      </p:pic>
      <p:sp>
        <p:nvSpPr>
          <p:cNvPr id="2" name="Title 1"/>
          <p:cNvSpPr>
            <a:spLocks noGrp="1"/>
          </p:cNvSpPr>
          <p:nvPr>
            <p:ph type="ctrTitle"/>
          </p:nvPr>
        </p:nvSpPr>
        <p:spPr>
          <a:xfrm>
            <a:off x="543339" y="3224422"/>
            <a:ext cx="3876262" cy="861774"/>
          </a:xfrm>
        </p:spPr>
        <p:txBody>
          <a:bodyPr/>
          <a:lstStyle/>
          <a:p>
            <a:r>
              <a:rPr lang="en-US" sz="2800" b="1" dirty="0"/>
              <a:t>ZED Assessors Training Programme</a:t>
            </a:r>
          </a:p>
        </p:txBody>
      </p:sp>
      <p:sp>
        <p:nvSpPr>
          <p:cNvPr id="5" name="Subtitle 2"/>
          <p:cNvSpPr txBox="1">
            <a:spLocks/>
          </p:cNvSpPr>
          <p:nvPr/>
        </p:nvSpPr>
        <p:spPr bwMode="auto">
          <a:xfrm>
            <a:off x="4685636" y="2906608"/>
            <a:ext cx="3920482" cy="172354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0000"/>
              </a:buClr>
            </a:pPr>
            <a:r>
              <a:rPr lang="en-US" sz="1600" dirty="0">
                <a:solidFill>
                  <a:srgbClr val="000000"/>
                </a:solidFill>
              </a:rPr>
              <a:t>	</a:t>
            </a:r>
          </a:p>
          <a:p>
            <a:pPr>
              <a:buClr>
                <a:srgbClr val="000000"/>
              </a:buClr>
            </a:pPr>
            <a:r>
              <a:rPr lang="en-US" sz="1600" dirty="0">
                <a:solidFill>
                  <a:srgbClr val="000000"/>
                </a:solidFill>
              </a:rPr>
              <a:t>	</a:t>
            </a:r>
          </a:p>
          <a:p>
            <a:pPr>
              <a:buClr>
                <a:srgbClr val="000000"/>
              </a:buClr>
            </a:pPr>
            <a:r>
              <a:rPr lang="en-US" sz="1600" b="1" dirty="0">
                <a:solidFill>
                  <a:srgbClr val="000000"/>
                </a:solidFill>
              </a:rPr>
              <a:t>	5 Days Training Program</a:t>
            </a:r>
          </a:p>
          <a:p>
            <a:pPr>
              <a:buClr>
                <a:srgbClr val="000000"/>
              </a:buClr>
            </a:pPr>
            <a:endParaRPr lang="en-US" sz="600" b="1" dirty="0">
              <a:solidFill>
                <a:srgbClr val="000000"/>
              </a:solidFill>
            </a:endParaRPr>
          </a:p>
          <a:p>
            <a:pPr algn="ctr">
              <a:buClr>
                <a:srgbClr val="000000"/>
              </a:buClr>
            </a:pPr>
            <a:r>
              <a:rPr lang="en-US" sz="1400" b="1" dirty="0">
                <a:solidFill>
                  <a:srgbClr val="000000"/>
                </a:solidFill>
              </a:rPr>
              <a:t>6</a:t>
            </a:r>
            <a:r>
              <a:rPr lang="en-US" sz="1400" b="1" baseline="30000" dirty="0">
                <a:solidFill>
                  <a:srgbClr val="000000"/>
                </a:solidFill>
              </a:rPr>
              <a:t>th</a:t>
            </a:r>
            <a:r>
              <a:rPr lang="en-US" sz="1400" b="1" dirty="0">
                <a:solidFill>
                  <a:srgbClr val="000000"/>
                </a:solidFill>
              </a:rPr>
              <a:t> Mar to 10</a:t>
            </a:r>
            <a:r>
              <a:rPr lang="en-US" sz="1400" b="1" baseline="30000" dirty="0">
                <a:solidFill>
                  <a:srgbClr val="000000"/>
                </a:solidFill>
              </a:rPr>
              <a:t>th</a:t>
            </a:r>
            <a:r>
              <a:rPr lang="en-US" sz="1400" b="1" dirty="0">
                <a:solidFill>
                  <a:srgbClr val="000000"/>
                </a:solidFill>
              </a:rPr>
              <a:t> Mar, 2017</a:t>
            </a:r>
          </a:p>
          <a:p>
            <a:pPr algn="ctr">
              <a:buClr>
                <a:srgbClr val="000000"/>
              </a:buClr>
            </a:pPr>
            <a:endParaRPr lang="en-US" sz="1400" b="1" dirty="0">
              <a:solidFill>
                <a:srgbClr val="000000"/>
              </a:solidFill>
            </a:endParaRPr>
          </a:p>
          <a:p>
            <a:pPr algn="ctr">
              <a:buClr>
                <a:srgbClr val="000000"/>
              </a:buClr>
            </a:pPr>
            <a:r>
              <a:rPr lang="en-US" sz="1400" b="1" dirty="0">
                <a:solidFill>
                  <a:srgbClr val="000000"/>
                </a:solidFill>
              </a:rPr>
              <a:t>Venue : CII- Gurgaon</a:t>
            </a:r>
          </a:p>
          <a:p>
            <a:pPr algn="ctr">
              <a:buClr>
                <a:srgbClr val="000000"/>
              </a:buClr>
            </a:pPr>
            <a:r>
              <a:rPr lang="en-US" sz="1600" b="1" dirty="0">
                <a:solidFill>
                  <a:srgbClr val="000000"/>
                </a:solidFill>
              </a:rPr>
              <a:t>	           </a:t>
            </a:r>
          </a:p>
        </p:txBody>
      </p:sp>
      <p:pic>
        <p:nvPicPr>
          <p:cNvPr id="7" name="Picture 6"/>
          <p:cNvPicPr>
            <a:picLocks noChangeAspect="1"/>
          </p:cNvPicPr>
          <p:nvPr/>
        </p:nvPicPr>
        <p:blipFill>
          <a:blip r:embed="rId3" cstate="print">
            <a:clrChange>
              <a:clrFrom>
                <a:srgbClr val="FFFFFF"/>
              </a:clrFrom>
              <a:clrTo>
                <a:srgbClr val="FFFFFF">
                  <a:alpha val="0"/>
                </a:srgbClr>
              </a:clrTo>
            </a:clrChange>
          </a:blip>
          <a:stretch>
            <a:fillRect/>
          </a:stretch>
        </p:blipFill>
        <p:spPr>
          <a:xfrm>
            <a:off x="3326295" y="1048871"/>
            <a:ext cx="2411896" cy="1654572"/>
          </a:xfrm>
          <a:prstGeom prst="rect">
            <a:avLst/>
          </a:prstGeom>
        </p:spPr>
      </p:pic>
    </p:spTree>
    <p:extLst>
      <p:ext uri="{BB962C8B-B14F-4D97-AF65-F5344CB8AC3E}">
        <p14:creationId xmlns:p14="http://schemas.microsoft.com/office/powerpoint/2010/main" val="2314754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Day-3 Sessions  </a:t>
            </a:r>
          </a:p>
        </p:txBody>
      </p:sp>
      <p:graphicFrame>
        <p:nvGraphicFramePr>
          <p:cNvPr id="3" name="Table 2"/>
          <p:cNvGraphicFramePr>
            <a:graphicFrameLocks noGrp="1"/>
          </p:cNvGraphicFramePr>
          <p:nvPr>
            <p:extLst>
              <p:ext uri="{D42A27DB-BD31-4B8C-83A1-F6EECF244321}">
                <p14:modId xmlns:p14="http://schemas.microsoft.com/office/powerpoint/2010/main" val="2479462534"/>
              </p:ext>
            </p:extLst>
          </p:nvPr>
        </p:nvGraphicFramePr>
        <p:xfrm>
          <a:off x="532262" y="1397000"/>
          <a:ext cx="8079474" cy="5425440"/>
        </p:xfrm>
        <a:graphic>
          <a:graphicData uri="http://schemas.openxmlformats.org/drawingml/2006/table">
            <a:tbl>
              <a:tblPr firstRow="1" bandRow="1">
                <a:tableStyleId>{5C22544A-7EE6-4342-B048-85BDC9FD1C3A}</a:tableStyleId>
              </a:tblPr>
              <a:tblGrid>
                <a:gridCol w="4103238">
                  <a:extLst>
                    <a:ext uri="{9D8B030D-6E8A-4147-A177-3AD203B41FA5}">
                      <a16:colId xmlns:a16="http://schemas.microsoft.com/office/drawing/2014/main" val="20000"/>
                    </a:ext>
                  </a:extLst>
                </a:gridCol>
                <a:gridCol w="3976236">
                  <a:extLst>
                    <a:ext uri="{9D8B030D-6E8A-4147-A177-3AD203B41FA5}">
                      <a16:colId xmlns:a16="http://schemas.microsoft.com/office/drawing/2014/main" val="20001"/>
                    </a:ext>
                  </a:extLst>
                </a:gridCol>
              </a:tblGrid>
              <a:tr h="2317655">
                <a:tc>
                  <a:txBody>
                    <a:bodyPr/>
                    <a:lstStyle/>
                    <a:p>
                      <a:pPr algn="ctr"/>
                      <a:r>
                        <a:rPr lang="en-US" sz="1800" b="0" u="sng" dirty="0">
                          <a:solidFill>
                            <a:schemeClr val="tx1"/>
                          </a:solidFill>
                        </a:rPr>
                        <a:t>Session -1</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ASSESSMENT </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Understanding Zed Scheme Guidelines (Certification Programme )</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Online Registration Process – Demo</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a:t>
                      </a:r>
                      <a:r>
                        <a:rPr lang="en-US" sz="1800" b="0" kern="1200" baseline="0" dirty="0" err="1">
                          <a:solidFill>
                            <a:schemeClr val="tx1"/>
                          </a:solidFill>
                          <a:latin typeface="+mn-lt"/>
                          <a:ea typeface="+mn-ea"/>
                          <a:cs typeface="+mn-cs"/>
                        </a:rPr>
                        <a:t>Exercixse</a:t>
                      </a:r>
                      <a:r>
                        <a:rPr lang="en-US" sz="1800" b="0" kern="1200" baseline="0" dirty="0">
                          <a:solidFill>
                            <a:schemeClr val="tx1"/>
                          </a:solidFill>
                          <a:latin typeface="+mn-lt"/>
                          <a:ea typeface="+mn-ea"/>
                          <a:cs typeface="+mn-cs"/>
                        </a:rPr>
                        <a:t> 1 : Visualization Of Maturity</a:t>
                      </a:r>
                    </a:p>
                    <a:p>
                      <a:pPr marL="0" marR="0" indent="0" algn="l" defTabSz="699722" rtl="0" eaLnBrk="1" fontAlgn="auto" latinLnBrk="0" hangingPunct="1">
                        <a:lnSpc>
                          <a:spcPct val="100000"/>
                        </a:lnSpc>
                        <a:spcBef>
                          <a:spcPts val="0"/>
                        </a:spcBef>
                        <a:spcAft>
                          <a:spcPts val="0"/>
                        </a:spcAft>
                        <a:buClrTx/>
                        <a:buSzTx/>
                        <a:buFont typeface="Wingdings" pitchFamily="2" charset="2"/>
                        <a:buNone/>
                        <a:tabLst/>
                        <a:defRPr/>
                      </a:pPr>
                      <a:endParaRPr lang="en-US" sz="18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u="sng" dirty="0">
                          <a:solidFill>
                            <a:schemeClr val="tx1"/>
                          </a:solidFill>
                        </a:rPr>
                        <a:t>Session -2</a:t>
                      </a:r>
                    </a:p>
                    <a:p>
                      <a:endParaRPr lang="en-US" sz="16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Desktop Assessment</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2 - Desktop 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7655">
                <a:tc>
                  <a:txBody>
                    <a:bodyPr/>
                    <a:lstStyle/>
                    <a:p>
                      <a:pPr algn="ctr"/>
                      <a:r>
                        <a:rPr lang="en-US" sz="1800" b="0" dirty="0">
                          <a:solidFill>
                            <a:schemeClr val="tx1"/>
                          </a:solidFill>
                        </a:rPr>
                        <a:t>  </a:t>
                      </a:r>
                      <a:r>
                        <a:rPr lang="en-US" sz="2000" b="0" u="sng" dirty="0">
                          <a:solidFill>
                            <a:schemeClr val="tx1"/>
                          </a:solidFill>
                        </a:rPr>
                        <a:t>Session -3</a:t>
                      </a:r>
                    </a:p>
                    <a:p>
                      <a:pPr marL="406400" indent="-406400" algn="l" defTabSz="699722" rtl="0" eaLnBrk="1" latinLnBrk="0" hangingPunct="1">
                        <a:buFont typeface="Wingdings" pitchFamily="2" charset="2"/>
                        <a:buChar char="v"/>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Assessor Skills</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Roles &amp; Responsibilities Of Assessor  / Team Leader, And Technical Experts</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Assessment Team Competence</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Assessments Tools &amp; Techniques</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Special Requirements For Maturity Assessments</a:t>
                      </a:r>
                    </a:p>
                    <a:p>
                      <a:pPr marL="0" marR="0" lvl="0" indent="0" algn="l" defTabSz="699722" rtl="0" eaLnBrk="1" fontAlgn="auto" latinLnBrk="0" hangingPunct="1">
                        <a:lnSpc>
                          <a:spcPct val="100000"/>
                        </a:lnSpc>
                        <a:spcBef>
                          <a:spcPts val="0"/>
                        </a:spcBef>
                        <a:spcAft>
                          <a:spcPts val="0"/>
                        </a:spcAft>
                        <a:buClrTx/>
                        <a:buSzTx/>
                        <a:buFont typeface="Wingdings" pitchFamily="2" charset="2"/>
                        <a:buNone/>
                        <a:tabLst/>
                        <a:defRPr/>
                      </a:pPr>
                      <a:endParaRPr lang="en-US" sz="18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 </a:t>
                      </a:r>
                      <a:r>
                        <a:rPr lang="en-US" sz="1800" b="0" dirty="0">
                          <a:solidFill>
                            <a:schemeClr val="tx1"/>
                          </a:solidFill>
                        </a:rPr>
                        <a:t> </a:t>
                      </a:r>
                      <a:r>
                        <a:rPr lang="en-US" sz="2000" b="0" u="sng" dirty="0">
                          <a:solidFill>
                            <a:schemeClr val="tx1"/>
                          </a:solidFill>
                        </a:rPr>
                        <a:t>Session -4</a:t>
                      </a:r>
                    </a:p>
                    <a:p>
                      <a:pPr algn="l"/>
                      <a:endParaRPr lang="en-US" sz="24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Planning For On Site Assessment</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On Site Assessment Planning : Case Exercise 3</a:t>
                      </a:r>
                    </a:p>
                    <a:p>
                      <a:pPr algn="l">
                        <a:buFont typeface="Wingdings" pitchFamily="2" charset="2"/>
                        <a:buNone/>
                      </a:pP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Rectangle 3"/>
          <p:cNvSpPr/>
          <p:nvPr/>
        </p:nvSpPr>
        <p:spPr>
          <a:xfrm>
            <a:off x="11379200" y="751056"/>
            <a:ext cx="2286000" cy="1015663"/>
          </a:xfrm>
          <a:prstGeom prst="rect">
            <a:avLst/>
          </a:prstGeom>
        </p:spPr>
        <p:txBody>
          <a:bodyPr>
            <a:spAutoFit/>
          </a:bodyPr>
          <a:lstStyle/>
          <a:p>
            <a:pPr defTabSz="699722">
              <a:buFont typeface="Wingdings" pitchFamily="2" charset="2"/>
              <a:buChar char="v"/>
            </a:pPr>
            <a:r>
              <a:rPr lang="en-US" sz="2000" dirty="0">
                <a:solidFill>
                  <a:srgbClr val="000000"/>
                </a:solidFill>
              </a:rPr>
              <a:t>Process Design for Quality - 7 Sub Parameters</a:t>
            </a:r>
          </a:p>
        </p:txBody>
      </p:sp>
    </p:spTree>
    <p:extLst>
      <p:ext uri="{BB962C8B-B14F-4D97-AF65-F5344CB8AC3E}">
        <p14:creationId xmlns:p14="http://schemas.microsoft.com/office/powerpoint/2010/main" val="2523583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21976" y="2405749"/>
            <a:ext cx="7288306" cy="2462213"/>
          </a:xfrm>
        </p:spPr>
        <p:txBody>
          <a:bodyPr/>
          <a:lstStyle/>
          <a:p>
            <a:pPr algn="ctr"/>
            <a:r>
              <a:rPr lang="en-IN" sz="4800" b="1" dirty="0"/>
              <a:t>Objective</a:t>
            </a:r>
          </a:p>
          <a:p>
            <a:pPr algn="ctr"/>
            <a:r>
              <a:rPr lang="en-GB" sz="2800" dirty="0"/>
              <a:t>Design, develop &amp; upgrade or source technology commensurate with product design that meets changing customer and market need on a consistent basis</a:t>
            </a:r>
            <a:endParaRPr lang="en-IN" sz="2800" dirty="0"/>
          </a:p>
        </p:txBody>
      </p:sp>
    </p:spTree>
    <p:extLst>
      <p:ext uri="{BB962C8B-B14F-4D97-AF65-F5344CB8AC3E}">
        <p14:creationId xmlns:p14="http://schemas.microsoft.com/office/powerpoint/2010/main" val="4178348350"/>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92331552"/>
              </p:ext>
            </p:extLst>
          </p:nvPr>
        </p:nvGraphicFramePr>
        <p:xfrm>
          <a:off x="191914" y="1600858"/>
          <a:ext cx="8736933" cy="4041080"/>
        </p:xfrm>
        <a:graphic>
          <a:graphicData uri="http://schemas.openxmlformats.org/drawingml/2006/table">
            <a:tbl>
              <a:tblPr firstRow="1" bandRow="1">
                <a:tableStyleId>{72833802-FEF1-4C79-8D5D-14CF1EAF98D9}</a:tableStyleId>
              </a:tblPr>
              <a:tblGrid>
                <a:gridCol w="1327604">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210236">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A-1</a:t>
                      </a:r>
                      <a:endParaRPr lang="en-IN" sz="1600" b="1" dirty="0">
                        <a:solidFill>
                          <a:schemeClr val="tx1"/>
                        </a:solidFill>
                        <a:latin typeface="Century Gothic" panose="020B0502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Technology selection &amp; continual Up gradation</a:t>
                      </a:r>
                      <a:endParaRPr lang="en-IN" sz="1600">
                        <a:effectLst/>
                        <a:latin typeface="Century Gothic" panose="020B0502020202020204" pitchFamily="34" charset="0"/>
                        <a:ea typeface="MS Mincho"/>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Old set up / machines based on technology as available and no efforts or initiatives taken for improving it.</a:t>
                      </a:r>
                      <a:endParaRPr lang="en-IN" sz="16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Machines upgraded to meet the specifications. However, machine setting and monitoring is manual.</a:t>
                      </a:r>
                      <a:endParaRPr lang="en-IN" sz="16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30 to 60% of the machines / process equipment are PLC, CNC controlled</a:t>
                      </a:r>
                      <a:br>
                        <a:rPr lang="en-IN" sz="1600" dirty="0">
                          <a:solidFill>
                            <a:srgbClr val="000000"/>
                          </a:solidFill>
                          <a:effectLst/>
                          <a:latin typeface="Century Gothic" panose="020B0502020202020204" pitchFamily="34" charset="0"/>
                          <a:ea typeface="Times New Roman"/>
                          <a:cs typeface="Times New Roman"/>
                        </a:rPr>
                      </a:br>
                      <a:r>
                        <a:rPr lang="en-IN" sz="1600" dirty="0">
                          <a:solidFill>
                            <a:srgbClr val="000000"/>
                          </a:solidFill>
                          <a:effectLst/>
                          <a:latin typeface="Century Gothic" panose="020B0502020202020204" pitchFamily="34" charset="0"/>
                          <a:ea typeface="Times New Roman"/>
                          <a:cs typeface="Times New Roman"/>
                        </a:rPr>
                        <a:t> - Monitoring is enabled through triggers on display panels and cut-offs (Andon System)</a:t>
                      </a:r>
                      <a:endParaRPr lang="en-IN" sz="16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- 60 to 90% of the machines / process equipment are PLC, CNC controlled, with self-monitoring triggers /alarms/corrections.</a:t>
                      </a:r>
                      <a:endParaRPr lang="en-IN" sz="16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- 90% or more of the machines / process equipment are PLC, CNC controlled, with self-monitoring triggers /alarms /corrections.</a:t>
                      </a:r>
                      <a:endParaRPr lang="en-IN" sz="16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1404070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 1 - 05</a:t>
            </a:r>
            <a:br>
              <a:rPr lang="en-IN" sz="2400" b="1" dirty="0">
                <a:ln/>
                <a:solidFill>
                  <a:schemeClr val="tx1"/>
                </a:solidFill>
              </a:rPr>
            </a:br>
            <a:r>
              <a:rPr lang="en-IN" sz="2400" b="1" dirty="0">
                <a:ln/>
                <a:solidFill>
                  <a:schemeClr val="tx1"/>
                </a:solidFill>
              </a:rPr>
              <a:t>Low Cost Automation (A-3)</a:t>
            </a:r>
          </a:p>
        </p:txBody>
      </p:sp>
    </p:spTree>
    <p:extLst>
      <p:ext uri="{BB962C8B-B14F-4D97-AF65-F5344CB8AC3E}">
        <p14:creationId xmlns:p14="http://schemas.microsoft.com/office/powerpoint/2010/main" val="265574326"/>
      </p:ext>
    </p:ext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21976" y="2405749"/>
            <a:ext cx="7288306" cy="2462213"/>
          </a:xfrm>
        </p:spPr>
        <p:txBody>
          <a:bodyPr/>
          <a:lstStyle/>
          <a:p>
            <a:pPr algn="ctr"/>
            <a:r>
              <a:rPr lang="en-IN" sz="4800" b="1" dirty="0"/>
              <a:t>Objective</a:t>
            </a:r>
          </a:p>
          <a:p>
            <a:pPr algn="ctr"/>
            <a:r>
              <a:rPr lang="en-IN" sz="2800" dirty="0">
                <a:solidFill>
                  <a:srgbClr val="000000"/>
                </a:solidFill>
                <a:ea typeface="MS Mincho"/>
                <a:cs typeface="Arial"/>
              </a:rPr>
              <a:t>Replacing manual efforts with alternate mechanized operations developed locally to reduce quality variations, time &amp; cost of operations</a:t>
            </a:r>
            <a:endParaRPr lang="en-IN" sz="2800" dirty="0"/>
          </a:p>
        </p:txBody>
      </p:sp>
    </p:spTree>
    <p:extLst>
      <p:ext uri="{BB962C8B-B14F-4D97-AF65-F5344CB8AC3E}">
        <p14:creationId xmlns:p14="http://schemas.microsoft.com/office/powerpoint/2010/main" val="1623147465"/>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82182131"/>
              </p:ext>
            </p:extLst>
          </p:nvPr>
        </p:nvGraphicFramePr>
        <p:xfrm>
          <a:off x="191914" y="1600858"/>
          <a:ext cx="8736933" cy="4467800"/>
        </p:xfrm>
        <a:graphic>
          <a:graphicData uri="http://schemas.openxmlformats.org/drawingml/2006/table">
            <a:tbl>
              <a:tblPr firstRow="1" bandRow="1">
                <a:tableStyleId>{72833802-FEF1-4C79-8D5D-14CF1EAF98D9}</a:tableStyleId>
              </a:tblPr>
              <a:tblGrid>
                <a:gridCol w="1327604">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210236">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A-3</a:t>
                      </a:r>
                      <a:endParaRPr lang="en-IN" sz="1400" b="1" dirty="0">
                        <a:solidFill>
                          <a:schemeClr val="tx1"/>
                        </a:solidFill>
                        <a:latin typeface="Century Gothic" panose="020B0502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400" dirty="0">
                          <a:solidFill>
                            <a:srgbClr val="000000"/>
                          </a:solidFill>
                          <a:effectLst/>
                          <a:latin typeface="Century Gothic" panose="020B0502020202020204" pitchFamily="34" charset="0"/>
                          <a:ea typeface="Times New Roman"/>
                          <a:cs typeface="Times New Roman"/>
                        </a:rPr>
                        <a:t>Low Cost Automation</a:t>
                      </a:r>
                      <a:endParaRPr lang="en-IN" sz="1400" dirty="0">
                        <a:effectLst/>
                        <a:latin typeface="Century Gothic" panose="020B0502020202020204" pitchFamily="34" charset="0"/>
                        <a:ea typeface="MS Mincho"/>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There is no emphasis or awareness on low cost automation</a:t>
                      </a:r>
                      <a:endParaRPr lang="en-IN" sz="14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Low cost automation is done to improve productivity primarily by Management</a:t>
                      </a:r>
                      <a:endParaRPr lang="en-IN" sz="14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Concept of low cost automation is brought into small group activity and the group uses various tools (</a:t>
                      </a:r>
                      <a:r>
                        <a:rPr lang="en-IN" sz="1400" dirty="0" err="1">
                          <a:solidFill>
                            <a:srgbClr val="000000"/>
                          </a:solidFill>
                          <a:effectLst/>
                          <a:latin typeface="Century Gothic" panose="020B0502020202020204" pitchFamily="34" charset="0"/>
                          <a:ea typeface="Times New Roman"/>
                          <a:cs typeface="Times New Roman"/>
                        </a:rPr>
                        <a:t>eg</a:t>
                      </a:r>
                      <a:r>
                        <a:rPr lang="en-IN" sz="1400" dirty="0">
                          <a:solidFill>
                            <a:srgbClr val="000000"/>
                          </a:solidFill>
                          <a:effectLst/>
                          <a:latin typeface="Century Gothic" panose="020B0502020202020204" pitchFamily="34" charset="0"/>
                          <a:ea typeface="Times New Roman"/>
                          <a:cs typeface="Times New Roman"/>
                        </a:rPr>
                        <a:t>. Kaizen sheets, one point lessons)</a:t>
                      </a:r>
                      <a:endParaRPr lang="en-IN" sz="14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Productivity (Production per FTE)  is measured and have improved to the extent of 50% or more of internal targets</a:t>
                      </a:r>
                      <a:endParaRPr lang="en-IN" sz="14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Productivity (Production per FTE) is measured and have improved by </a:t>
                      </a:r>
                      <a:r>
                        <a:rPr lang="en-IN" sz="1400" dirty="0" err="1">
                          <a:solidFill>
                            <a:srgbClr val="000000"/>
                          </a:solidFill>
                          <a:effectLst/>
                          <a:latin typeface="Century Gothic" panose="020B0502020202020204" pitchFamily="34" charset="0"/>
                          <a:ea typeface="Times New Roman"/>
                          <a:cs typeface="Times New Roman"/>
                        </a:rPr>
                        <a:t>upto</a:t>
                      </a:r>
                      <a:r>
                        <a:rPr lang="en-IN" sz="1400" dirty="0">
                          <a:solidFill>
                            <a:srgbClr val="000000"/>
                          </a:solidFill>
                          <a:effectLst/>
                          <a:latin typeface="Century Gothic" panose="020B0502020202020204" pitchFamily="34" charset="0"/>
                          <a:ea typeface="Times New Roman"/>
                          <a:cs typeface="Times New Roman"/>
                        </a:rPr>
                        <a:t> 80% or more of internal targets</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 Continuous exercise undertaken for identification and implementation of opportunities for productivity improvement</a:t>
                      </a:r>
                      <a:endParaRPr lang="en-IN" sz="1400" dirty="0">
                        <a:effectLst/>
                        <a:latin typeface="Century Gothic" panose="020B0502020202020204" pitchFamily="34" charset="0"/>
                        <a:ea typeface="MS Mincho"/>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787719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9735" y="379110"/>
            <a:ext cx="8229600" cy="369332"/>
          </a:xfrm>
        </p:spPr>
        <p:txBody>
          <a:bodyPr/>
          <a:lstStyle/>
          <a:p>
            <a:r>
              <a:rPr lang="en-US" sz="2400" dirty="0"/>
              <a:t>What is Low Cost Automation?</a:t>
            </a:r>
            <a:endParaRPr lang="en-IN" sz="2400" dirty="0"/>
          </a:p>
        </p:txBody>
      </p:sp>
      <p:sp>
        <p:nvSpPr>
          <p:cNvPr id="10" name="Content Placeholder 2"/>
          <p:cNvSpPr>
            <a:spLocks noGrp="1"/>
          </p:cNvSpPr>
          <p:nvPr>
            <p:ph idx="1"/>
          </p:nvPr>
        </p:nvSpPr>
        <p:spPr>
          <a:xfrm>
            <a:off x="395536" y="1232519"/>
            <a:ext cx="8496944" cy="4062651"/>
          </a:xfrm>
        </p:spPr>
        <p:txBody>
          <a:bodyPr/>
          <a:lstStyle/>
          <a:p>
            <a:endParaRPr lang="en-IN" sz="2400" dirty="0"/>
          </a:p>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extLst>
      <p:ext uri="{BB962C8B-B14F-4D97-AF65-F5344CB8AC3E}">
        <p14:creationId xmlns:p14="http://schemas.microsoft.com/office/powerpoint/2010/main" val="1453357808"/>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2518" y="319036"/>
            <a:ext cx="6996687" cy="369332"/>
          </a:xfrm>
        </p:spPr>
        <p:txBody>
          <a:bodyPr/>
          <a:lstStyle/>
          <a:p>
            <a:r>
              <a:rPr lang="en-US" sz="2400" dirty="0"/>
              <a:t>Advantages of LCA</a:t>
            </a:r>
            <a:endParaRPr lang="en-IN" sz="2400" dirty="0"/>
          </a:p>
        </p:txBody>
      </p:sp>
      <p:sp>
        <p:nvSpPr>
          <p:cNvPr id="10" name="Content Placeholder 2"/>
          <p:cNvSpPr>
            <a:spLocks noGrp="1"/>
          </p:cNvSpPr>
          <p:nvPr>
            <p:ph idx="1"/>
          </p:nvPr>
        </p:nvSpPr>
        <p:spPr>
          <a:xfrm>
            <a:off x="311232" y="1119593"/>
            <a:ext cx="8435280" cy="5170646"/>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extLst>
      <p:ext uri="{BB962C8B-B14F-4D97-AF65-F5344CB8AC3E}">
        <p14:creationId xmlns:p14="http://schemas.microsoft.com/office/powerpoint/2010/main" val="3985342169"/>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764" y="275324"/>
            <a:ext cx="5247515"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LCA Mechanisms</a:t>
            </a:r>
            <a:endParaRPr lang="en-IN" sz="24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64" y="1205363"/>
            <a:ext cx="7882406" cy="504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588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1234" name="Picture 2"/>
          <p:cNvPicPr>
            <a:picLocks noChangeAspect="1" noChangeArrowheads="1"/>
          </p:cNvPicPr>
          <p:nvPr/>
        </p:nvPicPr>
        <p:blipFill>
          <a:blip r:embed="rId2" cstate="print"/>
          <a:srcRect l="4244" t="15265"/>
          <a:stretch>
            <a:fillRect/>
          </a:stretch>
        </p:blipFill>
        <p:spPr bwMode="auto">
          <a:xfrm>
            <a:off x="27696" y="845110"/>
            <a:ext cx="8672959" cy="5735799"/>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2258" name="Picture 2"/>
          <p:cNvPicPr>
            <a:picLocks noChangeAspect="1" noChangeArrowheads="1"/>
          </p:cNvPicPr>
          <p:nvPr/>
        </p:nvPicPr>
        <p:blipFill>
          <a:blip r:embed="rId2" cstate="print"/>
          <a:srcRect t="1502" b="1035"/>
          <a:stretch>
            <a:fillRect/>
          </a:stretch>
        </p:blipFill>
        <p:spPr bwMode="auto">
          <a:xfrm>
            <a:off x="95963" y="886691"/>
            <a:ext cx="8576982" cy="568036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Day-4 Sessions  </a:t>
            </a:r>
          </a:p>
        </p:txBody>
      </p:sp>
      <p:graphicFrame>
        <p:nvGraphicFramePr>
          <p:cNvPr id="3" name="Table 2"/>
          <p:cNvGraphicFramePr>
            <a:graphicFrameLocks noGrp="1"/>
          </p:cNvGraphicFramePr>
          <p:nvPr>
            <p:extLst>
              <p:ext uri="{D42A27DB-BD31-4B8C-83A1-F6EECF244321}">
                <p14:modId xmlns:p14="http://schemas.microsoft.com/office/powerpoint/2010/main" val="3916833066"/>
              </p:ext>
            </p:extLst>
          </p:nvPr>
        </p:nvGraphicFramePr>
        <p:xfrm>
          <a:off x="532262" y="1397000"/>
          <a:ext cx="8079474" cy="4635310"/>
        </p:xfrm>
        <a:graphic>
          <a:graphicData uri="http://schemas.openxmlformats.org/drawingml/2006/table">
            <a:tbl>
              <a:tblPr firstRow="1" bandRow="1">
                <a:tableStyleId>{5C22544A-7EE6-4342-B048-85BDC9FD1C3A}</a:tableStyleId>
              </a:tblPr>
              <a:tblGrid>
                <a:gridCol w="4103238">
                  <a:extLst>
                    <a:ext uri="{9D8B030D-6E8A-4147-A177-3AD203B41FA5}">
                      <a16:colId xmlns:a16="http://schemas.microsoft.com/office/drawing/2014/main" val="20000"/>
                    </a:ext>
                  </a:extLst>
                </a:gridCol>
                <a:gridCol w="3976236">
                  <a:extLst>
                    <a:ext uri="{9D8B030D-6E8A-4147-A177-3AD203B41FA5}">
                      <a16:colId xmlns:a16="http://schemas.microsoft.com/office/drawing/2014/main" val="20001"/>
                    </a:ext>
                  </a:extLst>
                </a:gridCol>
              </a:tblGrid>
              <a:tr h="2317655">
                <a:tc>
                  <a:txBody>
                    <a:bodyPr/>
                    <a:lstStyle/>
                    <a:p>
                      <a:pPr algn="ctr"/>
                      <a:r>
                        <a:rPr lang="en-US" sz="1800" b="0" u="sng" dirty="0">
                          <a:solidFill>
                            <a:schemeClr val="tx1"/>
                          </a:solidFill>
                        </a:rPr>
                        <a:t>Session -1</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Onsite Assessment Execution</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4 : Evaluating Production Systems ( Infrastructure) &amp; Safety Management</a:t>
                      </a:r>
                    </a:p>
                    <a:p>
                      <a:pPr marL="0" marR="0" indent="0" algn="l" defTabSz="699722" rtl="0" eaLnBrk="1" fontAlgn="auto" latinLnBrk="0" hangingPunct="1">
                        <a:lnSpc>
                          <a:spcPct val="100000"/>
                        </a:lnSpc>
                        <a:spcBef>
                          <a:spcPts val="0"/>
                        </a:spcBef>
                        <a:spcAft>
                          <a:spcPts val="0"/>
                        </a:spcAft>
                        <a:buClrTx/>
                        <a:buSzTx/>
                        <a:buFont typeface="Wingdings" pitchFamily="2" charset="2"/>
                        <a:buNone/>
                        <a:tabLst/>
                        <a:defRPr/>
                      </a:pPr>
                      <a:endParaRPr lang="en-US" sz="18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u="sng" dirty="0">
                          <a:solidFill>
                            <a:schemeClr val="tx1"/>
                          </a:solidFill>
                        </a:rPr>
                        <a:t>Session -2</a:t>
                      </a:r>
                    </a:p>
                    <a:p>
                      <a:endParaRPr lang="en-US" sz="16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5 :  Evaluating Production Management (Supply Chain)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7655">
                <a:tc>
                  <a:txBody>
                    <a:bodyPr/>
                    <a:lstStyle/>
                    <a:p>
                      <a:pPr algn="ctr"/>
                      <a:r>
                        <a:rPr lang="en-US" sz="1800" b="0" dirty="0">
                          <a:solidFill>
                            <a:schemeClr val="tx1"/>
                          </a:solidFill>
                        </a:rPr>
                        <a:t>  </a:t>
                      </a:r>
                      <a:r>
                        <a:rPr lang="en-US" sz="2000" b="0" u="sng" dirty="0">
                          <a:solidFill>
                            <a:schemeClr val="tx1"/>
                          </a:solidFill>
                        </a:rPr>
                        <a:t>Session -3</a:t>
                      </a:r>
                    </a:p>
                    <a:p>
                      <a:pPr marL="406400" indent="-406400" algn="l" defTabSz="699722" rtl="0" eaLnBrk="1" latinLnBrk="0" hangingPunct="1">
                        <a:buFont typeface="Wingdings" pitchFamily="2" charset="2"/>
                        <a:buChar char="v"/>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6 : Evaluating Quality Management  &amp;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 </a:t>
                      </a:r>
                      <a:r>
                        <a:rPr lang="en-US" sz="1800" b="0" dirty="0">
                          <a:solidFill>
                            <a:schemeClr val="tx1"/>
                          </a:solidFill>
                        </a:rPr>
                        <a:t> </a:t>
                      </a:r>
                      <a:r>
                        <a:rPr lang="en-US" sz="2000" b="0" u="sng" dirty="0">
                          <a:solidFill>
                            <a:schemeClr val="tx1"/>
                          </a:solidFill>
                        </a:rPr>
                        <a:t>Session -4</a:t>
                      </a:r>
                    </a:p>
                    <a:p>
                      <a:pPr algn="l"/>
                      <a:endParaRPr lang="en-US" sz="18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fr-FR" sz="1800" b="0" kern="1200" baseline="0" dirty="0">
                          <a:solidFill>
                            <a:schemeClr val="tx1"/>
                          </a:solidFill>
                          <a:latin typeface="+mn-lt"/>
                          <a:ea typeface="+mn-ea"/>
                          <a:cs typeface="+mn-cs"/>
                        </a:rPr>
                        <a:t>Case </a:t>
                      </a:r>
                      <a:r>
                        <a:rPr lang="fr-FR" sz="1800" b="0" kern="1200" baseline="0" dirty="0" err="1">
                          <a:solidFill>
                            <a:schemeClr val="tx1"/>
                          </a:solidFill>
                          <a:latin typeface="+mn-lt"/>
                          <a:ea typeface="+mn-ea"/>
                          <a:cs typeface="+mn-cs"/>
                        </a:rPr>
                        <a:t>Exercise</a:t>
                      </a:r>
                      <a:r>
                        <a:rPr lang="fr-FR" sz="1800" b="0" kern="1200" baseline="0" dirty="0">
                          <a:solidFill>
                            <a:schemeClr val="tx1"/>
                          </a:solidFill>
                          <a:latin typeface="+mn-lt"/>
                          <a:ea typeface="+mn-ea"/>
                          <a:cs typeface="+mn-cs"/>
                        </a:rPr>
                        <a:t> 7 :  </a:t>
                      </a:r>
                      <a:r>
                        <a:rPr lang="fr-FR" sz="1800" b="0" kern="1200" baseline="0" dirty="0" err="1">
                          <a:solidFill>
                            <a:schemeClr val="tx1"/>
                          </a:solidFill>
                          <a:latin typeface="+mn-lt"/>
                          <a:ea typeface="+mn-ea"/>
                          <a:cs typeface="+mn-cs"/>
                        </a:rPr>
                        <a:t>Environment</a:t>
                      </a:r>
                      <a:r>
                        <a:rPr lang="fr-FR" sz="1800" b="0" kern="1200" baseline="0" dirty="0">
                          <a:solidFill>
                            <a:schemeClr val="tx1"/>
                          </a:solidFill>
                          <a:latin typeface="+mn-lt"/>
                          <a:ea typeface="+mn-ea"/>
                          <a:cs typeface="+mn-cs"/>
                        </a:rPr>
                        <a:t>  Management - &amp; </a:t>
                      </a:r>
                      <a:r>
                        <a:rPr lang="fr-FR" sz="1800" b="0" kern="1200" baseline="0" dirty="0" err="1">
                          <a:solidFill>
                            <a:schemeClr val="tx1"/>
                          </a:solidFill>
                          <a:latin typeface="+mn-lt"/>
                          <a:ea typeface="+mn-ea"/>
                          <a:cs typeface="+mn-cs"/>
                        </a:rPr>
                        <a:t>Energy</a:t>
                      </a:r>
                      <a:r>
                        <a:rPr lang="fr-FR" sz="1800" b="0" kern="1200" baseline="0" dirty="0">
                          <a:solidFill>
                            <a:schemeClr val="tx1"/>
                          </a:solidFill>
                          <a:latin typeface="+mn-lt"/>
                          <a:ea typeface="+mn-ea"/>
                          <a:cs typeface="+mn-cs"/>
                        </a:rPr>
                        <a:t> Management</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Rectangle 3"/>
          <p:cNvSpPr/>
          <p:nvPr/>
        </p:nvSpPr>
        <p:spPr>
          <a:xfrm>
            <a:off x="11379200" y="751056"/>
            <a:ext cx="2286000" cy="1015663"/>
          </a:xfrm>
          <a:prstGeom prst="rect">
            <a:avLst/>
          </a:prstGeom>
        </p:spPr>
        <p:txBody>
          <a:bodyPr>
            <a:spAutoFit/>
          </a:bodyPr>
          <a:lstStyle/>
          <a:p>
            <a:pPr defTabSz="699722">
              <a:buFont typeface="Wingdings" pitchFamily="2" charset="2"/>
              <a:buChar char="v"/>
            </a:pPr>
            <a:r>
              <a:rPr lang="en-US" sz="2000" dirty="0">
                <a:solidFill>
                  <a:srgbClr val="000000"/>
                </a:solidFill>
              </a:rPr>
              <a:t>Process Design for Quality - 7 Sub Parameters</a:t>
            </a:r>
          </a:p>
        </p:txBody>
      </p:sp>
    </p:spTree>
    <p:extLst>
      <p:ext uri="{BB962C8B-B14F-4D97-AF65-F5344CB8AC3E}">
        <p14:creationId xmlns:p14="http://schemas.microsoft.com/office/powerpoint/2010/main" val="316409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53283" name="Picture 3"/>
          <p:cNvPicPr>
            <a:picLocks noChangeAspect="1" noChangeArrowheads="1"/>
          </p:cNvPicPr>
          <p:nvPr/>
        </p:nvPicPr>
        <p:blipFill>
          <a:blip r:embed="rId2" cstate="print"/>
          <a:srcRect t="16839" r="981"/>
          <a:stretch>
            <a:fillRect/>
          </a:stretch>
        </p:blipFill>
        <p:spPr bwMode="auto">
          <a:xfrm>
            <a:off x="50944" y="858970"/>
            <a:ext cx="8622002" cy="5749648"/>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a:t>
            </a:r>
            <a:endParaRPr lang="en-IN" sz="2800" dirty="0"/>
          </a:p>
        </p:txBody>
      </p:sp>
      <p:sp>
        <p:nvSpPr>
          <p:cNvPr id="5" name="Content Placeholder 4"/>
          <p:cNvSpPr>
            <a:spLocks noGrp="1"/>
          </p:cNvSpPr>
          <p:nvPr>
            <p:ph idx="1"/>
          </p:nvPr>
        </p:nvSpPr>
        <p:spPr>
          <a:xfrm>
            <a:off x="605117" y="1688888"/>
            <a:ext cx="8041341" cy="4062651"/>
          </a:xfrm>
        </p:spPr>
        <p:txBody>
          <a:bodyPr/>
          <a:lstStyle/>
          <a:p>
            <a:pPr marL="257175" indent="-257175">
              <a:buFont typeface="Wingdings" panose="05000000000000000000" pitchFamily="2" charset="2"/>
              <a:buChar char="§"/>
            </a:pPr>
            <a:r>
              <a:rPr lang="en-US" sz="2400" dirty="0"/>
              <a:t>Pertaining to the following requirements:</a:t>
            </a:r>
          </a:p>
          <a:p>
            <a:pPr marL="807061" lvl="2" indent="-457200">
              <a:buFont typeface="+mj-lt"/>
              <a:buAutoNum type="arabicPeriod"/>
            </a:pPr>
            <a:r>
              <a:rPr lang="en-US" sz="2400" dirty="0" err="1"/>
              <a:t>Swacch</a:t>
            </a:r>
            <a:r>
              <a:rPr lang="en-US" sz="2400" dirty="0"/>
              <a:t> Workplace </a:t>
            </a:r>
          </a:p>
          <a:p>
            <a:pPr marL="807061" lvl="2" indent="-457200">
              <a:buFont typeface="+mj-lt"/>
              <a:buAutoNum type="arabicPeriod"/>
            </a:pPr>
            <a:r>
              <a:rPr lang="en-US" sz="2400" dirty="0"/>
              <a:t>Daily Work Management in a SME</a:t>
            </a:r>
          </a:p>
          <a:p>
            <a:pPr marL="807061" lvl="2" indent="-457200">
              <a:buFont typeface="+mj-lt"/>
              <a:buAutoNum type="arabicPeriod"/>
            </a:pPr>
            <a:r>
              <a:rPr lang="en-US" sz="2400" dirty="0"/>
              <a:t>Plant Layout</a:t>
            </a:r>
          </a:p>
          <a:p>
            <a:pPr marL="807061" lvl="2" indent="-457200">
              <a:buFont typeface="+mj-lt"/>
              <a:buAutoNum type="arabicPeriod"/>
            </a:pPr>
            <a:r>
              <a:rPr lang="en-US" sz="2400" dirty="0"/>
              <a:t>Technology </a:t>
            </a:r>
            <a:r>
              <a:rPr lang="en-US" sz="2400" dirty="0" err="1"/>
              <a:t>Upgradation</a:t>
            </a:r>
            <a:endParaRPr lang="en-US" sz="2400" dirty="0"/>
          </a:p>
          <a:p>
            <a:pPr marL="807061" lvl="2" indent="-457200">
              <a:buFont typeface="+mj-lt"/>
              <a:buAutoNum type="arabicPeriod"/>
            </a:pPr>
            <a:r>
              <a:rPr lang="en-US" sz="2400" dirty="0"/>
              <a:t>Low cost Automation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4226985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 1 - 06</a:t>
            </a:r>
            <a:br>
              <a:rPr lang="en-US" sz="2400" b="1" dirty="0">
                <a:ln/>
                <a:solidFill>
                  <a:schemeClr val="tx1"/>
                </a:solidFill>
              </a:rPr>
            </a:br>
            <a:r>
              <a:rPr lang="en-US" sz="2400" b="1" dirty="0">
                <a:ln/>
                <a:solidFill>
                  <a:schemeClr val="tx1"/>
                </a:solidFill>
              </a:rPr>
              <a:t>Planned Maintenance (C-3)</a:t>
            </a:r>
            <a:endParaRPr lang="en-IN" sz="2400" b="1" dirty="0">
              <a:ln/>
              <a:solidFill>
                <a:schemeClr val="tx1"/>
              </a:solidFill>
            </a:endParaRPr>
          </a:p>
        </p:txBody>
      </p:sp>
    </p:spTree>
    <p:extLst>
      <p:ext uri="{BB962C8B-B14F-4D97-AF65-F5344CB8AC3E}">
        <p14:creationId xmlns:p14="http://schemas.microsoft.com/office/powerpoint/2010/main" val="2494309492"/>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21976" y="2540220"/>
            <a:ext cx="7288306" cy="2031325"/>
          </a:xfrm>
        </p:spPr>
        <p:txBody>
          <a:bodyPr/>
          <a:lstStyle/>
          <a:p>
            <a:pPr algn="ctr"/>
            <a:r>
              <a:rPr lang="en-IN" sz="4800" b="1" dirty="0"/>
              <a:t>Objective</a:t>
            </a:r>
          </a:p>
          <a:p>
            <a:pPr algn="ctr"/>
            <a:r>
              <a:rPr lang="en-IN" sz="2800" dirty="0"/>
              <a:t>Scheduled maintenance at fixed intervals, ensuring that the equipment or item is operating reliably at reduced cost and downtime</a:t>
            </a:r>
          </a:p>
        </p:txBody>
      </p:sp>
    </p:spTree>
    <p:extLst>
      <p:ext uri="{BB962C8B-B14F-4D97-AF65-F5344CB8AC3E}">
        <p14:creationId xmlns:p14="http://schemas.microsoft.com/office/powerpoint/2010/main" val="579234220"/>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23159104"/>
              </p:ext>
            </p:extLst>
          </p:nvPr>
        </p:nvGraphicFramePr>
        <p:xfrm>
          <a:off x="191914" y="1600858"/>
          <a:ext cx="8736933" cy="4658300"/>
        </p:xfrm>
        <a:graphic>
          <a:graphicData uri="http://schemas.openxmlformats.org/drawingml/2006/table">
            <a:tbl>
              <a:tblPr firstRow="1" bandRow="1">
                <a:tableStyleId>{72833802-FEF1-4C79-8D5D-14CF1EAF98D9}</a:tableStyleId>
              </a:tblPr>
              <a:tblGrid>
                <a:gridCol w="1327604">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210236">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C-3</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400" b="0" i="1">
                          <a:solidFill>
                            <a:srgbClr val="000000"/>
                          </a:solidFill>
                          <a:effectLst/>
                          <a:latin typeface="Century Gothic" panose="020B0502020202020204" pitchFamily="34" charset="0"/>
                          <a:ea typeface="Times New Roman"/>
                          <a:cs typeface="Times New Roman"/>
                        </a:rPr>
                        <a:t>Planned maintenance</a:t>
                      </a:r>
                      <a:endParaRPr lang="en-IN" sz="1400" b="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No system of planned maintenance. Equipment are repaired as and when breakdown occurs</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Planned maintenance system in place.</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Planned maintenance system in place. Adherence to schedule is 50%-80%</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 Step 1, 2 &amp; 3 of autonomous maintenance are implemented and are taking place regularly in the organisation</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Planned maintenance system in place. Adherence to schedule is 80-95%</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Measures undertaken to eliminate repeat failures</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Step 4 &amp; 5 of autonomous maintenance are implemented in the organisation</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Planned maintenance system in place. Adherence to schedule is &gt;95%</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Machine breakdowns have been reduced by 5% in the last one year</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Step 6 &amp; 7 of autonomous maintenance are implemented in the organisation</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5599661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46" b="14385"/>
          <a:stretch/>
        </p:blipFill>
        <p:spPr bwMode="auto">
          <a:xfrm>
            <a:off x="380107" y="1287605"/>
            <a:ext cx="8238484" cy="475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8046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1 Clean and inspect</a:t>
            </a:r>
          </a:p>
        </p:txBody>
      </p:sp>
      <p:pic>
        <p:nvPicPr>
          <p:cNvPr id="354306" name="Picture 2"/>
          <p:cNvPicPr>
            <a:picLocks noChangeAspect="1" noChangeArrowheads="1"/>
          </p:cNvPicPr>
          <p:nvPr/>
        </p:nvPicPr>
        <p:blipFill>
          <a:blip r:embed="rId2" cstate="print"/>
          <a:srcRect t="7289"/>
          <a:stretch>
            <a:fillRect/>
          </a:stretch>
        </p:blipFill>
        <p:spPr bwMode="auto">
          <a:xfrm>
            <a:off x="83558" y="858982"/>
            <a:ext cx="8617097" cy="5789468"/>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5330" name="Picture 2"/>
          <p:cNvPicPr>
            <a:picLocks noChangeAspect="1" noChangeArrowheads="1"/>
          </p:cNvPicPr>
          <p:nvPr/>
        </p:nvPicPr>
        <p:blipFill>
          <a:blip r:embed="rId2" cstate="print"/>
          <a:srcRect l="3778" t="6960" r="3778" b="10085"/>
          <a:stretch>
            <a:fillRect/>
          </a:stretch>
        </p:blipFill>
        <p:spPr bwMode="auto">
          <a:xfrm>
            <a:off x="55400" y="1343891"/>
            <a:ext cx="6220709" cy="5098488"/>
          </a:xfrm>
          <a:prstGeom prst="rect">
            <a:avLst/>
          </a:prstGeom>
          <a:noFill/>
          <a:ln w="9525">
            <a:noFill/>
            <a:miter lim="800000"/>
            <a:headEnd/>
            <a:tailEnd/>
          </a:ln>
          <a:effectLst/>
        </p:spPr>
      </p:pic>
      <p:pic>
        <p:nvPicPr>
          <p:cNvPr id="355331" name="Picture 3"/>
          <p:cNvPicPr>
            <a:picLocks noChangeAspect="1" noChangeArrowheads="1"/>
          </p:cNvPicPr>
          <p:nvPr/>
        </p:nvPicPr>
        <p:blipFill>
          <a:blip r:embed="rId3" cstate="print"/>
          <a:srcRect/>
          <a:stretch>
            <a:fillRect/>
          </a:stretch>
        </p:blipFill>
        <p:spPr bwMode="auto">
          <a:xfrm>
            <a:off x="6456218" y="1068978"/>
            <a:ext cx="2506952" cy="4275137"/>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2 Countermeasure against </a:t>
            </a:r>
            <a:r>
              <a:rPr lang="en-US" dirty="0" err="1"/>
              <a:t>Inassessible</a:t>
            </a:r>
            <a:r>
              <a:rPr lang="en-US" dirty="0"/>
              <a:t> Area</a:t>
            </a:r>
          </a:p>
        </p:txBody>
      </p:sp>
      <p:pic>
        <p:nvPicPr>
          <p:cNvPr id="356354" name="Picture 2"/>
          <p:cNvPicPr>
            <a:picLocks noChangeAspect="1" noChangeArrowheads="1"/>
          </p:cNvPicPr>
          <p:nvPr/>
        </p:nvPicPr>
        <p:blipFill>
          <a:blip r:embed="rId2" cstate="print"/>
          <a:srcRect l="1480" t="9794"/>
          <a:stretch>
            <a:fillRect/>
          </a:stretch>
        </p:blipFill>
        <p:spPr bwMode="auto">
          <a:xfrm>
            <a:off x="27700" y="928251"/>
            <a:ext cx="8662988" cy="5620472"/>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2 Countermeasure against Source of Contamination</a:t>
            </a:r>
          </a:p>
        </p:txBody>
      </p:sp>
      <p:pic>
        <p:nvPicPr>
          <p:cNvPr id="357378" name="Picture 2"/>
          <p:cNvPicPr>
            <a:picLocks noChangeAspect="1" noChangeArrowheads="1"/>
          </p:cNvPicPr>
          <p:nvPr/>
        </p:nvPicPr>
        <p:blipFill>
          <a:blip r:embed="rId2" cstate="print"/>
          <a:srcRect l="1480" t="9580"/>
          <a:stretch>
            <a:fillRect/>
          </a:stretch>
        </p:blipFill>
        <p:spPr bwMode="auto">
          <a:xfrm>
            <a:off x="27700" y="831273"/>
            <a:ext cx="8662988" cy="5721927"/>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Day-5 Sessions  </a:t>
            </a:r>
          </a:p>
        </p:txBody>
      </p:sp>
      <p:graphicFrame>
        <p:nvGraphicFramePr>
          <p:cNvPr id="3" name="Table 2"/>
          <p:cNvGraphicFramePr>
            <a:graphicFrameLocks noGrp="1"/>
          </p:cNvGraphicFramePr>
          <p:nvPr>
            <p:extLst>
              <p:ext uri="{D42A27DB-BD31-4B8C-83A1-F6EECF244321}">
                <p14:modId xmlns:p14="http://schemas.microsoft.com/office/powerpoint/2010/main" val="503498837"/>
              </p:ext>
            </p:extLst>
          </p:nvPr>
        </p:nvGraphicFramePr>
        <p:xfrm>
          <a:off x="532262" y="1397000"/>
          <a:ext cx="8079474" cy="4635310"/>
        </p:xfrm>
        <a:graphic>
          <a:graphicData uri="http://schemas.openxmlformats.org/drawingml/2006/table">
            <a:tbl>
              <a:tblPr firstRow="1" bandRow="1">
                <a:tableStyleId>{5C22544A-7EE6-4342-B048-85BDC9FD1C3A}</a:tableStyleId>
              </a:tblPr>
              <a:tblGrid>
                <a:gridCol w="4103238">
                  <a:extLst>
                    <a:ext uri="{9D8B030D-6E8A-4147-A177-3AD203B41FA5}">
                      <a16:colId xmlns:a16="http://schemas.microsoft.com/office/drawing/2014/main" val="20000"/>
                    </a:ext>
                  </a:extLst>
                </a:gridCol>
                <a:gridCol w="3976236">
                  <a:extLst>
                    <a:ext uri="{9D8B030D-6E8A-4147-A177-3AD203B41FA5}">
                      <a16:colId xmlns:a16="http://schemas.microsoft.com/office/drawing/2014/main" val="20001"/>
                    </a:ext>
                  </a:extLst>
                </a:gridCol>
              </a:tblGrid>
              <a:tr h="2317655">
                <a:tc>
                  <a:txBody>
                    <a:bodyPr/>
                    <a:lstStyle/>
                    <a:p>
                      <a:pPr algn="ctr"/>
                      <a:r>
                        <a:rPr lang="en-US" sz="1800" b="0" u="sng" dirty="0">
                          <a:solidFill>
                            <a:schemeClr val="tx1"/>
                          </a:solidFill>
                        </a:rPr>
                        <a:t>Session -1</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8 : Evaluating Human Resource Management</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Case Exercise  9 :Evaluating  Overall Company </a:t>
                      </a:r>
                      <a:r>
                        <a:rPr lang="en-US" sz="1800" b="0" kern="1200" baseline="0" dirty="0" err="1">
                          <a:solidFill>
                            <a:schemeClr val="tx1"/>
                          </a:solidFill>
                          <a:latin typeface="+mn-lt"/>
                          <a:ea typeface="+mn-ea"/>
                          <a:cs typeface="+mn-cs"/>
                        </a:rPr>
                        <a:t>Perrormance</a:t>
                      </a:r>
                      <a:endParaRPr lang="en-US" sz="1800" b="0" kern="1200" baseline="0" dirty="0">
                        <a:solidFill>
                          <a:schemeClr val="tx1"/>
                        </a:solidFill>
                        <a:latin typeface="+mn-lt"/>
                        <a:ea typeface="+mn-ea"/>
                        <a:cs typeface="+mn-cs"/>
                      </a:endParaRPr>
                    </a:p>
                    <a:p>
                      <a:pPr marL="0" marR="0" indent="0" algn="l" defTabSz="699722" rtl="0" eaLnBrk="1" fontAlgn="auto" latinLnBrk="0" hangingPunct="1">
                        <a:lnSpc>
                          <a:spcPct val="100000"/>
                        </a:lnSpc>
                        <a:spcBef>
                          <a:spcPts val="0"/>
                        </a:spcBef>
                        <a:spcAft>
                          <a:spcPts val="0"/>
                        </a:spcAft>
                        <a:buClrTx/>
                        <a:buSzTx/>
                        <a:buFont typeface="Wingdings" pitchFamily="2" charset="2"/>
                        <a:buNone/>
                        <a:tabLst/>
                        <a:defRPr/>
                      </a:pPr>
                      <a:endParaRPr lang="en-US" sz="18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u="sng" dirty="0">
                          <a:solidFill>
                            <a:schemeClr val="tx1"/>
                          </a:solidFill>
                        </a:rPr>
                        <a:t>Session -2</a:t>
                      </a:r>
                    </a:p>
                    <a:p>
                      <a:endParaRPr lang="en-US" sz="16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Mock Assessment  - Role 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7655">
                <a:tc>
                  <a:txBody>
                    <a:bodyPr/>
                    <a:lstStyle/>
                    <a:p>
                      <a:pPr algn="ctr"/>
                      <a:r>
                        <a:rPr lang="en-US" sz="1800" b="0" dirty="0">
                          <a:solidFill>
                            <a:schemeClr val="tx1"/>
                          </a:solidFill>
                        </a:rPr>
                        <a:t>  </a:t>
                      </a:r>
                      <a:r>
                        <a:rPr lang="en-US" sz="2000" b="0" u="sng" dirty="0">
                          <a:solidFill>
                            <a:schemeClr val="tx1"/>
                          </a:solidFill>
                        </a:rPr>
                        <a:t>Session -3</a:t>
                      </a:r>
                    </a:p>
                    <a:p>
                      <a:pPr marL="406400" indent="-406400" algn="l" defTabSz="699722" rtl="0" eaLnBrk="1" latinLnBrk="0" hangingPunct="1">
                        <a:buFont typeface="Wingdings" pitchFamily="2" charset="2"/>
                        <a:buChar char="v"/>
                      </a:pPr>
                      <a:endParaRPr lang="en-US" sz="1800" b="0" kern="1200" baseline="0" dirty="0">
                        <a:solidFill>
                          <a:schemeClr val="tx1"/>
                        </a:solidFill>
                        <a:latin typeface="+mn-lt"/>
                        <a:ea typeface="+mn-ea"/>
                        <a:cs typeface="+mn-cs"/>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Course Recap</a:t>
                      </a: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Sharing Of Concerns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 </a:t>
                      </a:r>
                      <a:r>
                        <a:rPr lang="en-US" sz="1800" b="0" dirty="0">
                          <a:solidFill>
                            <a:schemeClr val="tx1"/>
                          </a:solidFill>
                        </a:rPr>
                        <a:t> </a:t>
                      </a:r>
                      <a:r>
                        <a:rPr lang="en-US" sz="2000" b="0" u="sng" dirty="0">
                          <a:solidFill>
                            <a:schemeClr val="tx1"/>
                          </a:solidFill>
                        </a:rPr>
                        <a:t>Session -4</a:t>
                      </a:r>
                    </a:p>
                    <a:p>
                      <a:pPr algn="l"/>
                      <a:endParaRPr lang="en-US" sz="1800" b="0" dirty="0">
                        <a:solidFill>
                          <a:schemeClr val="tx1"/>
                        </a:solidFill>
                      </a:endParaRPr>
                    </a:p>
                    <a:p>
                      <a:pPr marL="406400" marR="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Examination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Rectangle 3"/>
          <p:cNvSpPr/>
          <p:nvPr/>
        </p:nvSpPr>
        <p:spPr>
          <a:xfrm>
            <a:off x="11379200" y="751056"/>
            <a:ext cx="2286000" cy="1015663"/>
          </a:xfrm>
          <a:prstGeom prst="rect">
            <a:avLst/>
          </a:prstGeom>
        </p:spPr>
        <p:txBody>
          <a:bodyPr>
            <a:spAutoFit/>
          </a:bodyPr>
          <a:lstStyle/>
          <a:p>
            <a:pPr defTabSz="699722">
              <a:buFont typeface="Wingdings" pitchFamily="2" charset="2"/>
              <a:buChar char="v"/>
            </a:pPr>
            <a:r>
              <a:rPr lang="en-US" sz="2000" dirty="0">
                <a:solidFill>
                  <a:srgbClr val="000000"/>
                </a:solidFill>
              </a:rPr>
              <a:t>Process Design for Quality - 7 Sub Parameters</a:t>
            </a:r>
          </a:p>
        </p:txBody>
      </p:sp>
    </p:spTree>
    <p:extLst>
      <p:ext uri="{BB962C8B-B14F-4D97-AF65-F5344CB8AC3E}">
        <p14:creationId xmlns:p14="http://schemas.microsoft.com/office/powerpoint/2010/main" val="38037961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3  CLITA Standard</a:t>
            </a:r>
          </a:p>
        </p:txBody>
      </p:sp>
      <p:pic>
        <p:nvPicPr>
          <p:cNvPr id="358402" name="Picture 2"/>
          <p:cNvPicPr>
            <a:picLocks noChangeAspect="1" noChangeArrowheads="1"/>
          </p:cNvPicPr>
          <p:nvPr/>
        </p:nvPicPr>
        <p:blipFill>
          <a:blip r:embed="rId2" cstate="print"/>
          <a:srcRect t="7889" b="2665"/>
          <a:stretch>
            <a:fillRect/>
          </a:stretch>
        </p:blipFill>
        <p:spPr bwMode="auto">
          <a:xfrm>
            <a:off x="29868" y="955963"/>
            <a:ext cx="8694737" cy="5611091"/>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3  Visualization</a:t>
            </a:r>
          </a:p>
        </p:txBody>
      </p:sp>
      <p:pic>
        <p:nvPicPr>
          <p:cNvPr id="359426" name="Picture 2"/>
          <p:cNvPicPr>
            <a:picLocks noChangeAspect="1" noChangeArrowheads="1"/>
          </p:cNvPicPr>
          <p:nvPr/>
        </p:nvPicPr>
        <p:blipFill>
          <a:blip r:embed="rId2" cstate="print"/>
          <a:srcRect t="9416"/>
          <a:stretch>
            <a:fillRect/>
          </a:stretch>
        </p:blipFill>
        <p:spPr bwMode="auto">
          <a:xfrm>
            <a:off x="45453" y="914401"/>
            <a:ext cx="8682911" cy="5674447"/>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4 Conduct General Inspection</a:t>
            </a:r>
          </a:p>
        </p:txBody>
      </p:sp>
      <p:pic>
        <p:nvPicPr>
          <p:cNvPr id="360450" name="Picture 2"/>
          <p:cNvPicPr>
            <a:picLocks noChangeAspect="1" noChangeArrowheads="1"/>
          </p:cNvPicPr>
          <p:nvPr/>
        </p:nvPicPr>
        <p:blipFill>
          <a:blip r:embed="rId2" cstate="print"/>
          <a:srcRect l="1069" t="8477" r="1378"/>
          <a:stretch>
            <a:fillRect/>
          </a:stretch>
        </p:blipFill>
        <p:spPr bwMode="auto">
          <a:xfrm>
            <a:off x="-5" y="858982"/>
            <a:ext cx="8686806" cy="5781531"/>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 4 Conduct General Inspection</a:t>
            </a:r>
          </a:p>
        </p:txBody>
      </p:sp>
      <p:pic>
        <p:nvPicPr>
          <p:cNvPr id="361474" name="Picture 2"/>
          <p:cNvPicPr>
            <a:picLocks noChangeAspect="1" noChangeArrowheads="1"/>
          </p:cNvPicPr>
          <p:nvPr/>
        </p:nvPicPr>
        <p:blipFill>
          <a:blip r:embed="rId2" cstate="print"/>
          <a:srcRect l="1111" t="842"/>
          <a:stretch>
            <a:fillRect/>
          </a:stretch>
        </p:blipFill>
        <p:spPr bwMode="auto">
          <a:xfrm>
            <a:off x="41555" y="900545"/>
            <a:ext cx="8657793" cy="5583382"/>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 1 - 07</a:t>
            </a:r>
            <a:br>
              <a:rPr lang="en-IN" sz="2400" b="1" dirty="0">
                <a:ln/>
                <a:solidFill>
                  <a:schemeClr val="tx1"/>
                </a:solidFill>
              </a:rPr>
            </a:br>
            <a:r>
              <a:rPr lang="en-IN" sz="2400" b="1" dirty="0">
                <a:ln/>
                <a:solidFill>
                  <a:schemeClr val="tx1"/>
                </a:solidFill>
              </a:rPr>
              <a:t>Overall Equipment Effectiveness (P-4) </a:t>
            </a:r>
          </a:p>
        </p:txBody>
      </p:sp>
    </p:spTree>
    <p:extLst>
      <p:ext uri="{BB962C8B-B14F-4D97-AF65-F5344CB8AC3E}">
        <p14:creationId xmlns:p14="http://schemas.microsoft.com/office/powerpoint/2010/main" val="2316705943"/>
      </p:ext>
    </p:extLst>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08529" y="2822608"/>
            <a:ext cx="7288306" cy="1200329"/>
          </a:xfrm>
        </p:spPr>
        <p:txBody>
          <a:bodyPr/>
          <a:lstStyle/>
          <a:p>
            <a:pPr algn="ctr"/>
            <a:r>
              <a:rPr lang="en-IN" sz="4800" b="1" dirty="0"/>
              <a:t>Objective</a:t>
            </a:r>
          </a:p>
          <a:p>
            <a:pPr algn="ctr"/>
            <a:r>
              <a:rPr lang="en-US" sz="2800" dirty="0"/>
              <a:t>To assess the impact of planned maintenance</a:t>
            </a:r>
            <a:endParaRPr lang="en-IN" sz="2800" dirty="0"/>
          </a:p>
        </p:txBody>
      </p:sp>
    </p:spTree>
    <p:extLst>
      <p:ext uri="{BB962C8B-B14F-4D97-AF65-F5344CB8AC3E}">
        <p14:creationId xmlns:p14="http://schemas.microsoft.com/office/powerpoint/2010/main" val="4037655875"/>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3" cstate="print">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2035" name="Rectangle 2"/>
          <p:cNvSpPr>
            <a:spLocks noGrp="1" noChangeArrowheads="1"/>
          </p:cNvSpPr>
          <p:nvPr>
            <p:ph type="title"/>
          </p:nvPr>
        </p:nvSpPr>
        <p:spPr>
          <a:xfrm>
            <a:off x="397746" y="315081"/>
            <a:ext cx="5247515" cy="369332"/>
          </a:xfrm>
          <a:noFill/>
        </p:spPr>
        <p:txBody>
          <a:bodyPr/>
          <a:lstStyle/>
          <a:p>
            <a:r>
              <a:rPr lang="en-US" altLang="en-US" sz="2400" dirty="0"/>
              <a:t>Six Big Losses of Equipment</a:t>
            </a:r>
          </a:p>
        </p:txBody>
      </p:sp>
    </p:spTree>
    <p:extLst>
      <p:ext uri="{BB962C8B-B14F-4D97-AF65-F5344CB8AC3E}">
        <p14:creationId xmlns:p14="http://schemas.microsoft.com/office/powerpoint/2010/main" val="3314665750"/>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2498" name="Picture 2"/>
          <p:cNvPicPr>
            <a:picLocks noChangeAspect="1" noChangeArrowheads="1"/>
          </p:cNvPicPr>
          <p:nvPr/>
        </p:nvPicPr>
        <p:blipFill>
          <a:blip r:embed="rId2" cstate="print"/>
          <a:srcRect b="1438"/>
          <a:stretch>
            <a:fillRect/>
          </a:stretch>
        </p:blipFill>
        <p:spPr bwMode="auto">
          <a:xfrm>
            <a:off x="41276" y="955965"/>
            <a:ext cx="8617816" cy="5680386"/>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16686" y="146162"/>
            <a:ext cx="6865768" cy="422295"/>
          </a:xfrm>
        </p:spPr>
        <p:txBody>
          <a:bodyPr/>
          <a:lstStyle/>
          <a:p>
            <a:r>
              <a:rPr lang="en-IN" sz="2744"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549815"/>
      </p:ext>
    </p:ext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370518" y="287571"/>
            <a:ext cx="6405562" cy="430887"/>
          </a:xfrm>
        </p:spPr>
        <p:txBody>
          <a:bodyPr/>
          <a:lstStyle/>
          <a:p>
            <a:pPr eaLnBrk="1" hangingPunct="1"/>
            <a:r>
              <a:rPr lang="en-US" altLang="en-US" sz="2800" dirty="0"/>
              <a:t>OEE (Example) </a:t>
            </a:r>
          </a:p>
        </p:txBody>
      </p:sp>
      <p:graphicFrame>
        <p:nvGraphicFramePr>
          <p:cNvPr id="31" name="Content Placeholder 9"/>
          <p:cNvGraphicFramePr>
            <a:graphicFrameLocks noGrp="1"/>
          </p:cNvGraphicFramePr>
          <p:nvPr>
            <p:ph idx="1"/>
          </p:nvPr>
        </p:nvGraphicFramePr>
        <p:xfrm>
          <a:off x="392113" y="1243506"/>
          <a:ext cx="8321675" cy="3568195"/>
        </p:xfrm>
        <a:graphic>
          <a:graphicData uri="http://schemas.openxmlformats.org/drawingml/2006/table">
            <a:tbl>
              <a:tblPr/>
              <a:tblGrid>
                <a:gridCol w="610765">
                  <a:extLst>
                    <a:ext uri="{9D8B030D-6E8A-4147-A177-3AD203B41FA5}">
                      <a16:colId xmlns:a16="http://schemas.microsoft.com/office/drawing/2014/main" val="20000"/>
                    </a:ext>
                  </a:extLst>
                </a:gridCol>
                <a:gridCol w="356280">
                  <a:extLst>
                    <a:ext uri="{9D8B030D-6E8A-4147-A177-3AD203B41FA5}">
                      <a16:colId xmlns:a16="http://schemas.microsoft.com/office/drawing/2014/main" val="20001"/>
                    </a:ext>
                  </a:extLst>
                </a:gridCol>
                <a:gridCol w="2777836">
                  <a:extLst>
                    <a:ext uri="{9D8B030D-6E8A-4147-A177-3AD203B41FA5}">
                      <a16:colId xmlns:a16="http://schemas.microsoft.com/office/drawing/2014/main" val="20002"/>
                    </a:ext>
                  </a:extLst>
                </a:gridCol>
                <a:gridCol w="886754">
                  <a:extLst>
                    <a:ext uri="{9D8B030D-6E8A-4147-A177-3AD203B41FA5}">
                      <a16:colId xmlns:a16="http://schemas.microsoft.com/office/drawing/2014/main" val="20003"/>
                    </a:ext>
                  </a:extLst>
                </a:gridCol>
                <a:gridCol w="1246979">
                  <a:extLst>
                    <a:ext uri="{9D8B030D-6E8A-4147-A177-3AD203B41FA5}">
                      <a16:colId xmlns:a16="http://schemas.microsoft.com/office/drawing/2014/main" val="20004"/>
                    </a:ext>
                  </a:extLst>
                </a:gridCol>
                <a:gridCol w="1246979">
                  <a:extLst>
                    <a:ext uri="{9D8B030D-6E8A-4147-A177-3AD203B41FA5}">
                      <a16:colId xmlns:a16="http://schemas.microsoft.com/office/drawing/2014/main" val="20005"/>
                    </a:ext>
                  </a:extLst>
                </a:gridCol>
                <a:gridCol w="1196082">
                  <a:extLst>
                    <a:ext uri="{9D8B030D-6E8A-4147-A177-3AD203B41FA5}">
                      <a16:colId xmlns:a16="http://schemas.microsoft.com/office/drawing/2014/main" val="20006"/>
                    </a:ext>
                  </a:extLst>
                </a:gridCol>
              </a:tblGrid>
              <a:tr h="498665">
                <a:tc rowSpan="3">
                  <a:txBody>
                    <a:bodyPr/>
                    <a:lstStyle/>
                    <a:p>
                      <a:pPr algn="ctr" fontAlgn="ctr"/>
                      <a:r>
                        <a:rPr lang="en-US" sz="1000" b="1" i="0" u="none" strike="noStrike" dirty="0">
                          <a:effectLst/>
                          <a:latin typeface="Arial" panose="020B0604020202020204" pitchFamily="34" charset="0"/>
                        </a:rPr>
                        <a:t>Availability</a:t>
                      </a:r>
                    </a:p>
                  </a:txBody>
                  <a:tcPr marL="7062" marR="7062" marT="706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effectLst/>
                          <a:latin typeface="Arial" panose="020B0604020202020204" pitchFamily="34" charset="0"/>
                        </a:rPr>
                        <a:t>A</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l" fontAlgn="ctr"/>
                      <a:r>
                        <a:rPr lang="en-US" sz="1000" b="1" i="0" u="none" strike="noStrike" dirty="0">
                          <a:effectLst/>
                          <a:latin typeface="Arial" panose="020B0604020202020204" pitchFamily="34" charset="0"/>
                        </a:rPr>
                        <a:t> Calendar Time : </a:t>
                      </a:r>
                      <a:r>
                        <a:rPr lang="en-US" sz="1000" b="1" i="0" u="none" strike="noStrike" dirty="0">
                          <a:solidFill>
                            <a:srgbClr val="FF0000"/>
                          </a:solidFill>
                          <a:effectLst/>
                          <a:latin typeface="Arial" panose="020B0604020202020204" pitchFamily="34" charset="0"/>
                        </a:rPr>
                        <a:t>10,080 minutes</a:t>
                      </a:r>
                      <a:br>
                        <a:rPr lang="en-US" sz="1000" b="1" i="0" u="none" strike="noStrike" dirty="0">
                          <a:effectLst/>
                          <a:latin typeface="Arial" panose="020B0604020202020204" pitchFamily="34" charset="0"/>
                        </a:rPr>
                      </a:br>
                      <a:r>
                        <a:rPr lang="en-US" sz="1000" b="1" i="0" u="none" strike="noStrike" dirty="0">
                          <a:effectLst/>
                          <a:latin typeface="Arial" panose="020B0604020202020204" pitchFamily="34" charset="0"/>
                        </a:rPr>
                        <a:t> </a:t>
                      </a:r>
                      <a:r>
                        <a:rPr lang="en-US" sz="1000" b="0" i="1" u="none" strike="noStrike" dirty="0">
                          <a:effectLst/>
                          <a:latin typeface="Arial" panose="020B0604020202020204" pitchFamily="34" charset="0"/>
                        </a:rPr>
                        <a:t>(24 hrs total available time per day on 7 days)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98665">
                <a:tc vMerge="1">
                  <a:txBody>
                    <a:bodyPr/>
                    <a:lstStyle/>
                    <a:p>
                      <a:endParaRPr lang="en-US"/>
                    </a:p>
                  </a:txBody>
                  <a:tcPr/>
                </a:tc>
                <a:tc>
                  <a:txBody>
                    <a:bodyPr/>
                    <a:lstStyle/>
                    <a:p>
                      <a:pPr algn="ctr" fontAlgn="ctr"/>
                      <a:r>
                        <a:rPr lang="en-US" sz="1100" b="1" i="0" u="none" strike="noStrike" dirty="0">
                          <a:solidFill>
                            <a:srgbClr val="FF0000"/>
                          </a:solidFill>
                          <a:effectLst/>
                          <a:latin typeface="Arial" panose="020B0604020202020204" pitchFamily="34" charset="0"/>
                        </a:rPr>
                        <a:t>B</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1000" b="1" i="0" u="none" strike="noStrike" dirty="0">
                          <a:effectLst/>
                          <a:latin typeface="Arial" panose="020B0604020202020204" pitchFamily="34" charset="0"/>
                        </a:rPr>
                        <a:t> Planned Production Time : </a:t>
                      </a:r>
                      <a:r>
                        <a:rPr lang="en-US" sz="1000" b="1" i="0" u="none" strike="noStrike" dirty="0">
                          <a:solidFill>
                            <a:srgbClr val="FF0000"/>
                          </a:solidFill>
                          <a:effectLst/>
                          <a:latin typeface="Arial" panose="020B0604020202020204" pitchFamily="34" charset="0"/>
                        </a:rPr>
                        <a:t>6,600 minutes</a:t>
                      </a:r>
                      <a:br>
                        <a:rPr lang="en-US" sz="1000" b="1" i="0" u="none" strike="noStrike" dirty="0">
                          <a:effectLst/>
                          <a:latin typeface="Arial" panose="020B0604020202020204" pitchFamily="34" charset="0"/>
                        </a:rPr>
                      </a:br>
                      <a:r>
                        <a:rPr lang="en-US" sz="1000" b="1" i="0" u="none" strike="noStrike" dirty="0">
                          <a:effectLst/>
                          <a:latin typeface="Arial" panose="020B0604020202020204" pitchFamily="34" charset="0"/>
                        </a:rPr>
                        <a:t> </a:t>
                      </a:r>
                      <a:r>
                        <a:rPr lang="en-US" sz="1000" b="0" i="1" u="none" strike="noStrike" dirty="0">
                          <a:effectLst/>
                          <a:latin typeface="Arial" panose="020B0604020202020204" pitchFamily="34" charset="0"/>
                        </a:rPr>
                        <a:t>(there was demand that could be run)</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ctr"/>
                      <a:r>
                        <a:rPr lang="en-US" sz="900" b="0" i="0" u="none" strike="noStrike" dirty="0">
                          <a:effectLst/>
                          <a:latin typeface="Arial" panose="020B0604020202020204" pitchFamily="34" charset="0"/>
                        </a:rPr>
                        <a:t> Planned Downtime:</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-No Sched</a:t>
                      </a:r>
                      <a:r>
                        <a:rPr lang="en-US" sz="900" b="0" i="0" u="none" strike="noStrike" baseline="0" dirty="0">
                          <a:effectLst/>
                          <a:latin typeface="Arial" panose="020B0604020202020204" pitchFamily="34" charset="0"/>
                        </a:rPr>
                        <a:t> / </a:t>
                      </a:r>
                      <a:r>
                        <a:rPr lang="en-US" sz="900" b="0" i="0" u="none" strike="noStrike" dirty="0">
                          <a:effectLst/>
                          <a:latin typeface="Arial" panose="020B0604020202020204" pitchFamily="34" charset="0"/>
                        </a:rPr>
                        <a:t>Breaks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-Scheduled Maint</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0001"/>
                  </a:ext>
                </a:extLst>
              </a:tr>
              <a:tr h="498665">
                <a:tc vMerge="1">
                  <a:txBody>
                    <a:bodyPr/>
                    <a:lstStyle/>
                    <a:p>
                      <a:endParaRPr lang="en-US"/>
                    </a:p>
                  </a:txBody>
                  <a:tcPr/>
                </a:tc>
                <a:tc>
                  <a:txBody>
                    <a:bodyPr/>
                    <a:lstStyle/>
                    <a:p>
                      <a:pPr algn="ctr" fontAlgn="ctr"/>
                      <a:r>
                        <a:rPr lang="en-US" sz="1100" b="1" i="0" u="none" strike="noStrike" dirty="0">
                          <a:solidFill>
                            <a:srgbClr val="FF0000"/>
                          </a:solidFill>
                          <a:effectLst/>
                          <a:latin typeface="Arial" panose="020B0604020202020204" pitchFamily="34" charset="0"/>
                        </a:rPr>
                        <a:t>C</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en-US" sz="1000" b="1" i="0" u="none" strike="noStrike" dirty="0">
                          <a:effectLst/>
                          <a:latin typeface="Arial" panose="020B0604020202020204" pitchFamily="34" charset="0"/>
                        </a:rPr>
                        <a:t> Actual Production Time : </a:t>
                      </a:r>
                      <a:r>
                        <a:rPr lang="en-US" sz="1000" b="1" i="0" u="none" strike="noStrike" dirty="0">
                          <a:solidFill>
                            <a:srgbClr val="FF0000"/>
                          </a:solidFill>
                          <a:effectLst/>
                          <a:latin typeface="Arial" panose="020B0604020202020204" pitchFamily="34" charset="0"/>
                        </a:rPr>
                        <a:t>5,665 minutes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ctr"/>
                      <a:r>
                        <a:rPr lang="en-US" sz="900" b="0" i="0" u="none" strike="noStrike" dirty="0">
                          <a:effectLst/>
                          <a:latin typeface="Arial" panose="020B0604020202020204" pitchFamily="34" charset="0"/>
                        </a:rPr>
                        <a:t> Availability Losses: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-Breakdowns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-Changeover / Idling</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10002"/>
                  </a:ext>
                </a:extLst>
              </a:tr>
              <a:tr h="498665">
                <a:tc rowSpan="2">
                  <a:txBody>
                    <a:bodyPr/>
                    <a:lstStyle/>
                    <a:p>
                      <a:pPr algn="ctr" fontAlgn="ctr"/>
                      <a:r>
                        <a:rPr lang="en-US" sz="1000" b="1" i="0" u="none" strike="noStrike" dirty="0">
                          <a:effectLst/>
                          <a:latin typeface="Arial" panose="020B0604020202020204" pitchFamily="34" charset="0"/>
                        </a:rPr>
                        <a:t>Performance</a:t>
                      </a:r>
                    </a:p>
                  </a:txBody>
                  <a:tcPr marL="7062" marR="7062" marT="706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effectLst/>
                          <a:latin typeface="Arial" panose="020B0604020202020204" pitchFamily="34" charset="0"/>
                        </a:rPr>
                        <a:t>D</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l" fontAlgn="ctr"/>
                      <a:r>
                        <a:rPr lang="en-US" sz="1000" b="1" i="0" u="none" strike="noStrike" dirty="0">
                          <a:effectLst/>
                          <a:latin typeface="Arial" panose="020B0604020202020204" pitchFamily="34" charset="0"/>
                        </a:rPr>
                        <a:t> True North Output: </a:t>
                      </a:r>
                      <a:r>
                        <a:rPr lang="en-US" sz="1000" b="1" i="0" u="none" strike="noStrike" dirty="0">
                          <a:solidFill>
                            <a:srgbClr val="FF0000"/>
                          </a:solidFill>
                          <a:effectLst/>
                          <a:latin typeface="Arial" panose="020B0604020202020204" pitchFamily="34" charset="0"/>
                        </a:rPr>
                        <a:t>5,665 mins / 0.2 mins</a:t>
                      </a:r>
                      <a:r>
                        <a:rPr lang="en-US" sz="1000" b="1" i="0" u="none" strike="noStrike" baseline="0" dirty="0">
                          <a:solidFill>
                            <a:srgbClr val="FF0000"/>
                          </a:solidFill>
                          <a:effectLst/>
                          <a:latin typeface="Arial" panose="020B0604020202020204" pitchFamily="34" charset="0"/>
                        </a:rPr>
                        <a:t> per </a:t>
                      </a:r>
                      <a:r>
                        <a:rPr lang="en-US" sz="1000" b="1" i="0" u="none" strike="noStrike" dirty="0">
                          <a:solidFill>
                            <a:srgbClr val="FF0000"/>
                          </a:solidFill>
                          <a:effectLst/>
                          <a:latin typeface="Arial" panose="020B0604020202020204" pitchFamily="34" charset="0"/>
                        </a:rPr>
                        <a:t>unit</a:t>
                      </a:r>
                      <a:r>
                        <a:rPr lang="en-US" sz="1000" b="1" i="0" u="none" strike="noStrike" baseline="0" dirty="0">
                          <a:solidFill>
                            <a:srgbClr val="FF0000"/>
                          </a:solidFill>
                          <a:effectLst/>
                          <a:latin typeface="Arial" panose="020B0604020202020204" pitchFamily="34" charset="0"/>
                        </a:rPr>
                        <a:t> </a:t>
                      </a:r>
                      <a:r>
                        <a:rPr lang="en-US" sz="1000" b="1" i="0" u="none" strike="noStrike" dirty="0">
                          <a:solidFill>
                            <a:srgbClr val="FF0000"/>
                          </a:solidFill>
                          <a:effectLst/>
                          <a:latin typeface="Arial" panose="020B0604020202020204" pitchFamily="34" charset="0"/>
                        </a:rPr>
                        <a:t>= 1,133 units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rowSpan="3">
                  <a:txBody>
                    <a:bodyPr/>
                    <a:lstStyle/>
                    <a:p>
                      <a:pPr algn="ctr" fontAlgn="ctr"/>
                      <a:r>
                        <a:rPr lang="en-US" sz="1300" b="1" i="0" u="none" strike="noStrike" dirty="0">
                          <a:solidFill>
                            <a:srgbClr val="002060"/>
                          </a:solidFill>
                          <a:effectLst/>
                          <a:latin typeface="Arial" panose="020B0604020202020204" pitchFamily="34" charset="0"/>
                        </a:rPr>
                        <a:t>T</a:t>
                      </a:r>
                      <a:r>
                        <a:rPr lang="en-US" sz="1300" b="0" i="0" u="none" strike="noStrike" dirty="0">
                          <a:effectLst/>
                          <a:latin typeface="Arial" panose="020B0604020202020204" pitchFamily="34" charset="0"/>
                        </a:rPr>
                        <a:t>otal </a:t>
                      </a:r>
                      <a:r>
                        <a:rPr lang="en-US" sz="1300" b="1" i="0" u="none" strike="noStrike" dirty="0">
                          <a:solidFill>
                            <a:srgbClr val="002060"/>
                          </a:solidFill>
                          <a:effectLst/>
                          <a:latin typeface="Arial" panose="020B0604020202020204" pitchFamily="34" charset="0"/>
                        </a:rPr>
                        <a:t>E</a:t>
                      </a:r>
                      <a:r>
                        <a:rPr lang="en-US" sz="1300" b="0" i="0" u="none" strike="noStrike" dirty="0">
                          <a:effectLst/>
                          <a:latin typeface="Arial" panose="020B0604020202020204" pitchFamily="34" charset="0"/>
                        </a:rPr>
                        <a:t>ffective </a:t>
                      </a:r>
                      <a:r>
                        <a:rPr lang="en-US" sz="1300" b="1" i="0" u="none" strike="noStrike" dirty="0">
                          <a:solidFill>
                            <a:srgbClr val="002060"/>
                          </a:solidFill>
                          <a:effectLst/>
                          <a:latin typeface="Arial" panose="020B0604020202020204" pitchFamily="34" charset="0"/>
                        </a:rPr>
                        <a:t>E</a:t>
                      </a:r>
                      <a:r>
                        <a:rPr lang="en-US" sz="1300" b="0" i="0" u="none" strike="noStrike" dirty="0">
                          <a:effectLst/>
                          <a:latin typeface="Arial" panose="020B0604020202020204" pitchFamily="34" charset="0"/>
                        </a:rPr>
                        <a:t>quipment </a:t>
                      </a:r>
                      <a:r>
                        <a:rPr lang="en-US" sz="1300" b="1" i="0" u="none" strike="noStrike" dirty="0">
                          <a:solidFill>
                            <a:srgbClr val="002060"/>
                          </a:solidFill>
                          <a:effectLst/>
                          <a:latin typeface="Arial" panose="020B0604020202020204" pitchFamily="34" charset="0"/>
                        </a:rPr>
                        <a:t>P</a:t>
                      </a:r>
                      <a:r>
                        <a:rPr lang="en-US" sz="1300" b="0" i="0" u="none" strike="noStrike" dirty="0">
                          <a:effectLst/>
                          <a:latin typeface="Arial" panose="020B0604020202020204" pitchFamily="34" charset="0"/>
                        </a:rPr>
                        <a:t>erformance</a:t>
                      </a:r>
                    </a:p>
                    <a:p>
                      <a:pPr algn="ctr" fontAlgn="ctr"/>
                      <a:r>
                        <a:rPr lang="en-US" sz="1300" b="0" i="0" u="none" strike="noStrike" dirty="0">
                          <a:effectLst/>
                          <a:latin typeface="Arial" panose="020B0604020202020204" pitchFamily="34" charset="0"/>
                        </a:rPr>
                        <a:t>Loss</a:t>
                      </a:r>
                    </a:p>
                  </a:txBody>
                  <a:tcPr marL="7062" marR="7062" marT="7062" marB="0" anchor="ctr">
                    <a:lnL>
                      <a:noFill/>
                    </a:lnL>
                    <a:lnR w="63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0003"/>
                  </a:ext>
                </a:extLst>
              </a:tr>
              <a:tr h="498665">
                <a:tc vMerge="1">
                  <a:txBody>
                    <a:bodyPr/>
                    <a:lstStyle/>
                    <a:p>
                      <a:endParaRPr lang="en-US"/>
                    </a:p>
                  </a:txBody>
                  <a:tcPr/>
                </a:tc>
                <a:tc>
                  <a:txBody>
                    <a:bodyPr/>
                    <a:lstStyle/>
                    <a:p>
                      <a:pPr algn="ctr" fontAlgn="ctr"/>
                      <a:r>
                        <a:rPr lang="en-US" sz="1100" b="1" i="0" u="none" strike="noStrike" dirty="0">
                          <a:solidFill>
                            <a:srgbClr val="FF0000"/>
                          </a:solidFill>
                          <a:effectLst/>
                          <a:latin typeface="Arial" panose="020B0604020202020204" pitchFamily="34" charset="0"/>
                        </a:rPr>
                        <a:t>E</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000" b="1" i="0" u="none" strike="noStrike" dirty="0">
                          <a:effectLst/>
                          <a:latin typeface="Arial" panose="020B0604020202020204" pitchFamily="34" charset="0"/>
                        </a:rPr>
                        <a:t> Actual Output : </a:t>
                      </a:r>
                      <a:r>
                        <a:rPr lang="en-US" sz="1000" b="1" i="0" u="none" strike="noStrike" dirty="0">
                          <a:solidFill>
                            <a:srgbClr val="FF0000"/>
                          </a:solidFill>
                          <a:effectLst/>
                          <a:latin typeface="Arial" panose="020B0604020202020204" pitchFamily="34" charset="0"/>
                        </a:rPr>
                        <a:t>872 units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ctr"/>
                      <a:r>
                        <a:rPr lang="en-US" sz="900" b="0" i="0" u="none" strike="noStrike" dirty="0">
                          <a:effectLst/>
                          <a:latin typeface="Arial" panose="020B0604020202020204" pitchFamily="34" charset="0"/>
                        </a:rPr>
                        <a:t> Performance Losses: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-Minor stops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-Reduced speed</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w="6350" cap="flat" cmpd="sng" algn="ctr">
                      <a:solidFill>
                        <a:srgbClr val="000000"/>
                      </a:solidFill>
                      <a:prstDash val="solid"/>
                      <a:round/>
                      <a:headEnd type="none" w="med" len="med"/>
                      <a:tailEnd type="none" w="med" len="med"/>
                    </a:lnL>
                    <a:lnR>
                      <a:noFill/>
                    </a:lnR>
                    <a:lnT>
                      <a:noFill/>
                    </a:lnT>
                    <a:lnB>
                      <a:noFill/>
                    </a:lnB>
                    <a:solidFill>
                      <a:srgbClr val="D9D9D9"/>
                    </a:solidFill>
                  </a:tcPr>
                </a:tc>
                <a:tc vMerge="1">
                  <a:txBody>
                    <a:bodyPr/>
                    <a:lstStyle/>
                    <a:p>
                      <a:endParaRPr lang="en-US"/>
                    </a:p>
                  </a:txBody>
                  <a:tcPr/>
                </a:tc>
                <a:extLst>
                  <a:ext uri="{0D108BD9-81ED-4DB2-BD59-A6C34878D82A}">
                    <a16:rowId xmlns:a16="http://schemas.microsoft.com/office/drawing/2014/main" val="10004"/>
                  </a:ext>
                </a:extLst>
              </a:tr>
              <a:tr h="498665">
                <a:tc rowSpan="2">
                  <a:txBody>
                    <a:bodyPr/>
                    <a:lstStyle/>
                    <a:p>
                      <a:pPr algn="ctr" fontAlgn="ctr"/>
                      <a:r>
                        <a:rPr lang="en-US" sz="1000" b="1" i="0" u="none" strike="noStrike" dirty="0">
                          <a:effectLst/>
                          <a:latin typeface="Arial" panose="020B0604020202020204" pitchFamily="34" charset="0"/>
                        </a:rPr>
                        <a:t>Quality</a:t>
                      </a:r>
                    </a:p>
                  </a:txBody>
                  <a:tcPr marL="7062" marR="7062" marT="706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FF0000"/>
                          </a:solidFill>
                          <a:effectLst/>
                          <a:latin typeface="Arial" panose="020B0604020202020204" pitchFamily="34" charset="0"/>
                        </a:rPr>
                        <a:t>F</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000" b="1" i="0" u="none" strike="noStrike" dirty="0">
                          <a:effectLst/>
                          <a:latin typeface="Arial" panose="020B0604020202020204" pitchFamily="34" charset="0"/>
                        </a:rPr>
                        <a:t> Actual Output : </a:t>
                      </a:r>
                      <a:r>
                        <a:rPr lang="en-US" sz="1000" b="1" i="0" u="none" strike="noStrike" dirty="0">
                          <a:solidFill>
                            <a:srgbClr val="FF0000"/>
                          </a:solidFill>
                          <a:effectLst/>
                          <a:latin typeface="Arial" panose="020B0604020202020204" pitchFamily="34" charset="0"/>
                        </a:rPr>
                        <a:t>872 units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b="1" i="0" u="none" strike="noStrike" dirty="0">
                          <a:solidFill>
                            <a:srgbClr val="00B0F0"/>
                          </a:solidFill>
                          <a:effectLst/>
                          <a:latin typeface="Arial" panose="020B0604020202020204" pitchFamily="34" charset="0"/>
                        </a:rPr>
                        <a:t>O</a:t>
                      </a:r>
                      <a:r>
                        <a:rPr lang="en-US" sz="1400" b="0" i="0" u="none" strike="noStrike" dirty="0">
                          <a:effectLst/>
                          <a:latin typeface="Arial" panose="020B0604020202020204" pitchFamily="34" charset="0"/>
                        </a:rPr>
                        <a:t>verall</a:t>
                      </a:r>
                      <a:r>
                        <a:rPr lang="en-US" sz="1400" b="0" i="0" u="none" strike="noStrike" baseline="0" dirty="0">
                          <a:effectLst/>
                          <a:latin typeface="Arial" panose="020B0604020202020204" pitchFamily="34" charset="0"/>
                        </a:rPr>
                        <a:t> </a:t>
                      </a:r>
                      <a:r>
                        <a:rPr lang="en-US" sz="1400" b="1" i="0" u="none" strike="noStrike" baseline="0" dirty="0">
                          <a:solidFill>
                            <a:srgbClr val="00B0F0"/>
                          </a:solidFill>
                          <a:effectLst/>
                          <a:latin typeface="Arial" panose="020B0604020202020204" pitchFamily="34" charset="0"/>
                        </a:rPr>
                        <a:t>E</a:t>
                      </a:r>
                      <a:r>
                        <a:rPr lang="en-US" sz="1400" b="0" i="0" u="none" strike="noStrike" baseline="0" dirty="0">
                          <a:effectLst/>
                          <a:latin typeface="Arial" panose="020B0604020202020204" pitchFamily="34" charset="0"/>
                        </a:rPr>
                        <a:t>quipment </a:t>
                      </a:r>
                      <a:r>
                        <a:rPr lang="en-US" sz="1400" b="1" i="0" u="none" strike="noStrike" baseline="0" dirty="0">
                          <a:solidFill>
                            <a:srgbClr val="00B0F0"/>
                          </a:solidFill>
                          <a:effectLst/>
                          <a:latin typeface="Arial" panose="020B0604020202020204" pitchFamily="34" charset="0"/>
                        </a:rPr>
                        <a:t>E</a:t>
                      </a:r>
                      <a:r>
                        <a:rPr lang="en-US" sz="1400" b="0" i="0" u="none" strike="noStrike" baseline="0" dirty="0">
                          <a:effectLst/>
                          <a:latin typeface="Arial" panose="020B0604020202020204" pitchFamily="34" charset="0"/>
                        </a:rPr>
                        <a:t>ffectiveness</a:t>
                      </a:r>
                      <a:r>
                        <a:rPr lang="en-US" sz="1400" b="0" i="0" u="none" strike="noStrike" dirty="0">
                          <a:effectLst/>
                          <a:latin typeface="Arial" panose="020B0604020202020204" pitchFamily="34" charset="0"/>
                        </a:rPr>
                        <a:t> Loss</a:t>
                      </a:r>
                    </a:p>
                  </a:txBody>
                  <a:tcPr marL="7062" marR="7062" marT="706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576205">
                <a:tc vMerge="1">
                  <a:txBody>
                    <a:bodyPr/>
                    <a:lstStyle/>
                    <a:p>
                      <a:endParaRPr lang="en-US"/>
                    </a:p>
                  </a:txBody>
                  <a:tcPr/>
                </a:tc>
                <a:tc>
                  <a:txBody>
                    <a:bodyPr/>
                    <a:lstStyle/>
                    <a:p>
                      <a:pPr algn="ctr" fontAlgn="ctr"/>
                      <a:r>
                        <a:rPr lang="en-US" sz="1100" b="1" i="0" u="none" strike="noStrike" dirty="0">
                          <a:solidFill>
                            <a:srgbClr val="FF0000"/>
                          </a:solidFill>
                          <a:effectLst/>
                          <a:latin typeface="Arial" panose="020B0604020202020204" pitchFamily="34" charset="0"/>
                        </a:rPr>
                        <a:t>G</a:t>
                      </a: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effectLst/>
                          <a:latin typeface="Arial" panose="020B0604020202020204" pitchFamily="34" charset="0"/>
                        </a:rPr>
                        <a:t> Good Product : </a:t>
                      </a:r>
                      <a:r>
                        <a:rPr lang="en-US" sz="1000" b="1" i="0" u="none" strike="noStrike" dirty="0">
                          <a:solidFill>
                            <a:srgbClr val="FF0000"/>
                          </a:solidFill>
                          <a:effectLst/>
                          <a:latin typeface="Arial" panose="020B0604020202020204" pitchFamily="34" charset="0"/>
                        </a:rPr>
                        <a:t>835 units</a:t>
                      </a:r>
                      <a:endParaRPr lang="en-US" sz="1000" b="1"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effectLst/>
                          <a:latin typeface="Arial" panose="020B0604020202020204" pitchFamily="34" charset="0"/>
                        </a:rPr>
                        <a:t> Quality Losses:</a:t>
                      </a:r>
                      <a:br>
                        <a:rPr lang="en-US" sz="900" b="0" i="0" u="none" strike="noStrike" dirty="0">
                          <a:effectLst/>
                          <a:latin typeface="Arial" panose="020B0604020202020204" pitchFamily="34" charset="0"/>
                        </a:rPr>
                      </a:br>
                      <a:r>
                        <a:rPr lang="en-US" sz="900" b="0" i="0" u="none" strike="noStrike" dirty="0">
                          <a:effectLst/>
                          <a:latin typeface="Arial" panose="020B0604020202020204" pitchFamily="34" charset="0"/>
                        </a:rPr>
                        <a:t>-Scrap / Rework</a:t>
                      </a:r>
                      <a:br>
                        <a:rPr lang="en-US" sz="900" b="0" i="0" u="none" strike="noStrike" dirty="0">
                          <a:effectLst/>
                          <a:latin typeface="Arial" panose="020B0604020202020204" pitchFamily="34" charset="0"/>
                        </a:rPr>
                      </a:br>
                      <a:endParaRPr lang="en-US" sz="900" b="0" i="0" u="none" strike="noStrike" dirty="0">
                        <a:effectLst/>
                        <a:latin typeface="Arial" panose="020B0604020202020204" pitchFamily="34" charset="0"/>
                      </a:endParaRPr>
                    </a:p>
                  </a:txBody>
                  <a:tcPr marL="7062" marR="7062" marT="70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900" b="0" i="0" u="none" strike="noStrike" dirty="0">
                          <a:effectLst/>
                          <a:latin typeface="Arial" panose="020B0604020202020204" pitchFamily="34" charset="0"/>
                        </a:rPr>
                        <a:t> </a:t>
                      </a:r>
                    </a:p>
                  </a:txBody>
                  <a:tcPr marL="7062" marR="7062" marT="7062"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0006"/>
                  </a:ext>
                </a:extLst>
              </a:tr>
            </a:tbl>
          </a:graphicData>
        </a:graphic>
      </p:graphicFrame>
      <p:graphicFrame>
        <p:nvGraphicFramePr>
          <p:cNvPr id="32" name="Table 31"/>
          <p:cNvGraphicFramePr>
            <a:graphicFrameLocks noGrp="1"/>
          </p:cNvGraphicFramePr>
          <p:nvPr/>
        </p:nvGraphicFramePr>
        <p:xfrm>
          <a:off x="974725" y="5008563"/>
          <a:ext cx="2844800" cy="381000"/>
        </p:xfrm>
        <a:graphic>
          <a:graphicData uri="http://schemas.openxmlformats.org/drawingml/2006/table">
            <a:tbl>
              <a:tblPr/>
              <a:tblGrid>
                <a:gridCol w="2844800">
                  <a:extLst>
                    <a:ext uri="{9D8B030D-6E8A-4147-A177-3AD203B41FA5}">
                      <a16:colId xmlns:a16="http://schemas.microsoft.com/office/drawing/2014/main" val="20000"/>
                    </a:ext>
                  </a:extLst>
                </a:gridCol>
              </a:tblGrid>
              <a:tr h="190500">
                <a:tc>
                  <a:txBody>
                    <a:bodyPr/>
                    <a:lstStyle/>
                    <a:p>
                      <a:pPr algn="ctr" fontAlgn="b"/>
                      <a:r>
                        <a:rPr lang="en-US" sz="1100" b="1" i="0" u="none" strike="noStrike" dirty="0">
                          <a:effectLst/>
                          <a:latin typeface="Arial" panose="020B0604020202020204" pitchFamily="34" charset="0"/>
                        </a:rPr>
                        <a:t>TEEP</a:t>
                      </a:r>
                      <a:r>
                        <a:rPr lang="en-US" sz="1100" b="0" i="0" u="none" strike="noStrike" dirty="0">
                          <a:effectLst/>
                          <a:latin typeface="Arial" panose="020B0604020202020204" pitchFamily="34" charset="0"/>
                        </a:rPr>
                        <a:t> = Availability x Performance x Quality</a:t>
                      </a:r>
                    </a:p>
                  </a:txBody>
                  <a:tcPr marL="7620" marR="7620" marT="762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000" b="0" i="0" u="none" strike="noStrike" dirty="0">
                          <a:effectLst/>
                          <a:latin typeface="Arial" panose="020B0604020202020204" pitchFamily="34" charset="0"/>
                        </a:rPr>
                        <a:t>= C/A x E/D x G/F x 100%</a:t>
                      </a:r>
                    </a:p>
                  </a:txBody>
                  <a:tcPr marL="7620" marR="7620" marT="7620"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33" name="Table 32"/>
          <p:cNvGraphicFramePr>
            <a:graphicFrameLocks noGrp="1"/>
          </p:cNvGraphicFramePr>
          <p:nvPr/>
        </p:nvGraphicFramePr>
        <p:xfrm>
          <a:off x="4891088" y="5045075"/>
          <a:ext cx="3303587" cy="381000"/>
        </p:xfrm>
        <a:graphic>
          <a:graphicData uri="http://schemas.openxmlformats.org/drawingml/2006/table">
            <a:tbl>
              <a:tblPr/>
              <a:tblGrid>
                <a:gridCol w="3303587">
                  <a:extLst>
                    <a:ext uri="{9D8B030D-6E8A-4147-A177-3AD203B41FA5}">
                      <a16:colId xmlns:a16="http://schemas.microsoft.com/office/drawing/2014/main" val="20000"/>
                    </a:ext>
                  </a:extLst>
                </a:gridCol>
              </a:tblGrid>
              <a:tr h="190500">
                <a:tc>
                  <a:txBody>
                    <a:bodyPr/>
                    <a:lstStyle/>
                    <a:p>
                      <a:pPr algn="ctr" fontAlgn="b"/>
                      <a:r>
                        <a:rPr lang="en-US" sz="1100" b="1" i="0" u="none" strike="noStrike" dirty="0">
                          <a:effectLst/>
                          <a:latin typeface="Arial" panose="020B0604020202020204" pitchFamily="34" charset="0"/>
                        </a:rPr>
                        <a:t>OEE</a:t>
                      </a:r>
                      <a:r>
                        <a:rPr lang="en-US" sz="1100" b="0" i="0" u="none" strike="noStrike" dirty="0">
                          <a:effectLst/>
                          <a:latin typeface="Arial" panose="020B0604020202020204" pitchFamily="34" charset="0"/>
                        </a:rPr>
                        <a:t> = Planned Availability x Performance x Quality</a:t>
                      </a:r>
                    </a:p>
                  </a:txBody>
                  <a:tcPr marL="7623" marR="7623" marT="762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000" b="0" i="0" u="none" strike="noStrike" dirty="0">
                          <a:effectLst/>
                          <a:latin typeface="Arial" panose="020B0604020202020204" pitchFamily="34" charset="0"/>
                        </a:rPr>
                        <a:t>= C/B x E/D x G/F x 100%</a:t>
                      </a:r>
                    </a:p>
                  </a:txBody>
                  <a:tcPr marL="7623" marR="7623" marT="7620" marB="0" anchor="b">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34" name="Table 33"/>
          <p:cNvGraphicFramePr>
            <a:graphicFrameLocks noGrp="1"/>
          </p:cNvGraphicFramePr>
          <p:nvPr/>
        </p:nvGraphicFramePr>
        <p:xfrm>
          <a:off x="579438" y="5522913"/>
          <a:ext cx="3708400" cy="922335"/>
        </p:xfrm>
        <a:graphic>
          <a:graphicData uri="http://schemas.openxmlformats.org/drawingml/2006/table">
            <a:tbl>
              <a:tblPr/>
              <a:tblGrid>
                <a:gridCol w="1130300">
                  <a:extLst>
                    <a:ext uri="{9D8B030D-6E8A-4147-A177-3AD203B41FA5}">
                      <a16:colId xmlns:a16="http://schemas.microsoft.com/office/drawing/2014/main" val="20000"/>
                    </a:ext>
                  </a:extLst>
                </a:gridCol>
                <a:gridCol w="20701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tblGrid>
              <a:tr h="190565">
                <a:tc>
                  <a:txBody>
                    <a:bodyPr/>
                    <a:lstStyle/>
                    <a:p>
                      <a:pPr algn="l" fontAlgn="b"/>
                      <a:r>
                        <a:rPr lang="en-US" sz="1000" b="0" i="0" u="none" strike="noStrike" dirty="0">
                          <a:effectLst/>
                          <a:latin typeface="Arial" panose="020B0604020202020204" pitchFamily="34" charset="0"/>
                        </a:rPr>
                        <a:t>Total Avail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5,665 mins / 10,080 mins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56.2%</a:t>
                      </a:r>
                    </a:p>
                  </a:txBody>
                  <a:tcPr marL="7620" marR="7620" marT="7623" marB="0" anchor="b">
                    <a:lnL>
                      <a:noFill/>
                    </a:lnL>
                    <a:lnR>
                      <a:noFill/>
                    </a:lnR>
                    <a:lnT>
                      <a:noFill/>
                    </a:lnT>
                    <a:lnB>
                      <a:noFill/>
                    </a:lnB>
                  </a:tcPr>
                </a:tc>
                <a:extLst>
                  <a:ext uri="{0D108BD9-81ED-4DB2-BD59-A6C34878D82A}">
                    <a16:rowId xmlns:a16="http://schemas.microsoft.com/office/drawing/2014/main" val="10000"/>
                  </a:ext>
                </a:extLst>
              </a:tr>
              <a:tr h="190565">
                <a:tc>
                  <a:txBody>
                    <a:bodyPr/>
                    <a:lstStyle/>
                    <a:p>
                      <a:pPr algn="l" fontAlgn="b"/>
                      <a:r>
                        <a:rPr lang="en-US" sz="1000" b="0" i="0" u="none" strike="noStrike" dirty="0">
                          <a:effectLst/>
                          <a:latin typeface="Arial" panose="020B0604020202020204" pitchFamily="34" charset="0"/>
                        </a:rPr>
                        <a:t>Performance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872 units / 1,133 units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77.0%</a:t>
                      </a:r>
                    </a:p>
                  </a:txBody>
                  <a:tcPr marL="7620" marR="7620" marT="7623" marB="0" anchor="b">
                    <a:lnL>
                      <a:noFill/>
                    </a:lnL>
                    <a:lnR>
                      <a:noFill/>
                    </a:lnR>
                    <a:lnT>
                      <a:noFill/>
                    </a:lnT>
                    <a:lnB>
                      <a:noFill/>
                    </a:lnB>
                  </a:tcPr>
                </a:tc>
                <a:extLst>
                  <a:ext uri="{0D108BD9-81ED-4DB2-BD59-A6C34878D82A}">
                    <a16:rowId xmlns:a16="http://schemas.microsoft.com/office/drawing/2014/main" val="10001"/>
                  </a:ext>
                </a:extLst>
              </a:tr>
              <a:tr h="190565">
                <a:tc>
                  <a:txBody>
                    <a:bodyPr/>
                    <a:lstStyle/>
                    <a:p>
                      <a:pPr algn="l" fontAlgn="b"/>
                      <a:r>
                        <a:rPr lang="en-US" sz="1000" b="0" i="0" u="none" strike="noStrike" dirty="0">
                          <a:effectLst/>
                          <a:latin typeface="Arial" panose="020B0604020202020204" pitchFamily="34" charset="0"/>
                        </a:rPr>
                        <a:t>Quality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835 units / 872 units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95.8%</a:t>
                      </a:r>
                    </a:p>
                  </a:txBody>
                  <a:tcPr marL="7620" marR="7620" marT="7623" marB="0" anchor="b">
                    <a:lnL>
                      <a:noFill/>
                    </a:lnL>
                    <a:lnR>
                      <a:noFill/>
                    </a:lnR>
                    <a:lnT>
                      <a:noFill/>
                    </a:lnT>
                    <a:lnB>
                      <a:noFill/>
                    </a:lnB>
                  </a:tcPr>
                </a:tc>
                <a:extLst>
                  <a:ext uri="{0D108BD9-81ED-4DB2-BD59-A6C34878D82A}">
                    <a16:rowId xmlns:a16="http://schemas.microsoft.com/office/drawing/2014/main" val="10002"/>
                  </a:ext>
                </a:extLst>
              </a:tr>
              <a:tr h="160075">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extLst>
                  <a:ext uri="{0D108BD9-81ED-4DB2-BD59-A6C34878D82A}">
                    <a16:rowId xmlns:a16="http://schemas.microsoft.com/office/drawing/2014/main" val="10003"/>
                  </a:ext>
                </a:extLst>
              </a:tr>
              <a:tr h="190565">
                <a:tc>
                  <a:txBody>
                    <a:bodyPr/>
                    <a:lstStyle/>
                    <a:p>
                      <a:pPr algn="ctr" fontAlgn="b"/>
                      <a:r>
                        <a:rPr lang="en-US" sz="1100" b="1" i="0" u="none" strike="noStrike" dirty="0">
                          <a:effectLst/>
                          <a:latin typeface="Arial" panose="020B0604020202020204" pitchFamily="34" charset="0"/>
                        </a:rPr>
                        <a:t>TEEP</a:t>
                      </a:r>
                    </a:p>
                  </a:txBody>
                  <a:tcPr marL="7620" marR="7620" marT="7623" marB="0" anchor="b">
                    <a:lnL>
                      <a:noFill/>
                    </a:lnL>
                    <a:lnR>
                      <a:noFill/>
                    </a:lnR>
                    <a:lnT>
                      <a:noFill/>
                    </a:lnT>
                    <a:lnB>
                      <a:noFill/>
                    </a:lnB>
                  </a:tcPr>
                </a:tc>
                <a:tc>
                  <a:txBody>
                    <a:bodyPr/>
                    <a:lstStyle/>
                    <a:p>
                      <a:pPr algn="l" fontAlgn="b"/>
                      <a:r>
                        <a:rPr lang="en-US" sz="1100" b="1" i="0" u="none" strike="noStrike" dirty="0">
                          <a:effectLst/>
                          <a:latin typeface="Arial" panose="020B0604020202020204" pitchFamily="34" charset="0"/>
                        </a:rPr>
                        <a:t>53.8% x 89.4% x 95.1% =</a:t>
                      </a:r>
                    </a:p>
                  </a:txBody>
                  <a:tcPr marL="7620" marR="7620" marT="7623" marB="0" anchor="b">
                    <a:lnL>
                      <a:noFill/>
                    </a:lnL>
                    <a:lnR>
                      <a:noFill/>
                    </a:lnR>
                    <a:lnT>
                      <a:noFill/>
                    </a:lnT>
                    <a:lnB>
                      <a:noFill/>
                    </a:lnB>
                  </a:tcPr>
                </a:tc>
                <a:tc>
                  <a:txBody>
                    <a:bodyPr/>
                    <a:lstStyle/>
                    <a:p>
                      <a:pPr algn="r" fontAlgn="b"/>
                      <a:r>
                        <a:rPr lang="en-US" sz="1100" b="1" i="0" u="none" strike="noStrike" dirty="0">
                          <a:effectLst/>
                          <a:latin typeface="Arial" panose="020B0604020202020204" pitchFamily="34" charset="0"/>
                        </a:rPr>
                        <a:t>41.4%</a:t>
                      </a:r>
                    </a:p>
                  </a:txBody>
                  <a:tcPr marL="7620" marR="7620" marT="7623" marB="0" anchor="b">
                    <a:lnL>
                      <a:noFill/>
                    </a:lnL>
                    <a:lnR>
                      <a:noFill/>
                    </a:lnR>
                    <a:lnT>
                      <a:noFill/>
                    </a:lnT>
                    <a:lnB>
                      <a:noFill/>
                    </a:lnB>
                  </a:tcPr>
                </a:tc>
                <a:extLst>
                  <a:ext uri="{0D108BD9-81ED-4DB2-BD59-A6C34878D82A}">
                    <a16:rowId xmlns:a16="http://schemas.microsoft.com/office/drawing/2014/main" val="10004"/>
                  </a:ext>
                </a:extLst>
              </a:tr>
            </a:tbl>
          </a:graphicData>
        </a:graphic>
      </p:graphicFrame>
      <p:graphicFrame>
        <p:nvGraphicFramePr>
          <p:cNvPr id="35" name="Table 34"/>
          <p:cNvGraphicFramePr>
            <a:graphicFrameLocks noGrp="1"/>
          </p:cNvGraphicFramePr>
          <p:nvPr/>
        </p:nvGraphicFramePr>
        <p:xfrm>
          <a:off x="4591050" y="5540375"/>
          <a:ext cx="4064000" cy="922339"/>
        </p:xfrm>
        <a:graphic>
          <a:graphicData uri="http://schemas.openxmlformats.org/drawingml/2006/table">
            <a:tbl>
              <a:tblPr/>
              <a:tblGrid>
                <a:gridCol w="1485900">
                  <a:extLst>
                    <a:ext uri="{9D8B030D-6E8A-4147-A177-3AD203B41FA5}">
                      <a16:colId xmlns:a16="http://schemas.microsoft.com/office/drawing/2014/main" val="20000"/>
                    </a:ext>
                  </a:extLst>
                </a:gridCol>
                <a:gridCol w="20701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tblGrid>
              <a:tr h="190566">
                <a:tc>
                  <a:txBody>
                    <a:bodyPr/>
                    <a:lstStyle/>
                    <a:p>
                      <a:pPr algn="l" fontAlgn="b"/>
                      <a:r>
                        <a:rPr lang="en-US" sz="1000" b="0" i="0" u="none" strike="noStrike" dirty="0">
                          <a:effectLst/>
                          <a:latin typeface="Arial" panose="020B0604020202020204" pitchFamily="34" charset="0"/>
                        </a:rPr>
                        <a:t>Planned Availability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5,665 mins / 6,600 mins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85.8%</a:t>
                      </a:r>
                    </a:p>
                  </a:txBody>
                  <a:tcPr marL="7620" marR="7620" marT="7623" marB="0" anchor="b">
                    <a:lnL>
                      <a:noFill/>
                    </a:lnL>
                    <a:lnR>
                      <a:noFill/>
                    </a:lnR>
                    <a:lnT>
                      <a:noFill/>
                    </a:lnT>
                    <a:lnB>
                      <a:noFill/>
                    </a:lnB>
                  </a:tcPr>
                </a:tc>
                <a:extLst>
                  <a:ext uri="{0D108BD9-81ED-4DB2-BD59-A6C34878D82A}">
                    <a16:rowId xmlns:a16="http://schemas.microsoft.com/office/drawing/2014/main" val="10000"/>
                  </a:ext>
                </a:extLst>
              </a:tr>
              <a:tr h="190566">
                <a:tc>
                  <a:txBody>
                    <a:bodyPr/>
                    <a:lstStyle/>
                    <a:p>
                      <a:pPr algn="l" fontAlgn="b"/>
                      <a:r>
                        <a:rPr lang="en-US" sz="1000" b="0" i="0" u="none" strike="noStrike" dirty="0">
                          <a:effectLst/>
                          <a:latin typeface="Arial" panose="020B0604020202020204" pitchFamily="34" charset="0"/>
                        </a:rPr>
                        <a:t>Performance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872 units / 1,133 units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77.0%</a:t>
                      </a:r>
                    </a:p>
                  </a:txBody>
                  <a:tcPr marL="7620" marR="7620" marT="7623" marB="0" anchor="b">
                    <a:lnL>
                      <a:noFill/>
                    </a:lnL>
                    <a:lnR>
                      <a:noFill/>
                    </a:lnR>
                    <a:lnT>
                      <a:noFill/>
                    </a:lnT>
                    <a:lnB>
                      <a:noFill/>
                    </a:lnB>
                  </a:tcPr>
                </a:tc>
                <a:extLst>
                  <a:ext uri="{0D108BD9-81ED-4DB2-BD59-A6C34878D82A}">
                    <a16:rowId xmlns:a16="http://schemas.microsoft.com/office/drawing/2014/main" val="10001"/>
                  </a:ext>
                </a:extLst>
              </a:tr>
              <a:tr h="190566">
                <a:tc>
                  <a:txBody>
                    <a:bodyPr/>
                    <a:lstStyle/>
                    <a:p>
                      <a:pPr algn="l" fontAlgn="b"/>
                      <a:r>
                        <a:rPr lang="en-US" sz="1000" b="0" i="0" u="none" strike="noStrike" dirty="0">
                          <a:effectLst/>
                          <a:latin typeface="Arial" panose="020B0604020202020204" pitchFamily="34" charset="0"/>
                        </a:rPr>
                        <a:t>Quality Rate:</a:t>
                      </a:r>
                    </a:p>
                  </a:txBody>
                  <a:tcPr marL="7620" marR="7620" marT="7623" marB="0" anchor="b">
                    <a:lnL>
                      <a:noFill/>
                    </a:lnL>
                    <a:lnR>
                      <a:noFill/>
                    </a:lnR>
                    <a:lnT>
                      <a:noFill/>
                    </a:lnT>
                    <a:lnB>
                      <a:noFill/>
                    </a:lnB>
                  </a:tcPr>
                </a:tc>
                <a:tc>
                  <a:txBody>
                    <a:bodyPr/>
                    <a:lstStyle/>
                    <a:p>
                      <a:pPr algn="l" fontAlgn="b"/>
                      <a:r>
                        <a:rPr lang="en-US" sz="1000" b="0" i="0" u="none" strike="noStrike" dirty="0">
                          <a:effectLst/>
                          <a:latin typeface="Arial" panose="020B0604020202020204" pitchFamily="34" charset="0"/>
                        </a:rPr>
                        <a:t>835 units / 872 units x 100 =</a:t>
                      </a:r>
                    </a:p>
                  </a:txBody>
                  <a:tcPr marL="7620" marR="7620" marT="7623" marB="0" anchor="b">
                    <a:lnL>
                      <a:noFill/>
                    </a:lnL>
                    <a:lnR>
                      <a:noFill/>
                    </a:lnR>
                    <a:lnT>
                      <a:noFill/>
                    </a:lnT>
                    <a:lnB>
                      <a:noFill/>
                    </a:lnB>
                  </a:tcPr>
                </a:tc>
                <a:tc>
                  <a:txBody>
                    <a:bodyPr/>
                    <a:lstStyle/>
                    <a:p>
                      <a:pPr algn="r" fontAlgn="b"/>
                      <a:r>
                        <a:rPr lang="en-US" sz="1000" b="0" i="0" u="none" strike="noStrike" dirty="0">
                          <a:effectLst/>
                          <a:latin typeface="Arial" panose="020B0604020202020204" pitchFamily="34" charset="0"/>
                        </a:rPr>
                        <a:t>95.8%</a:t>
                      </a:r>
                    </a:p>
                  </a:txBody>
                  <a:tcPr marL="7620" marR="7620" marT="7623" marB="0" anchor="b">
                    <a:lnL>
                      <a:noFill/>
                    </a:lnL>
                    <a:lnR>
                      <a:noFill/>
                    </a:lnR>
                    <a:lnT>
                      <a:noFill/>
                    </a:lnT>
                    <a:lnB>
                      <a:noFill/>
                    </a:lnB>
                  </a:tcPr>
                </a:tc>
                <a:extLst>
                  <a:ext uri="{0D108BD9-81ED-4DB2-BD59-A6C34878D82A}">
                    <a16:rowId xmlns:a16="http://schemas.microsoft.com/office/drawing/2014/main" val="10002"/>
                  </a:ext>
                </a:extLst>
              </a:tr>
              <a:tr h="160075">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tc>
                  <a:txBody>
                    <a:bodyPr/>
                    <a:lstStyle/>
                    <a:p>
                      <a:pPr algn="l" fontAlgn="b"/>
                      <a:endParaRPr lang="en-US" sz="1000" b="0" i="0" u="none" strike="noStrike" dirty="0">
                        <a:effectLst/>
                        <a:latin typeface="Arial" panose="020B0604020202020204" pitchFamily="34" charset="0"/>
                      </a:endParaRPr>
                    </a:p>
                  </a:txBody>
                  <a:tcPr marL="7620" marR="7620" marT="7623" marB="0" anchor="b">
                    <a:lnL>
                      <a:noFill/>
                    </a:lnL>
                    <a:lnR>
                      <a:noFill/>
                    </a:lnR>
                    <a:lnT>
                      <a:noFill/>
                    </a:lnT>
                    <a:lnB>
                      <a:noFill/>
                    </a:lnB>
                  </a:tcPr>
                </a:tc>
                <a:extLst>
                  <a:ext uri="{0D108BD9-81ED-4DB2-BD59-A6C34878D82A}">
                    <a16:rowId xmlns:a16="http://schemas.microsoft.com/office/drawing/2014/main" val="10003"/>
                  </a:ext>
                </a:extLst>
              </a:tr>
              <a:tr h="190566">
                <a:tc>
                  <a:txBody>
                    <a:bodyPr/>
                    <a:lstStyle/>
                    <a:p>
                      <a:pPr algn="ctr" fontAlgn="b"/>
                      <a:r>
                        <a:rPr lang="en-US" sz="1100" b="1" i="0" u="none" strike="noStrike" dirty="0">
                          <a:effectLst/>
                          <a:latin typeface="Arial" panose="020B0604020202020204" pitchFamily="34" charset="0"/>
                        </a:rPr>
                        <a:t>OEE</a:t>
                      </a:r>
                    </a:p>
                  </a:txBody>
                  <a:tcPr marL="7620" marR="7620" marT="7623" marB="0" anchor="b">
                    <a:lnL>
                      <a:noFill/>
                    </a:lnL>
                    <a:lnR>
                      <a:noFill/>
                    </a:lnR>
                    <a:lnT>
                      <a:noFill/>
                    </a:lnT>
                    <a:lnB>
                      <a:noFill/>
                    </a:lnB>
                  </a:tcPr>
                </a:tc>
                <a:tc>
                  <a:txBody>
                    <a:bodyPr/>
                    <a:lstStyle/>
                    <a:p>
                      <a:pPr algn="l" fontAlgn="b"/>
                      <a:r>
                        <a:rPr lang="en-US" sz="1100" b="1" i="0" u="none" strike="noStrike" dirty="0">
                          <a:effectLst/>
                          <a:latin typeface="Arial" panose="020B0604020202020204" pitchFamily="34" charset="0"/>
                        </a:rPr>
                        <a:t>90.0% x 89.4% x 95.1% =</a:t>
                      </a:r>
                    </a:p>
                  </a:txBody>
                  <a:tcPr marL="7620" marR="7620" marT="7623" marB="0" anchor="b">
                    <a:lnL>
                      <a:noFill/>
                    </a:lnL>
                    <a:lnR>
                      <a:noFill/>
                    </a:lnR>
                    <a:lnT>
                      <a:noFill/>
                    </a:lnT>
                    <a:lnB>
                      <a:noFill/>
                    </a:lnB>
                  </a:tcPr>
                </a:tc>
                <a:tc>
                  <a:txBody>
                    <a:bodyPr/>
                    <a:lstStyle/>
                    <a:p>
                      <a:pPr algn="r" fontAlgn="b"/>
                      <a:r>
                        <a:rPr lang="en-US" sz="1100" b="1" i="0" u="none" strike="noStrike" dirty="0">
                          <a:effectLst/>
                          <a:latin typeface="Arial" panose="020B0604020202020204" pitchFamily="34" charset="0"/>
                        </a:rPr>
                        <a:t>63.3%</a:t>
                      </a:r>
                    </a:p>
                  </a:txBody>
                  <a:tcPr marL="7620" marR="7620" marT="7623" marB="0" anchor="b">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36" name="Rectangle 35"/>
          <p:cNvSpPr/>
          <p:nvPr/>
        </p:nvSpPr>
        <p:spPr>
          <a:xfrm>
            <a:off x="363538" y="4927600"/>
            <a:ext cx="4067175" cy="1627188"/>
          </a:xfrm>
          <a:prstGeom prst="rect">
            <a:avLst/>
          </a:prstGeom>
          <a:noFill/>
          <a:ln w="19050">
            <a:prstDash val="dash"/>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p>
        </p:txBody>
      </p:sp>
      <p:sp>
        <p:nvSpPr>
          <p:cNvPr id="37" name="Rectangle 36"/>
          <p:cNvSpPr/>
          <p:nvPr/>
        </p:nvSpPr>
        <p:spPr>
          <a:xfrm>
            <a:off x="4527550" y="4927600"/>
            <a:ext cx="4164013" cy="1627188"/>
          </a:xfrm>
          <a:prstGeom prst="rect">
            <a:avLst/>
          </a:prstGeom>
          <a:noFill/>
          <a:ln w="19050">
            <a:solidFill>
              <a:srgbClr val="00B0F0"/>
            </a:solidFill>
            <a:prstDash val="lgDash"/>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p>
        </p:txBody>
      </p:sp>
      <p:sp>
        <p:nvSpPr>
          <p:cNvPr id="38" name="Freeform 37"/>
          <p:cNvSpPr/>
          <p:nvPr/>
        </p:nvSpPr>
        <p:spPr>
          <a:xfrm>
            <a:off x="4137025" y="1757363"/>
            <a:ext cx="3390900" cy="3054350"/>
          </a:xfrm>
          <a:custGeom>
            <a:avLst/>
            <a:gdLst>
              <a:gd name="connsiteX0" fmla="*/ 0 w 3391270"/>
              <a:gd name="connsiteY0" fmla="*/ 2583402 h 2583402"/>
              <a:gd name="connsiteX1" fmla="*/ 3391270 w 3391270"/>
              <a:gd name="connsiteY1" fmla="*/ 2583402 h 2583402"/>
              <a:gd name="connsiteX2" fmla="*/ 3382392 w 3391270"/>
              <a:gd name="connsiteY2" fmla="*/ 8878 h 2583402"/>
              <a:gd name="connsiteX3" fmla="*/ 2130641 w 3391270"/>
              <a:gd name="connsiteY3" fmla="*/ 0 h 2583402"/>
              <a:gd name="connsiteX4" fmla="*/ 2121763 w 3391270"/>
              <a:gd name="connsiteY4" fmla="*/ 1003177 h 2583402"/>
              <a:gd name="connsiteX5" fmla="*/ 870012 w 3391270"/>
              <a:gd name="connsiteY5" fmla="*/ 1003177 h 2583402"/>
              <a:gd name="connsiteX6" fmla="*/ 878889 w 3391270"/>
              <a:gd name="connsiteY6" fmla="*/ 2006354 h 2583402"/>
              <a:gd name="connsiteX7" fmla="*/ 0 w 3391270"/>
              <a:gd name="connsiteY7" fmla="*/ 2015232 h 2583402"/>
              <a:gd name="connsiteX8" fmla="*/ 0 w 3391270"/>
              <a:gd name="connsiteY8" fmla="*/ 2583402 h 2583402"/>
              <a:gd name="connsiteX0" fmla="*/ 0 w 3391270"/>
              <a:gd name="connsiteY0" fmla="*/ 3053919 h 3053919"/>
              <a:gd name="connsiteX1" fmla="*/ 3391270 w 3391270"/>
              <a:gd name="connsiteY1" fmla="*/ 3053919 h 3053919"/>
              <a:gd name="connsiteX2" fmla="*/ 3382392 w 3391270"/>
              <a:gd name="connsiteY2" fmla="*/ 479395 h 3053919"/>
              <a:gd name="connsiteX3" fmla="*/ 2130641 w 3391270"/>
              <a:gd name="connsiteY3" fmla="*/ 0 h 3053919"/>
              <a:gd name="connsiteX4" fmla="*/ 2121763 w 3391270"/>
              <a:gd name="connsiteY4" fmla="*/ 1473694 h 3053919"/>
              <a:gd name="connsiteX5" fmla="*/ 870012 w 3391270"/>
              <a:gd name="connsiteY5" fmla="*/ 1473694 h 3053919"/>
              <a:gd name="connsiteX6" fmla="*/ 878889 w 3391270"/>
              <a:gd name="connsiteY6" fmla="*/ 2476871 h 3053919"/>
              <a:gd name="connsiteX7" fmla="*/ 0 w 3391270"/>
              <a:gd name="connsiteY7" fmla="*/ 2485749 h 3053919"/>
              <a:gd name="connsiteX8" fmla="*/ 0 w 3391270"/>
              <a:gd name="connsiteY8" fmla="*/ 3053919 h 3053919"/>
              <a:gd name="connsiteX0" fmla="*/ 0 w 3391270"/>
              <a:gd name="connsiteY0" fmla="*/ 3053919 h 3053919"/>
              <a:gd name="connsiteX1" fmla="*/ 3391270 w 3391270"/>
              <a:gd name="connsiteY1" fmla="*/ 3053919 h 3053919"/>
              <a:gd name="connsiteX2" fmla="*/ 3373515 w 3391270"/>
              <a:gd name="connsiteY2" fmla="*/ 1 h 3053919"/>
              <a:gd name="connsiteX3" fmla="*/ 2130641 w 3391270"/>
              <a:gd name="connsiteY3" fmla="*/ 0 h 3053919"/>
              <a:gd name="connsiteX4" fmla="*/ 2121763 w 3391270"/>
              <a:gd name="connsiteY4" fmla="*/ 1473694 h 3053919"/>
              <a:gd name="connsiteX5" fmla="*/ 870012 w 3391270"/>
              <a:gd name="connsiteY5" fmla="*/ 1473694 h 3053919"/>
              <a:gd name="connsiteX6" fmla="*/ 878889 w 3391270"/>
              <a:gd name="connsiteY6" fmla="*/ 2476871 h 3053919"/>
              <a:gd name="connsiteX7" fmla="*/ 0 w 3391270"/>
              <a:gd name="connsiteY7" fmla="*/ 2485749 h 3053919"/>
              <a:gd name="connsiteX8" fmla="*/ 0 w 3391270"/>
              <a:gd name="connsiteY8" fmla="*/ 3053919 h 305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1270" h="3053919">
                <a:moveTo>
                  <a:pt x="0" y="3053919"/>
                </a:moveTo>
                <a:lnTo>
                  <a:pt x="3391270" y="3053919"/>
                </a:lnTo>
                <a:cubicBezTo>
                  <a:pt x="3388311" y="2195744"/>
                  <a:pt x="3376474" y="858176"/>
                  <a:pt x="3373515" y="1"/>
                </a:cubicBezTo>
                <a:lnTo>
                  <a:pt x="2130641" y="0"/>
                </a:lnTo>
                <a:cubicBezTo>
                  <a:pt x="2127682" y="334392"/>
                  <a:pt x="2124722" y="1139302"/>
                  <a:pt x="2121763" y="1473694"/>
                </a:cubicBezTo>
                <a:lnTo>
                  <a:pt x="870012" y="1473694"/>
                </a:lnTo>
                <a:lnTo>
                  <a:pt x="878889" y="2476871"/>
                </a:lnTo>
                <a:lnTo>
                  <a:pt x="0" y="2485749"/>
                </a:lnTo>
                <a:lnTo>
                  <a:pt x="0" y="3053919"/>
                </a:lnTo>
                <a:close/>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9" name="Freeform 38"/>
          <p:cNvSpPr/>
          <p:nvPr/>
        </p:nvSpPr>
        <p:spPr>
          <a:xfrm>
            <a:off x="4119563" y="1252538"/>
            <a:ext cx="4606925" cy="3586162"/>
          </a:xfrm>
          <a:custGeom>
            <a:avLst/>
            <a:gdLst>
              <a:gd name="connsiteX0" fmla="*/ 4580878 w 4607511"/>
              <a:gd name="connsiteY0" fmla="*/ 0 h 3107184"/>
              <a:gd name="connsiteX1" fmla="*/ 3382392 w 4607511"/>
              <a:gd name="connsiteY1" fmla="*/ 8878 h 3107184"/>
              <a:gd name="connsiteX2" fmla="*/ 3391270 w 4607511"/>
              <a:gd name="connsiteY2" fmla="*/ 488272 h 3107184"/>
              <a:gd name="connsiteX3" fmla="*/ 2121763 w 4607511"/>
              <a:gd name="connsiteY3" fmla="*/ 488272 h 3107184"/>
              <a:gd name="connsiteX4" fmla="*/ 2121763 w 4607511"/>
              <a:gd name="connsiteY4" fmla="*/ 1482571 h 3107184"/>
              <a:gd name="connsiteX5" fmla="*/ 870011 w 4607511"/>
              <a:gd name="connsiteY5" fmla="*/ 1473693 h 3107184"/>
              <a:gd name="connsiteX6" fmla="*/ 878889 w 4607511"/>
              <a:gd name="connsiteY6" fmla="*/ 2485748 h 3107184"/>
              <a:gd name="connsiteX7" fmla="*/ 0 w 4607511"/>
              <a:gd name="connsiteY7" fmla="*/ 2494625 h 3107184"/>
              <a:gd name="connsiteX8" fmla="*/ 0 w 4607511"/>
              <a:gd name="connsiteY8" fmla="*/ 3107184 h 3107184"/>
              <a:gd name="connsiteX9" fmla="*/ 4607511 w 4607511"/>
              <a:gd name="connsiteY9" fmla="*/ 3098307 h 3107184"/>
              <a:gd name="connsiteX10" fmla="*/ 4580878 w 4607511"/>
              <a:gd name="connsiteY10" fmla="*/ 0 h 3107184"/>
              <a:gd name="connsiteX0" fmla="*/ 4580878 w 4607511"/>
              <a:gd name="connsiteY0" fmla="*/ 497149 h 3604333"/>
              <a:gd name="connsiteX1" fmla="*/ 3391270 w 4607511"/>
              <a:gd name="connsiteY1" fmla="*/ 0 h 3604333"/>
              <a:gd name="connsiteX2" fmla="*/ 3391270 w 4607511"/>
              <a:gd name="connsiteY2" fmla="*/ 985421 h 3604333"/>
              <a:gd name="connsiteX3" fmla="*/ 2121763 w 4607511"/>
              <a:gd name="connsiteY3" fmla="*/ 985421 h 3604333"/>
              <a:gd name="connsiteX4" fmla="*/ 2121763 w 4607511"/>
              <a:gd name="connsiteY4" fmla="*/ 1979720 h 3604333"/>
              <a:gd name="connsiteX5" fmla="*/ 870011 w 4607511"/>
              <a:gd name="connsiteY5" fmla="*/ 1970842 h 3604333"/>
              <a:gd name="connsiteX6" fmla="*/ 878889 w 4607511"/>
              <a:gd name="connsiteY6" fmla="*/ 2982897 h 3604333"/>
              <a:gd name="connsiteX7" fmla="*/ 0 w 4607511"/>
              <a:gd name="connsiteY7" fmla="*/ 2991774 h 3604333"/>
              <a:gd name="connsiteX8" fmla="*/ 0 w 4607511"/>
              <a:gd name="connsiteY8" fmla="*/ 3604333 h 3604333"/>
              <a:gd name="connsiteX9" fmla="*/ 4607511 w 4607511"/>
              <a:gd name="connsiteY9" fmla="*/ 3595456 h 3604333"/>
              <a:gd name="connsiteX10" fmla="*/ 4580878 w 4607511"/>
              <a:gd name="connsiteY10" fmla="*/ 497149 h 3604333"/>
              <a:gd name="connsiteX0" fmla="*/ 4607511 w 4607511"/>
              <a:gd name="connsiteY0" fmla="*/ 8877 h 3604333"/>
              <a:gd name="connsiteX1" fmla="*/ 3391270 w 4607511"/>
              <a:gd name="connsiteY1" fmla="*/ 0 h 3604333"/>
              <a:gd name="connsiteX2" fmla="*/ 3391270 w 4607511"/>
              <a:gd name="connsiteY2" fmla="*/ 985421 h 3604333"/>
              <a:gd name="connsiteX3" fmla="*/ 2121763 w 4607511"/>
              <a:gd name="connsiteY3" fmla="*/ 985421 h 3604333"/>
              <a:gd name="connsiteX4" fmla="*/ 2121763 w 4607511"/>
              <a:gd name="connsiteY4" fmla="*/ 1979720 h 3604333"/>
              <a:gd name="connsiteX5" fmla="*/ 870011 w 4607511"/>
              <a:gd name="connsiteY5" fmla="*/ 1970842 h 3604333"/>
              <a:gd name="connsiteX6" fmla="*/ 878889 w 4607511"/>
              <a:gd name="connsiteY6" fmla="*/ 2982897 h 3604333"/>
              <a:gd name="connsiteX7" fmla="*/ 0 w 4607511"/>
              <a:gd name="connsiteY7" fmla="*/ 2991774 h 3604333"/>
              <a:gd name="connsiteX8" fmla="*/ 0 w 4607511"/>
              <a:gd name="connsiteY8" fmla="*/ 3604333 h 3604333"/>
              <a:gd name="connsiteX9" fmla="*/ 4607511 w 4607511"/>
              <a:gd name="connsiteY9" fmla="*/ 3595456 h 3604333"/>
              <a:gd name="connsiteX10" fmla="*/ 4607511 w 4607511"/>
              <a:gd name="connsiteY10" fmla="*/ 8877 h 3604333"/>
              <a:gd name="connsiteX0" fmla="*/ 4607511 w 4607511"/>
              <a:gd name="connsiteY0" fmla="*/ 0 h 3595456"/>
              <a:gd name="connsiteX1" fmla="*/ 3391270 w 4607511"/>
              <a:gd name="connsiteY1" fmla="*/ 8878 h 3595456"/>
              <a:gd name="connsiteX2" fmla="*/ 3391270 w 4607511"/>
              <a:gd name="connsiteY2" fmla="*/ 976544 h 3595456"/>
              <a:gd name="connsiteX3" fmla="*/ 2121763 w 4607511"/>
              <a:gd name="connsiteY3" fmla="*/ 976544 h 3595456"/>
              <a:gd name="connsiteX4" fmla="*/ 2121763 w 4607511"/>
              <a:gd name="connsiteY4" fmla="*/ 1970843 h 3595456"/>
              <a:gd name="connsiteX5" fmla="*/ 870011 w 4607511"/>
              <a:gd name="connsiteY5" fmla="*/ 1961965 h 3595456"/>
              <a:gd name="connsiteX6" fmla="*/ 878889 w 4607511"/>
              <a:gd name="connsiteY6" fmla="*/ 2974020 h 3595456"/>
              <a:gd name="connsiteX7" fmla="*/ 0 w 4607511"/>
              <a:gd name="connsiteY7" fmla="*/ 2982897 h 3595456"/>
              <a:gd name="connsiteX8" fmla="*/ 0 w 4607511"/>
              <a:gd name="connsiteY8" fmla="*/ 3595456 h 3595456"/>
              <a:gd name="connsiteX9" fmla="*/ 4607511 w 4607511"/>
              <a:gd name="connsiteY9" fmla="*/ 3586579 h 3595456"/>
              <a:gd name="connsiteX10" fmla="*/ 4607511 w 4607511"/>
              <a:gd name="connsiteY10" fmla="*/ 0 h 3595456"/>
              <a:gd name="connsiteX0" fmla="*/ 4580878 w 4607511"/>
              <a:gd name="connsiteY0" fmla="*/ 17755 h 3586578"/>
              <a:gd name="connsiteX1" fmla="*/ 3391270 w 4607511"/>
              <a:gd name="connsiteY1" fmla="*/ 0 h 3586578"/>
              <a:gd name="connsiteX2" fmla="*/ 3391270 w 4607511"/>
              <a:gd name="connsiteY2" fmla="*/ 967666 h 3586578"/>
              <a:gd name="connsiteX3" fmla="*/ 2121763 w 4607511"/>
              <a:gd name="connsiteY3" fmla="*/ 967666 h 3586578"/>
              <a:gd name="connsiteX4" fmla="*/ 2121763 w 4607511"/>
              <a:gd name="connsiteY4" fmla="*/ 1961965 h 3586578"/>
              <a:gd name="connsiteX5" fmla="*/ 870011 w 4607511"/>
              <a:gd name="connsiteY5" fmla="*/ 1953087 h 3586578"/>
              <a:gd name="connsiteX6" fmla="*/ 878889 w 4607511"/>
              <a:gd name="connsiteY6" fmla="*/ 2965142 h 3586578"/>
              <a:gd name="connsiteX7" fmla="*/ 0 w 4607511"/>
              <a:gd name="connsiteY7" fmla="*/ 2974019 h 3586578"/>
              <a:gd name="connsiteX8" fmla="*/ 0 w 4607511"/>
              <a:gd name="connsiteY8" fmla="*/ 3586578 h 3586578"/>
              <a:gd name="connsiteX9" fmla="*/ 4607511 w 4607511"/>
              <a:gd name="connsiteY9" fmla="*/ 3577701 h 3586578"/>
              <a:gd name="connsiteX10" fmla="*/ 4580878 w 4607511"/>
              <a:gd name="connsiteY10" fmla="*/ 17755 h 358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7511" h="3586578">
                <a:moveTo>
                  <a:pt x="4580878" y="17755"/>
                </a:moveTo>
                <a:lnTo>
                  <a:pt x="3391270" y="0"/>
                </a:lnTo>
                <a:lnTo>
                  <a:pt x="3391270" y="967666"/>
                </a:lnTo>
                <a:lnTo>
                  <a:pt x="2121763" y="967666"/>
                </a:lnTo>
                <a:lnTo>
                  <a:pt x="2121763" y="1961965"/>
                </a:lnTo>
                <a:lnTo>
                  <a:pt x="870011" y="1953087"/>
                </a:lnTo>
                <a:cubicBezTo>
                  <a:pt x="872970" y="2290439"/>
                  <a:pt x="875930" y="2627790"/>
                  <a:pt x="878889" y="2965142"/>
                </a:cubicBezTo>
                <a:lnTo>
                  <a:pt x="0" y="2974019"/>
                </a:lnTo>
                <a:lnTo>
                  <a:pt x="0" y="3586578"/>
                </a:lnTo>
                <a:lnTo>
                  <a:pt x="4607511" y="3577701"/>
                </a:lnTo>
                <a:lnTo>
                  <a:pt x="4580878" y="17755"/>
                </a:lnTo>
                <a:close/>
              </a:path>
            </a:pathLst>
          </a:cu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9438" name="Rectangle 39"/>
          <p:cNvSpPr>
            <a:spLocks noChangeArrowheads="1"/>
          </p:cNvSpPr>
          <p:nvPr/>
        </p:nvSpPr>
        <p:spPr bwMode="auto">
          <a:xfrm>
            <a:off x="6505575" y="1825625"/>
            <a:ext cx="67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rgbClr val="00B0F0"/>
                </a:solidFill>
                <a:latin typeface="Arial" panose="020B0604020202020204" pitchFamily="34" charset="0"/>
              </a:rPr>
              <a:t>OEE</a:t>
            </a:r>
          </a:p>
        </p:txBody>
      </p:sp>
      <p:sp>
        <p:nvSpPr>
          <p:cNvPr id="59439" name="Rectangle 40"/>
          <p:cNvSpPr>
            <a:spLocks noChangeArrowheads="1"/>
          </p:cNvSpPr>
          <p:nvPr/>
        </p:nvSpPr>
        <p:spPr bwMode="auto">
          <a:xfrm>
            <a:off x="7751763" y="1319213"/>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rgbClr val="002060"/>
                </a:solidFill>
                <a:latin typeface="Arial" panose="020B0604020202020204" pitchFamily="34" charset="0"/>
              </a:rPr>
              <a:t>TEEP</a:t>
            </a:r>
          </a:p>
        </p:txBody>
      </p:sp>
    </p:spTree>
    <p:extLst>
      <p:ext uri="{BB962C8B-B14F-4D97-AF65-F5344CB8AC3E}">
        <p14:creationId xmlns:p14="http://schemas.microsoft.com/office/powerpoint/2010/main" val="131416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477328"/>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Evaluation Criteria</a:t>
            </a:r>
            <a:br>
              <a:rPr lang="en-IN" b="1" dirty="0">
                <a:ln/>
                <a:solidFill>
                  <a:schemeClr val="tx1"/>
                </a:solidFill>
              </a:rPr>
            </a:br>
            <a:r>
              <a:rPr lang="en-IN" b="1" dirty="0">
                <a:ln/>
                <a:solidFill>
                  <a:schemeClr val="tx1"/>
                </a:solidFill>
              </a:rPr>
              <a:t>for </a:t>
            </a:r>
            <a:br>
              <a:rPr lang="en-IN" b="1" dirty="0">
                <a:ln/>
                <a:solidFill>
                  <a:schemeClr val="tx1"/>
                </a:solidFill>
              </a:rPr>
            </a:br>
            <a:r>
              <a:rPr lang="en-IN" b="1" dirty="0">
                <a:ln/>
                <a:solidFill>
                  <a:schemeClr val="tx1"/>
                </a:solidFill>
              </a:rPr>
              <a:t>5 Days Assessors Training Programme </a:t>
            </a:r>
            <a:br>
              <a:rPr lang="en-IN" b="1" dirty="0">
                <a:ln/>
                <a:solidFill>
                  <a:schemeClr val="tx1"/>
                </a:solidFill>
              </a:rPr>
            </a:br>
            <a:endParaRPr lang="en-IN" b="1" dirty="0">
              <a:ln/>
              <a:solidFill>
                <a:schemeClr val="tx1"/>
              </a:solidFill>
            </a:endParaRPr>
          </a:p>
        </p:txBody>
      </p:sp>
    </p:spTree>
    <p:extLst>
      <p:ext uri="{BB962C8B-B14F-4D97-AF65-F5344CB8AC3E}">
        <p14:creationId xmlns:p14="http://schemas.microsoft.com/office/powerpoint/2010/main" val="4282801005"/>
      </p:ext>
    </p:extLst>
  </p:cSld>
  <p:clrMapOvr>
    <a:masterClrMapping/>
  </p:clrMapOvr>
  <p:transition spd="slow">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736066904"/>
              </p:ext>
            </p:extLst>
          </p:nvPr>
        </p:nvGraphicFramePr>
        <p:xfrm>
          <a:off x="191914" y="2179081"/>
          <a:ext cx="8736933" cy="1976060"/>
        </p:xfrm>
        <a:graphic>
          <a:graphicData uri="http://schemas.openxmlformats.org/drawingml/2006/table">
            <a:tbl>
              <a:tblPr firstRow="1" bandRow="1">
                <a:tableStyleId>{72833802-FEF1-4C79-8D5D-14CF1EAF98D9}</a:tableStyleId>
              </a:tblPr>
              <a:tblGrid>
                <a:gridCol w="1327604">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210236">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P-4</a:t>
                      </a:r>
                      <a:endParaRPr lang="en-IN" sz="1800" b="1" dirty="0">
                        <a:solidFill>
                          <a:schemeClr val="tx1"/>
                        </a:solidFill>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Overall Equipment Effectiveness</a:t>
                      </a:r>
                      <a:endParaRPr lang="en-IN" sz="1800" dirty="0">
                        <a:effectLst/>
                        <a:latin typeface="Century Gothic" panose="020B0502020202020204" pitchFamily="34" charset="0"/>
                        <a:ea typeface="MS Mincho"/>
                        <a:cs typeface="Times New Roman"/>
                      </a:endParaRPr>
                    </a:p>
                  </a:txBody>
                  <a:tcPr marL="51435" marR="51435"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Less than 30%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30-60%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60-65 %</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65-85%</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&gt;85 %</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8979407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4963" y="3095384"/>
            <a:ext cx="3794078" cy="861774"/>
          </a:xfrm>
          <a:noFill/>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800" dirty="0">
                <a:ln/>
                <a:solidFill>
                  <a:schemeClr val="tx1"/>
                </a:solidFill>
              </a:rPr>
              <a:t>Waste Management</a:t>
            </a:r>
            <a:br>
              <a:rPr lang="en-US" sz="2800" dirty="0">
                <a:ln/>
                <a:solidFill>
                  <a:schemeClr val="tx1"/>
                </a:solidFill>
              </a:rPr>
            </a:br>
            <a:r>
              <a:rPr lang="en-US" sz="2800" dirty="0">
                <a:ln/>
                <a:solidFill>
                  <a:schemeClr val="tx1"/>
                </a:solidFill>
              </a:rPr>
              <a:t>(A-4)</a:t>
            </a:r>
            <a:endParaRPr lang="en-IN" sz="2800" dirty="0">
              <a:ln/>
              <a:solidFill>
                <a:schemeClr val="tx1"/>
              </a:solidFill>
            </a:endParaRPr>
          </a:p>
        </p:txBody>
      </p:sp>
      <p:sp>
        <p:nvSpPr>
          <p:cNvPr id="3" name="Title 1"/>
          <p:cNvSpPr txBox="1">
            <a:spLocks/>
          </p:cNvSpPr>
          <p:nvPr/>
        </p:nvSpPr>
        <p:spPr bwMode="auto">
          <a:xfrm>
            <a:off x="4817651" y="3095384"/>
            <a:ext cx="1910687" cy="430887"/>
          </a:xfrm>
          <a:prstGeom prst="rect">
            <a:avLst/>
          </a:prstGeom>
          <a:noFill/>
          <a:ln w="25400" cap="flat" cmpd="sng" algn="ctr">
            <a:noFill/>
            <a:prstDash val="soli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p>
            <a:pPr marL="0" marR="0" lvl="0" indent="0" algn="ctr" defTabSz="685145" rtl="0" eaLnBrk="1" fontAlgn="base" latinLnBrk="0" hangingPunct="1">
              <a:lnSpc>
                <a:spcPct val="100000"/>
              </a:lnSpc>
              <a:spcBef>
                <a:spcPct val="0"/>
              </a:spcBef>
              <a:spcAft>
                <a:spcPct val="0"/>
              </a:spcAft>
              <a:buClrTx/>
              <a:buSzTx/>
              <a:buFontTx/>
              <a:buNone/>
              <a:tabLst>
                <a:tab pos="206515" algn="l"/>
              </a:tabLst>
              <a:defRPr/>
            </a:pPr>
            <a:r>
              <a:rPr kumimoji="0" lang="en-US" sz="2800" b="0" i="0" u="none" strike="noStrike" kern="0" cap="none" spc="0" normalizeH="0" baseline="0" noProof="0" dirty="0">
                <a:ln/>
                <a:solidFill>
                  <a:schemeClr val="tx1"/>
                </a:solidFill>
                <a:effectLst/>
                <a:uLnTx/>
                <a:uFillTx/>
                <a:latin typeface="+mj-lt"/>
                <a:ea typeface="Arial Unicode MS" pitchFamily="34" charset="-128"/>
                <a:cs typeface="Arial Unicode MS" pitchFamily="34" charset="-128"/>
              </a:rPr>
              <a:t>1 - 08</a:t>
            </a:r>
            <a:endParaRPr kumimoji="0" lang="en-IN" sz="2800" b="0" i="0" u="none" strike="noStrike" kern="0" cap="none" spc="0" normalizeH="0" baseline="0" noProof="0" dirty="0">
              <a:ln/>
              <a:solidFill>
                <a:schemeClr val="tx1"/>
              </a:solidFill>
              <a:effectLst/>
              <a:uLnTx/>
              <a:uFillTx/>
              <a:latin typeface="+mj-lt"/>
              <a:ea typeface="Arial Unicode MS" pitchFamily="34" charset="-128"/>
              <a:cs typeface="Arial Unicode MS" pitchFamily="34" charset="-128"/>
            </a:endParaRPr>
          </a:p>
        </p:txBody>
      </p:sp>
    </p:spTree>
    <p:extLst>
      <p:ext uri="{BB962C8B-B14F-4D97-AF65-F5344CB8AC3E}">
        <p14:creationId xmlns:p14="http://schemas.microsoft.com/office/powerpoint/2010/main" val="3262273214"/>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itisystems.com.br/wp-content/uploads/2013/03/muda-mura-mur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2035" y="2439351"/>
            <a:ext cx="3939488" cy="354554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1282266" y="1429058"/>
            <a:ext cx="3793009" cy="1246495"/>
          </a:xfrm>
        </p:spPr>
        <p:txBody>
          <a:bodyPr/>
          <a:lstStyle/>
          <a:p>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sp>
        <p:nvSpPr>
          <p:cNvPr id="4" name="TextBox 3"/>
          <p:cNvSpPr txBox="1"/>
          <p:nvPr/>
        </p:nvSpPr>
        <p:spPr>
          <a:xfrm>
            <a:off x="5500046" y="3684898"/>
            <a:ext cx="1392070" cy="30777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Overburdened</a:t>
            </a:r>
          </a:p>
        </p:txBody>
      </p:sp>
      <p:sp>
        <p:nvSpPr>
          <p:cNvPr id="8" name="TextBox 7"/>
          <p:cNvSpPr txBox="1"/>
          <p:nvPr/>
        </p:nvSpPr>
        <p:spPr>
          <a:xfrm>
            <a:off x="6332560" y="4954138"/>
            <a:ext cx="1392070" cy="30777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Unevenness</a:t>
            </a:r>
          </a:p>
        </p:txBody>
      </p:sp>
      <p:sp>
        <p:nvSpPr>
          <p:cNvPr id="9" name="TextBox 8"/>
          <p:cNvSpPr txBox="1"/>
          <p:nvPr/>
        </p:nvSpPr>
        <p:spPr>
          <a:xfrm>
            <a:off x="4544702" y="4967788"/>
            <a:ext cx="1392070" cy="30777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t>Waste</a:t>
            </a:r>
          </a:p>
        </p:txBody>
      </p:sp>
      <p:sp>
        <p:nvSpPr>
          <p:cNvPr id="10" name="Title 1"/>
          <p:cNvSpPr txBox="1">
            <a:spLocks/>
          </p:cNvSpPr>
          <p:nvPr/>
        </p:nvSpPr>
        <p:spPr bwMode="auto">
          <a:xfrm>
            <a:off x="471983" y="3053615"/>
            <a:ext cx="374518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2000" b="1" kern="0" dirty="0" err="1">
                <a:solidFill>
                  <a:srgbClr val="003A6C"/>
                </a:solidFill>
                <a:latin typeface="+mj-lt"/>
                <a:ea typeface="+mj-ea"/>
                <a:cs typeface="+mj-cs"/>
              </a:rPr>
              <a:t>Muda</a:t>
            </a:r>
            <a:r>
              <a:rPr lang="en-US" sz="2000" b="1" kern="0" dirty="0">
                <a:solidFill>
                  <a:srgbClr val="003A6C"/>
                </a:solidFill>
                <a:latin typeface="+mj-lt"/>
                <a:ea typeface="+mj-ea"/>
                <a:cs typeface="+mj-cs"/>
              </a:rPr>
              <a:t> : </a:t>
            </a:r>
            <a:r>
              <a:rPr lang="en-US" sz="2000" kern="0" dirty="0">
                <a:solidFill>
                  <a:srgbClr val="003A6C"/>
                </a:solidFill>
                <a:latin typeface="+mj-lt"/>
                <a:ea typeface="+mj-ea"/>
                <a:cs typeface="+mj-cs"/>
              </a:rPr>
              <a:t>Waste (7 Wastes)</a:t>
            </a:r>
            <a:endParaRPr kumimoji="0" lang="en-US" sz="2000" i="0" u="none" strike="noStrike" kern="0" cap="none" spc="0" normalizeH="0" baseline="0" noProof="0" dirty="0">
              <a:ln>
                <a:noFill/>
              </a:ln>
              <a:solidFill>
                <a:srgbClr val="003A6C"/>
              </a:solidFill>
              <a:effectLst/>
              <a:uLnTx/>
              <a:uFillTx/>
              <a:latin typeface="+mj-lt"/>
              <a:ea typeface="+mj-ea"/>
              <a:cs typeface="+mj-cs"/>
            </a:endParaRPr>
          </a:p>
        </p:txBody>
      </p:sp>
      <p:sp>
        <p:nvSpPr>
          <p:cNvPr id="11" name="Title 1"/>
          <p:cNvSpPr txBox="1">
            <a:spLocks/>
          </p:cNvSpPr>
          <p:nvPr/>
        </p:nvSpPr>
        <p:spPr bwMode="auto">
          <a:xfrm>
            <a:off x="431141" y="3849735"/>
            <a:ext cx="3949794"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2000" b="1" kern="0" dirty="0" err="1">
                <a:solidFill>
                  <a:srgbClr val="003A6C"/>
                </a:solidFill>
                <a:latin typeface="+mj-lt"/>
                <a:ea typeface="+mj-ea"/>
                <a:cs typeface="+mj-cs"/>
              </a:rPr>
              <a:t>Muri</a:t>
            </a:r>
            <a:r>
              <a:rPr lang="en-US" sz="2000" b="1" kern="0" dirty="0">
                <a:solidFill>
                  <a:srgbClr val="003A6C"/>
                </a:solidFill>
                <a:latin typeface="+mj-lt"/>
                <a:ea typeface="+mj-ea"/>
                <a:cs typeface="+mj-cs"/>
              </a:rPr>
              <a:t>: </a:t>
            </a:r>
            <a:r>
              <a:rPr lang="en-US" sz="2000" kern="0" dirty="0">
                <a:solidFill>
                  <a:srgbClr val="003A6C"/>
                </a:solidFill>
                <a:latin typeface="+mj-lt"/>
                <a:ea typeface="+mj-ea"/>
                <a:cs typeface="+mj-cs"/>
              </a:rPr>
              <a:t>Strain / Overburden</a:t>
            </a:r>
            <a:endParaRPr kumimoji="0" lang="en-US" sz="2000" i="0" u="none" strike="noStrike" kern="0" cap="none" spc="0" normalizeH="0" baseline="0" noProof="0" dirty="0">
              <a:ln>
                <a:noFill/>
              </a:ln>
              <a:solidFill>
                <a:srgbClr val="003A6C"/>
              </a:solidFill>
              <a:effectLst/>
              <a:uLnTx/>
              <a:uFillTx/>
              <a:latin typeface="+mj-lt"/>
              <a:ea typeface="+mj-ea"/>
              <a:cs typeface="+mj-cs"/>
            </a:endParaRPr>
          </a:p>
        </p:txBody>
      </p:sp>
      <p:sp>
        <p:nvSpPr>
          <p:cNvPr id="12" name="Title 1"/>
          <p:cNvSpPr txBox="1">
            <a:spLocks/>
          </p:cNvSpPr>
          <p:nvPr/>
        </p:nvSpPr>
        <p:spPr bwMode="auto">
          <a:xfrm>
            <a:off x="409433" y="4628798"/>
            <a:ext cx="3916909"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r>
              <a:rPr lang="en-US" sz="2000" b="1" kern="0" dirty="0">
                <a:solidFill>
                  <a:srgbClr val="003A6C"/>
                </a:solidFill>
                <a:latin typeface="+mj-lt"/>
                <a:ea typeface="+mj-ea"/>
                <a:cs typeface="+mj-cs"/>
              </a:rPr>
              <a:t>Mura-: </a:t>
            </a:r>
            <a:r>
              <a:rPr lang="en-US" sz="2000" kern="0" dirty="0">
                <a:solidFill>
                  <a:srgbClr val="003A6C"/>
                </a:solidFill>
                <a:latin typeface="+mj-lt"/>
                <a:ea typeface="+mj-ea"/>
                <a:cs typeface="+mj-cs"/>
              </a:rPr>
              <a:t>Imbalance / Unevenness</a:t>
            </a:r>
            <a:endParaRPr kumimoji="0" lang="en-US" sz="2000" i="0" u="none" strike="noStrike" kern="0" cap="none" spc="0" normalizeH="0" baseline="0" noProof="0" dirty="0">
              <a:ln>
                <a:noFill/>
              </a:ln>
              <a:solidFill>
                <a:srgbClr val="003A6C"/>
              </a:solidFill>
              <a:effectLst/>
              <a:uLnTx/>
              <a:uFillTx/>
              <a:latin typeface="+mj-lt"/>
              <a:ea typeface="+mj-ea"/>
              <a:cs typeface="+mj-cs"/>
            </a:endParaRPr>
          </a:p>
        </p:txBody>
      </p:sp>
    </p:spTree>
    <p:extLst>
      <p:ext uri="{BB962C8B-B14F-4D97-AF65-F5344CB8AC3E}">
        <p14:creationId xmlns:p14="http://schemas.microsoft.com/office/powerpoint/2010/main" val="3204855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43901526"/>
              </p:ext>
            </p:extLst>
          </p:nvPr>
        </p:nvGraphicFramePr>
        <p:xfrm>
          <a:off x="191914" y="1426045"/>
          <a:ext cx="8736933" cy="4993580"/>
        </p:xfrm>
        <a:graphic>
          <a:graphicData uri="http://schemas.openxmlformats.org/drawingml/2006/table">
            <a:tbl>
              <a:tblPr firstRow="1" bandRow="1">
                <a:tableStyleId>{72833802-FEF1-4C79-8D5D-14CF1EAF98D9}</a:tableStyleId>
              </a:tblPr>
              <a:tblGrid>
                <a:gridCol w="977980">
                  <a:extLst>
                    <a:ext uri="{9D8B030D-6E8A-4147-A177-3AD203B41FA5}">
                      <a16:colId xmlns:a16="http://schemas.microsoft.com/office/drawing/2014/main" val="20000"/>
                    </a:ext>
                  </a:extLst>
                </a:gridCol>
                <a:gridCol w="1411941">
                  <a:extLst>
                    <a:ext uri="{9D8B030D-6E8A-4147-A177-3AD203B41FA5}">
                      <a16:colId xmlns:a16="http://schemas.microsoft.com/office/drawing/2014/main" val="20001"/>
                    </a:ext>
                  </a:extLst>
                </a:gridCol>
                <a:gridCol w="1586753">
                  <a:extLst>
                    <a:ext uri="{9D8B030D-6E8A-4147-A177-3AD203B41FA5}">
                      <a16:colId xmlns:a16="http://schemas.microsoft.com/office/drawing/2014/main" val="20002"/>
                    </a:ext>
                  </a:extLst>
                </a:gridCol>
                <a:gridCol w="1882588">
                  <a:extLst>
                    <a:ext uri="{9D8B030D-6E8A-4147-A177-3AD203B41FA5}">
                      <a16:colId xmlns:a16="http://schemas.microsoft.com/office/drawing/2014/main" val="20003"/>
                    </a:ext>
                  </a:extLst>
                </a:gridCol>
                <a:gridCol w="1506071">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A-4</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solidFill>
                          <a:latin typeface="Century Gothic" panose="020B0502020202020204" pitchFamily="34" charset="0"/>
                        </a:rPr>
                        <a:t>Organized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b="0" i="1">
                          <a:solidFill>
                            <a:srgbClr val="000000"/>
                          </a:solidFill>
                          <a:effectLst/>
                          <a:latin typeface="Century Gothic" panose="020B0502020202020204" pitchFamily="34" charset="0"/>
                          <a:ea typeface="Times New Roman"/>
                          <a:cs typeface="Times New Roman"/>
                        </a:rPr>
                        <a:t>Waste Management</a:t>
                      </a:r>
                      <a:endParaRPr lang="en-IN" sz="1600" b="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effectLst/>
                          <a:latin typeface="Century Gothic" panose="020B0502020202020204" pitchFamily="34" charset="0"/>
                          <a:ea typeface="Times New Roman"/>
                          <a:cs typeface="Times New Roman"/>
                        </a:rPr>
                        <a:t>-   No awareness on waste &amp; its effect on profitability or customer</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Awareness on waste &amp; its effect on profitability </a:t>
                      </a:r>
                      <a:br>
                        <a:rPr lang="en-IN" sz="1600" b="0" i="1" dirty="0">
                          <a:solidFill>
                            <a:srgbClr val="000000"/>
                          </a:solidFill>
                          <a:effectLst/>
                          <a:latin typeface="Century Gothic" panose="020B0502020202020204" pitchFamily="34" charset="0"/>
                          <a:ea typeface="Times New Roman"/>
                          <a:cs typeface="Times New Roman"/>
                        </a:rPr>
                      </a:br>
                      <a:r>
                        <a:rPr lang="en-IN" sz="1600" b="0" i="1" dirty="0">
                          <a:solidFill>
                            <a:srgbClr val="000000"/>
                          </a:solidFill>
                          <a:effectLst/>
                          <a:latin typeface="Century Gothic" panose="020B0502020202020204" pitchFamily="34" charset="0"/>
                          <a:ea typeface="Times New Roman"/>
                          <a:cs typeface="Times New Roman"/>
                        </a:rPr>
                        <a:t>-  Preliminary measures of waste reduction implemented with no tracking mechanism in place</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Value analysis of manufacturing activities for waste elimination is done through group activity and detailed action plans are in place along with targets and review cadence</a:t>
                      </a:r>
                      <a:br>
                        <a:rPr lang="en-IN" sz="1600" b="0" i="1" dirty="0">
                          <a:solidFill>
                            <a:srgbClr val="000000"/>
                          </a:solidFill>
                          <a:effectLst/>
                          <a:latin typeface="Century Gothic" panose="020B0502020202020204" pitchFamily="34" charset="0"/>
                          <a:ea typeface="Times New Roman"/>
                          <a:cs typeface="Times New Roman"/>
                        </a:rPr>
                      </a:br>
                      <a:r>
                        <a:rPr lang="en-IN" sz="1600" b="0" i="1" dirty="0">
                          <a:solidFill>
                            <a:srgbClr val="000000"/>
                          </a:solidFill>
                          <a:effectLst/>
                          <a:latin typeface="Century Gothic" panose="020B0502020202020204" pitchFamily="34" charset="0"/>
                          <a:ea typeface="Times New Roman"/>
                          <a:cs typeface="Times New Roman"/>
                        </a:rPr>
                        <a:t> - Project is meeting targets of 50%-70%and improvement measures are initiated</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effectLst/>
                          <a:latin typeface="Century Gothic" panose="020B0502020202020204" pitchFamily="34" charset="0"/>
                          <a:ea typeface="Times New Roman"/>
                          <a:cs typeface="Times New Roman"/>
                        </a:rPr>
                        <a:t>- Waste reduction project is meeting at least 70%-90%  of its targets and is showing continuous improvement since inception</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Waste reduction project is meeting targets by ~90% or more</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9171325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a:xfrm>
            <a:off x="191328" y="869765"/>
            <a:ext cx="6286500" cy="369332"/>
          </a:xfrm>
        </p:spPr>
        <p:txBody>
          <a:bodyPr/>
          <a:lstStyle/>
          <a:p>
            <a:r>
              <a:rPr lang="en-US" altLang="en-US" sz="2400" dirty="0"/>
              <a:t>How to reduce Waste </a:t>
            </a:r>
            <a:r>
              <a:rPr lang="en-US" altLang="en-US" sz="2400" i="1" dirty="0">
                <a:solidFill>
                  <a:srgbClr val="FF0000"/>
                </a:solidFill>
              </a:rPr>
              <a:t>(</a:t>
            </a:r>
            <a:r>
              <a:rPr lang="en-US" altLang="en-US" sz="2400" i="1" dirty="0" err="1">
                <a:solidFill>
                  <a:srgbClr val="FF0000"/>
                </a:solidFill>
              </a:rPr>
              <a:t>Muda</a:t>
            </a:r>
            <a:r>
              <a:rPr lang="en-US" altLang="en-US" sz="2400" i="1" dirty="0">
                <a:solidFill>
                  <a:srgbClr val="FF0000"/>
                </a:solidFill>
              </a:rPr>
              <a:t>)?</a:t>
            </a:r>
          </a:p>
        </p:txBody>
      </p:sp>
      <p:sp>
        <p:nvSpPr>
          <p:cNvPr id="62472" name="Slide Number Placeholder 7"/>
          <p:cNvSpPr>
            <a:spLocks noGrp="1"/>
          </p:cNvSpPr>
          <p:nvPr>
            <p:ph type="sldNum" sz="quarter" idx="4294967295"/>
          </p:nvPr>
        </p:nvSpPr>
        <p:spPr>
          <a:xfrm>
            <a:off x="6400800" y="5715000"/>
            <a:ext cx="1428750" cy="285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itchFamily="18" charset="0"/>
              </a:defRPr>
            </a:lvl1pPr>
            <a:lvl2pPr marL="557213" indent="-214313" eaLnBrk="0" hangingPunct="0">
              <a:defRPr sz="1800">
                <a:solidFill>
                  <a:schemeClr val="tx1"/>
                </a:solidFill>
                <a:latin typeface="Times New Roman" pitchFamily="18" charset="0"/>
              </a:defRPr>
            </a:lvl2pPr>
            <a:lvl3pPr marL="857250" indent="-171450" eaLnBrk="0" hangingPunct="0">
              <a:defRPr sz="1800">
                <a:solidFill>
                  <a:schemeClr val="tx1"/>
                </a:solidFill>
                <a:latin typeface="Times New Roman" pitchFamily="18" charset="0"/>
              </a:defRPr>
            </a:lvl3pPr>
            <a:lvl4pPr marL="1200150" indent="-171450" eaLnBrk="0" hangingPunct="0">
              <a:defRPr sz="1800">
                <a:solidFill>
                  <a:schemeClr val="tx1"/>
                </a:solidFill>
                <a:latin typeface="Times New Roman" pitchFamily="18" charset="0"/>
              </a:defRPr>
            </a:lvl4pPr>
            <a:lvl5pPr marL="1543050" indent="-171450" eaLnBrk="0" hangingPunct="0">
              <a:defRPr sz="1800">
                <a:solidFill>
                  <a:schemeClr val="tx1"/>
                </a:solidFill>
                <a:latin typeface="Times New Roman" pitchFamily="18" charset="0"/>
              </a:defRPr>
            </a:lvl5pPr>
            <a:lvl6pPr marL="1885950" indent="-171450" eaLnBrk="0" fontAlgn="base" hangingPunct="0">
              <a:spcBef>
                <a:spcPct val="0"/>
              </a:spcBef>
              <a:spcAft>
                <a:spcPct val="0"/>
              </a:spcAft>
              <a:defRPr sz="1800">
                <a:solidFill>
                  <a:schemeClr val="tx1"/>
                </a:solidFill>
                <a:latin typeface="Times New Roman" pitchFamily="18" charset="0"/>
              </a:defRPr>
            </a:lvl6pPr>
            <a:lvl7pPr marL="2228850" indent="-171450" eaLnBrk="0" fontAlgn="base" hangingPunct="0">
              <a:spcBef>
                <a:spcPct val="0"/>
              </a:spcBef>
              <a:spcAft>
                <a:spcPct val="0"/>
              </a:spcAft>
              <a:defRPr sz="1800">
                <a:solidFill>
                  <a:schemeClr val="tx1"/>
                </a:solidFill>
                <a:latin typeface="Times New Roman" pitchFamily="18" charset="0"/>
              </a:defRPr>
            </a:lvl7pPr>
            <a:lvl8pPr marL="2571750" indent="-171450" eaLnBrk="0" fontAlgn="base" hangingPunct="0">
              <a:spcBef>
                <a:spcPct val="0"/>
              </a:spcBef>
              <a:spcAft>
                <a:spcPct val="0"/>
              </a:spcAft>
              <a:defRPr sz="1800">
                <a:solidFill>
                  <a:schemeClr val="tx1"/>
                </a:solidFill>
                <a:latin typeface="Times New Roman" pitchFamily="18" charset="0"/>
              </a:defRPr>
            </a:lvl8pPr>
            <a:lvl9pPr marL="2914650" indent="-171450" eaLnBrk="0" fontAlgn="base" hangingPunct="0">
              <a:spcBef>
                <a:spcPct val="0"/>
              </a:spcBef>
              <a:spcAft>
                <a:spcPct val="0"/>
              </a:spcAft>
              <a:defRPr sz="1800">
                <a:solidFill>
                  <a:schemeClr val="tx1"/>
                </a:solidFill>
                <a:latin typeface="Times New Roman" pitchFamily="18" charset="0"/>
              </a:defRPr>
            </a:lvl9pPr>
          </a:lstStyle>
          <a:p>
            <a:pPr eaLnBrk="1" hangingPunct="1"/>
            <a:fld id="{FD92B4C7-BAE9-4317-8198-E8740832BB6C}" type="slidenum">
              <a:rPr lang="en-US" altLang="en-US" sz="1050">
                <a:solidFill>
                  <a:srgbClr val="000000"/>
                </a:solidFill>
                <a:latin typeface="Arial" pitchFamily="34" charset="0"/>
              </a:rPr>
              <a:pPr eaLnBrk="1" hangingPunct="1"/>
              <a:t>134</a:t>
            </a:fld>
            <a:endParaRPr lang="en-US" altLang="en-US" sz="1050">
              <a:solidFill>
                <a:srgbClr val="000000"/>
              </a:solidFill>
              <a:latin typeface="Arial" pitchFamily="34" charset="0"/>
            </a:endParaRPr>
          </a:p>
        </p:txBody>
      </p:sp>
      <p:graphicFrame>
        <p:nvGraphicFramePr>
          <p:cNvPr id="62467" name="Object 2"/>
          <p:cNvGraphicFramePr>
            <a:graphicFrameLocks noChangeAspect="1"/>
          </p:cNvGraphicFramePr>
          <p:nvPr>
            <p:extLst>
              <p:ext uri="{D42A27DB-BD31-4B8C-83A1-F6EECF244321}">
                <p14:modId xmlns:p14="http://schemas.microsoft.com/office/powerpoint/2010/main" val="1949136876"/>
              </p:ext>
            </p:extLst>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315414" name="Photo Editor Photo" r:id="rId4" imgW="3428571" imgH="2572109" progId="">
                  <p:embed/>
                </p:oleObj>
              </mc:Choice>
              <mc:Fallback>
                <p:oleObj name="Photo Editor Photo" r:id="rId4" imgW="3428571" imgH="2572109" progId="">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headEnd/>
            <a:tailEnd/>
          </a:ln>
        </p:spPr>
        <p:txBody>
          <a:bodyPr wrap="none" anchor="t"/>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extLst>
      <p:ext uri="{BB962C8B-B14F-4D97-AF65-F5344CB8AC3E}">
        <p14:creationId xmlns:p14="http://schemas.microsoft.com/office/powerpoint/2010/main" val="301682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165982"/>
            <a:ext cx="8223250" cy="553998"/>
          </a:xfrm>
          <a:noFill/>
          <a:ln>
            <a:noFill/>
          </a:ln>
          <a:effectLst/>
        </p:spPr>
        <p:txBody>
          <a:bodyPr vert="horz" wrap="square" lIns="0" tIns="0" rIns="0" bIns="0" numCol="1" anchor="b" anchorCtr="0" compatLnSpc="1">
            <a:prstTxWarp prst="textNoShape">
              <a:avLst/>
            </a:prstTxWarp>
            <a:spAutoFit/>
          </a:bodyPr>
          <a:lstStyle/>
          <a:p>
            <a:r>
              <a:rPr lang="en-US" sz="3600" dirty="0" err="1">
                <a:solidFill>
                  <a:schemeClr val="tx1"/>
                </a:solidFill>
              </a:rPr>
              <a:t>Muda</a:t>
            </a:r>
            <a:r>
              <a:rPr lang="en-US" sz="3600" dirty="0">
                <a:solidFill>
                  <a:schemeClr val="tx1"/>
                </a:solidFill>
              </a:rPr>
              <a:t> : Waste</a:t>
            </a:r>
          </a:p>
        </p:txBody>
      </p:sp>
      <p:sp>
        <p:nvSpPr>
          <p:cNvPr id="3" name="Content Placeholder 2"/>
          <p:cNvSpPr>
            <a:spLocks noGrp="1"/>
          </p:cNvSpPr>
          <p:nvPr>
            <p:ph idx="1"/>
          </p:nvPr>
        </p:nvSpPr>
        <p:spPr>
          <a:xfrm>
            <a:off x="604838" y="1524000"/>
            <a:ext cx="8081962" cy="4430713"/>
          </a:xfrm>
        </p:spPr>
        <p:txBody>
          <a:bodyPr/>
          <a:lstStyle/>
          <a:p>
            <a:pPr marL="182880" lvl="1" indent="0" algn="just">
              <a:lnSpc>
                <a:spcPct val="100000"/>
              </a:lnSpc>
              <a:spcBef>
                <a:spcPts val="600"/>
              </a:spcBef>
              <a:spcAft>
                <a:spcPts val="600"/>
              </a:spcAft>
              <a:buNone/>
            </a:pPr>
            <a:r>
              <a:rPr lang="en-US" sz="2400" dirty="0">
                <a:solidFill>
                  <a:srgbClr val="080808"/>
                </a:solidFill>
                <a:latin typeface="Arial" pitchFamily="34" charset="0"/>
                <a:cs typeface="Arial" pitchFamily="34" charset="0"/>
              </a:rPr>
              <a:t>MUDA stands for eliminating non value added activities and there are seven types of MUDA identified in shop floor:</a:t>
            </a:r>
          </a:p>
          <a:p>
            <a:pPr lvl="3">
              <a:lnSpc>
                <a:spcPct val="100000"/>
              </a:lnSpc>
              <a:spcBef>
                <a:spcPts val="600"/>
              </a:spcBef>
              <a:spcAft>
                <a:spcPts val="600"/>
              </a:spcAft>
              <a:buFont typeface="Wingdings" pitchFamily="2" charset="2"/>
              <a:buChar char="Ø"/>
            </a:pPr>
            <a:r>
              <a:rPr lang="en-US" sz="1800" dirty="0">
                <a:solidFill>
                  <a:srgbClr val="080808"/>
                </a:solidFill>
                <a:latin typeface="Arial" pitchFamily="34" charset="0"/>
                <a:cs typeface="Arial" pitchFamily="34" charset="0"/>
              </a:rPr>
              <a:t> </a:t>
            </a:r>
            <a:r>
              <a:rPr lang="en-US" sz="2000" dirty="0">
                <a:solidFill>
                  <a:srgbClr val="080808"/>
                </a:solidFill>
                <a:latin typeface="Arial" pitchFamily="34" charset="0"/>
                <a:cs typeface="Arial" pitchFamily="34" charset="0"/>
              </a:rPr>
              <a:t>MUDA of production (over production)</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stock (over stock)</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conveyance (transport)</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waiting</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operation</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workmen movement</a:t>
            </a:r>
          </a:p>
          <a:p>
            <a:pPr lvl="3">
              <a:lnSpc>
                <a:spcPct val="100000"/>
              </a:lnSpc>
              <a:spcBef>
                <a:spcPts val="600"/>
              </a:spcBef>
              <a:spcAft>
                <a:spcPts val="600"/>
              </a:spcAft>
              <a:buFont typeface="Wingdings" pitchFamily="2" charset="2"/>
              <a:buChar char="Ø"/>
            </a:pPr>
            <a:r>
              <a:rPr lang="en-US" sz="2000" dirty="0">
                <a:solidFill>
                  <a:srgbClr val="080808"/>
                </a:solidFill>
                <a:latin typeface="Arial" pitchFamily="34" charset="0"/>
                <a:cs typeface="Arial" pitchFamily="34" charset="0"/>
              </a:rPr>
              <a:t> MUDA of production of inferior goods</a:t>
            </a:r>
          </a:p>
          <a:p>
            <a:endParaRPr lang="en-US" sz="2000" dirty="0">
              <a:latin typeface="Arial" pitchFamily="34" charset="0"/>
              <a:cs typeface="Arial" pitchFamily="34" charset="0"/>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06926"/>
            <a:ext cx="8223250" cy="553998"/>
          </a:xfrm>
          <a:noFill/>
          <a:ln>
            <a:noFill/>
          </a:ln>
          <a:effectLst/>
        </p:spPr>
        <p:txBody>
          <a:bodyPr vert="horz" wrap="square" lIns="0" tIns="0" rIns="0" bIns="0" numCol="1" anchor="b" anchorCtr="0" compatLnSpc="1">
            <a:prstTxWarp prst="textNoShape">
              <a:avLst/>
            </a:prstTxWarp>
            <a:spAutoFit/>
          </a:bodyPr>
          <a:lstStyle/>
          <a:p>
            <a:r>
              <a:rPr lang="en-US" sz="3600" dirty="0" err="1">
                <a:solidFill>
                  <a:schemeClr val="tx1"/>
                </a:solidFill>
              </a:rPr>
              <a:t>Muri</a:t>
            </a:r>
            <a:r>
              <a:rPr lang="en-US" sz="3600" dirty="0">
                <a:solidFill>
                  <a:schemeClr val="tx1"/>
                </a:solidFill>
              </a:rPr>
              <a:t> : Strain</a:t>
            </a:r>
          </a:p>
        </p:txBody>
      </p:sp>
      <p:sp>
        <p:nvSpPr>
          <p:cNvPr id="3" name="Content Placeholder 2"/>
          <p:cNvSpPr>
            <a:spLocks noGrp="1"/>
          </p:cNvSpPr>
          <p:nvPr>
            <p:ph idx="1"/>
          </p:nvPr>
        </p:nvSpPr>
        <p:spPr>
          <a:xfrm>
            <a:off x="604838" y="1752600"/>
            <a:ext cx="8081962" cy="4202113"/>
          </a:xfrm>
        </p:spPr>
        <p:txBody>
          <a:bodyPr/>
          <a:lstStyle/>
          <a:p>
            <a:pPr marL="182880" lvl="1" indent="0" algn="just">
              <a:lnSpc>
                <a:spcPct val="100000"/>
              </a:lnSpc>
              <a:spcBef>
                <a:spcPts val="600"/>
              </a:spcBef>
              <a:spcAft>
                <a:spcPts val="600"/>
              </a:spcAft>
              <a:buNone/>
            </a:pPr>
            <a:r>
              <a:rPr lang="en-US" sz="2400" b="1" dirty="0">
                <a:latin typeface="Dutch801 XBd BT" pitchFamily="18" charset="0"/>
              </a:rPr>
              <a:t>MURI stands for any activity that exceeds actual capacity of 4M (man, machine, material &amp; method)</a:t>
            </a:r>
          </a:p>
          <a:p>
            <a:pPr marL="182880" lvl="1" indent="0" algn="just">
              <a:lnSpc>
                <a:spcPct val="100000"/>
              </a:lnSpc>
              <a:spcBef>
                <a:spcPts val="600"/>
              </a:spcBef>
              <a:spcAft>
                <a:spcPts val="600"/>
              </a:spcAft>
              <a:buNone/>
            </a:pPr>
            <a:endParaRPr lang="en-US" sz="2400" dirty="0">
              <a:solidFill>
                <a:srgbClr val="080808"/>
              </a:solidFill>
              <a:latin typeface="Arial" pitchFamily="34" charset="0"/>
              <a:cs typeface="Arial" pitchFamily="34" charset="0"/>
            </a:endParaRPr>
          </a:p>
          <a:p>
            <a:pPr eaLnBrk="1" hangingPunct="1">
              <a:buNone/>
            </a:pPr>
            <a:r>
              <a:rPr lang="en-US" sz="2800" b="1" dirty="0">
                <a:latin typeface="Dutch801 XBd BT" pitchFamily="18" charset="0"/>
              </a:rPr>
              <a:t> Example: </a:t>
            </a:r>
          </a:p>
          <a:p>
            <a:pPr marL="457200" eaLnBrk="1" hangingPunct="1">
              <a:buFont typeface="Wingdings" pitchFamily="2" charset="2"/>
              <a:buChar char="ü"/>
            </a:pPr>
            <a:r>
              <a:rPr lang="en-US" sz="2400" dirty="0">
                <a:latin typeface="Dutch801 XBd BT" pitchFamily="18" charset="0"/>
              </a:rPr>
              <a:t>Press over load due to double panel loading in the die</a:t>
            </a:r>
          </a:p>
          <a:p>
            <a:pPr marL="457200" eaLnBrk="1" hangingPunct="1">
              <a:buFont typeface="Wingdings" pitchFamily="2" charset="2"/>
              <a:buChar char="ü"/>
            </a:pPr>
            <a:r>
              <a:rPr lang="en-US" sz="2400" dirty="0">
                <a:latin typeface="Dutch801 XBd BT" pitchFamily="18" charset="0"/>
              </a:rPr>
              <a:t> Double sheet feeding in shearing machine</a:t>
            </a:r>
          </a:p>
          <a:p>
            <a:pPr marL="457200" eaLnBrk="1" hangingPunct="1">
              <a:buFont typeface="Wingdings" pitchFamily="2" charset="2"/>
              <a:buChar char="ü"/>
            </a:pPr>
            <a:r>
              <a:rPr lang="en-US" sz="2400" dirty="0">
                <a:latin typeface="Dutch801 XBd BT" pitchFamily="18" charset="0"/>
              </a:rPr>
              <a:t> Use of 2.5 T fork lift instead of 5 T fork lift</a:t>
            </a:r>
          </a:p>
          <a:p>
            <a:pPr marL="457200" eaLnBrk="1" hangingPunct="1">
              <a:buFont typeface="Wingdings" pitchFamily="2" charset="2"/>
              <a:buChar char="ü"/>
            </a:pPr>
            <a:r>
              <a:rPr lang="en-US" sz="2400" dirty="0">
                <a:latin typeface="Dutch801 XBd BT" pitchFamily="18" charset="0"/>
              </a:rPr>
              <a:t> Lifting two dies at time with EOT crane</a:t>
            </a:r>
          </a:p>
          <a:p>
            <a:endParaRPr lang="en-US" sz="2000" dirty="0">
              <a:latin typeface="Arial" pitchFamily="34" charset="0"/>
              <a:cs typeface="Arial" pitchFamily="34" charset="0"/>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04800" y="1600200"/>
            <a:ext cx="8534400" cy="1447800"/>
          </a:xfrm>
          <a:prstGeom prst="rect">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lIns="457200" anchor="ctr">
            <a:flatTx/>
          </a:bodyPr>
          <a:lstStyle/>
          <a:p>
            <a:pPr eaLnBrk="1" hangingPunct="1"/>
            <a:r>
              <a:rPr lang="en-US" sz="2800" dirty="0">
                <a:latin typeface="Dutch801 XBd BT" pitchFamily="18" charset="0"/>
              </a:rPr>
              <a:t>Use of 2.5 T fork lift instead of 5 T fork lift</a:t>
            </a:r>
          </a:p>
        </p:txBody>
      </p:sp>
      <p:sp>
        <p:nvSpPr>
          <p:cNvPr id="5" name="Rectangle 11"/>
          <p:cNvSpPr>
            <a:spLocks noChangeArrowheads="1"/>
          </p:cNvSpPr>
          <p:nvPr/>
        </p:nvSpPr>
        <p:spPr bwMode="auto">
          <a:xfrm>
            <a:off x="4648200" y="5486400"/>
            <a:ext cx="2376488" cy="304800"/>
          </a:xfrm>
          <a:prstGeom prst="rect">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wrap="none" anchor="ctr">
            <a:flatTx/>
          </a:bodyPr>
          <a:lstStyle/>
          <a:p>
            <a:pPr algn="ctr" eaLnBrk="1" hangingPunct="1"/>
            <a:r>
              <a:rPr lang="en-US" b="1">
                <a:latin typeface="Arial" charset="0"/>
              </a:rPr>
              <a:t>CORRECT</a:t>
            </a:r>
          </a:p>
        </p:txBody>
      </p:sp>
      <p:sp>
        <p:nvSpPr>
          <p:cNvPr id="6" name="Rectangle 12"/>
          <p:cNvSpPr>
            <a:spLocks noChangeArrowheads="1"/>
          </p:cNvSpPr>
          <p:nvPr/>
        </p:nvSpPr>
        <p:spPr bwMode="auto">
          <a:xfrm>
            <a:off x="2209800" y="5486400"/>
            <a:ext cx="2376488" cy="304800"/>
          </a:xfrm>
          <a:prstGeom prst="rect">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wrap="none" anchor="ctr">
            <a:flatTx/>
          </a:bodyPr>
          <a:lstStyle/>
          <a:p>
            <a:pPr algn="ctr" eaLnBrk="1" hangingPunct="1"/>
            <a:r>
              <a:rPr lang="en-US" b="1">
                <a:latin typeface="Arial" charset="0"/>
              </a:rPr>
              <a:t>WRONG</a:t>
            </a:r>
          </a:p>
        </p:txBody>
      </p:sp>
      <p:grpSp>
        <p:nvGrpSpPr>
          <p:cNvPr id="2" name="Group 21"/>
          <p:cNvGrpSpPr>
            <a:grpSpLocks/>
          </p:cNvGrpSpPr>
          <p:nvPr/>
        </p:nvGrpSpPr>
        <p:grpSpPr bwMode="auto">
          <a:xfrm>
            <a:off x="0" y="3244850"/>
            <a:ext cx="9144000" cy="1936750"/>
            <a:chOff x="0" y="2928"/>
            <a:chExt cx="5760" cy="1008"/>
          </a:xfrm>
        </p:grpSpPr>
        <p:grpSp>
          <p:nvGrpSpPr>
            <p:cNvPr id="3" name="Group 20"/>
            <p:cNvGrpSpPr>
              <a:grpSpLocks/>
            </p:cNvGrpSpPr>
            <p:nvPr/>
          </p:nvGrpSpPr>
          <p:grpSpPr bwMode="auto">
            <a:xfrm>
              <a:off x="0" y="2928"/>
              <a:ext cx="5760" cy="912"/>
              <a:chOff x="0" y="2928"/>
              <a:chExt cx="5760" cy="912"/>
            </a:xfrm>
          </p:grpSpPr>
          <p:sp>
            <p:nvSpPr>
              <p:cNvPr id="11" name="AutoShape 9"/>
              <p:cNvSpPr>
                <a:spLocks noChangeArrowheads="1"/>
              </p:cNvSpPr>
              <p:nvPr/>
            </p:nvSpPr>
            <p:spPr bwMode="auto">
              <a:xfrm>
                <a:off x="0" y="2928"/>
                <a:ext cx="1344" cy="910"/>
              </a:xfrm>
              <a:prstGeom prst="rightArrow">
                <a:avLst>
                  <a:gd name="adj1" fmla="val 50000"/>
                  <a:gd name="adj2" fmla="val 36923"/>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anchor="ctr">
                <a:flatTx/>
              </a:bodyPr>
              <a:lstStyle/>
              <a:p>
                <a:pPr algn="ctr" eaLnBrk="1" hangingPunct="1"/>
                <a:r>
                  <a:rPr lang="en-US" b="1" dirty="0">
                    <a:latin typeface="Dutch801 XBd BT" pitchFamily="18" charset="0"/>
                  </a:rPr>
                  <a:t>2.762 Ton with 2.5T forklift</a:t>
                </a:r>
              </a:p>
            </p:txBody>
          </p:sp>
          <p:sp>
            <p:nvSpPr>
              <p:cNvPr id="12" name="AutoShape 10"/>
              <p:cNvSpPr>
                <a:spLocks noChangeArrowheads="1"/>
              </p:cNvSpPr>
              <p:nvPr/>
            </p:nvSpPr>
            <p:spPr bwMode="auto">
              <a:xfrm>
                <a:off x="4464" y="2928"/>
                <a:ext cx="1296" cy="912"/>
              </a:xfrm>
              <a:prstGeom prst="leftArrow">
                <a:avLst>
                  <a:gd name="adj1" fmla="val 50000"/>
                  <a:gd name="adj2" fmla="val 35526"/>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anchor="ctr">
                <a:flatTx/>
              </a:bodyPr>
              <a:lstStyle/>
              <a:p>
                <a:pPr algn="ctr" eaLnBrk="1" hangingPunct="1"/>
                <a:r>
                  <a:rPr lang="en-US" b="1">
                    <a:latin typeface="Dutch801 XBd BT" pitchFamily="18" charset="0"/>
                  </a:rPr>
                  <a:t>2.762 Ton with 5T forklift</a:t>
                </a:r>
              </a:p>
            </p:txBody>
          </p:sp>
        </p:grpSp>
        <p:pic>
          <p:nvPicPr>
            <p:cNvPr id="9" name="Picture 18" descr="2"/>
            <p:cNvPicPr>
              <a:picLocks noChangeAspect="1" noChangeArrowheads="1"/>
            </p:cNvPicPr>
            <p:nvPr/>
          </p:nvPicPr>
          <p:blipFill>
            <a:blip r:embed="rId2" cstate="print"/>
            <a:srcRect/>
            <a:stretch>
              <a:fillRect/>
            </a:stretch>
          </p:blipFill>
          <p:spPr bwMode="auto">
            <a:xfrm>
              <a:off x="1440" y="2928"/>
              <a:ext cx="1440" cy="1008"/>
            </a:xfrm>
            <a:prstGeom prst="rect">
              <a:avLst/>
            </a:prstGeom>
            <a:noFill/>
            <a:ln w="19050">
              <a:solidFill>
                <a:srgbClr val="333333"/>
              </a:solidFill>
              <a:miter lim="800000"/>
              <a:headEnd/>
              <a:tailEnd/>
            </a:ln>
          </p:spPr>
        </p:pic>
        <p:pic>
          <p:nvPicPr>
            <p:cNvPr id="10" name="Picture 19" descr="5"/>
            <p:cNvPicPr>
              <a:picLocks noChangeAspect="1" noChangeArrowheads="1"/>
            </p:cNvPicPr>
            <p:nvPr/>
          </p:nvPicPr>
          <p:blipFill>
            <a:blip r:embed="rId3" cstate="print"/>
            <a:srcRect/>
            <a:stretch>
              <a:fillRect/>
            </a:stretch>
          </p:blipFill>
          <p:spPr bwMode="auto">
            <a:xfrm>
              <a:off x="2976" y="2928"/>
              <a:ext cx="1440" cy="1008"/>
            </a:xfrm>
            <a:prstGeom prst="rect">
              <a:avLst/>
            </a:prstGeom>
            <a:noFill/>
            <a:ln w="19050">
              <a:solidFill>
                <a:srgbClr val="333333"/>
              </a:solidFill>
              <a:miter lim="800000"/>
              <a:headEnd/>
              <a:tailEnd/>
            </a:ln>
          </p:spPr>
        </p:pic>
      </p:grpSp>
      <p:sp>
        <p:nvSpPr>
          <p:cNvPr id="13" name="Title 1"/>
          <p:cNvSpPr>
            <a:spLocks noGrp="1"/>
          </p:cNvSpPr>
          <p:nvPr>
            <p:ph type="title"/>
          </p:nvPr>
        </p:nvSpPr>
        <p:spPr>
          <a:xfrm>
            <a:off x="457200" y="165914"/>
            <a:ext cx="8223250" cy="553998"/>
          </a:xfrm>
          <a:noFill/>
          <a:ln>
            <a:noFill/>
          </a:ln>
          <a:effectLst/>
        </p:spPr>
        <p:txBody>
          <a:bodyPr vert="horz" wrap="square" lIns="0" tIns="0" rIns="0" bIns="0" numCol="1" anchor="b" anchorCtr="0" compatLnSpc="1">
            <a:prstTxWarp prst="textNoShape">
              <a:avLst/>
            </a:prstTxWarp>
            <a:spAutoFit/>
          </a:bodyPr>
          <a:lstStyle/>
          <a:p>
            <a:r>
              <a:rPr lang="en-US" sz="3600" dirty="0" err="1">
                <a:solidFill>
                  <a:schemeClr val="tx1"/>
                </a:solidFill>
              </a:rPr>
              <a:t>Muri</a:t>
            </a:r>
            <a:r>
              <a:rPr lang="en-US" sz="3600" dirty="0">
                <a:solidFill>
                  <a:schemeClr val="tx1"/>
                </a:solidFill>
              </a:rPr>
              <a:t> : Strain</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34222"/>
            <a:ext cx="8223250" cy="553998"/>
          </a:xfrm>
          <a:noFill/>
          <a:ln>
            <a:noFill/>
          </a:ln>
          <a:effectLst/>
        </p:spPr>
        <p:txBody>
          <a:bodyPr vert="horz" wrap="square" lIns="0" tIns="0" rIns="0" bIns="0" numCol="1" anchor="b" anchorCtr="0" compatLnSpc="1">
            <a:prstTxWarp prst="textNoShape">
              <a:avLst/>
            </a:prstTxWarp>
            <a:spAutoFit/>
          </a:bodyPr>
          <a:lstStyle/>
          <a:p>
            <a:r>
              <a:rPr lang="en-US" sz="3600" dirty="0">
                <a:solidFill>
                  <a:schemeClr val="tx1"/>
                </a:solidFill>
              </a:rPr>
              <a:t>Mura : Imbalance</a:t>
            </a:r>
          </a:p>
        </p:txBody>
      </p:sp>
      <p:sp>
        <p:nvSpPr>
          <p:cNvPr id="3" name="Content Placeholder 2"/>
          <p:cNvSpPr>
            <a:spLocks noGrp="1"/>
          </p:cNvSpPr>
          <p:nvPr>
            <p:ph idx="1"/>
          </p:nvPr>
        </p:nvSpPr>
        <p:spPr>
          <a:xfrm>
            <a:off x="604838" y="1752600"/>
            <a:ext cx="8081962" cy="4202113"/>
          </a:xfrm>
        </p:spPr>
        <p:txBody>
          <a:bodyPr/>
          <a:lstStyle/>
          <a:p>
            <a:pPr marL="182880" lvl="1" indent="0" algn="just">
              <a:lnSpc>
                <a:spcPct val="100000"/>
              </a:lnSpc>
              <a:spcBef>
                <a:spcPts val="600"/>
              </a:spcBef>
              <a:spcAft>
                <a:spcPts val="600"/>
              </a:spcAft>
              <a:buNone/>
            </a:pPr>
            <a:r>
              <a:rPr lang="en-US" sz="2400" b="1" dirty="0">
                <a:latin typeface="Dutch801 XBd BT" pitchFamily="18" charset="0"/>
              </a:rPr>
              <a:t>MURA stands for any activity that contains inconsistency or ineffective utilization</a:t>
            </a:r>
          </a:p>
          <a:p>
            <a:pPr marL="182880" lvl="1" indent="0" algn="just">
              <a:lnSpc>
                <a:spcPct val="100000"/>
              </a:lnSpc>
              <a:spcBef>
                <a:spcPts val="600"/>
              </a:spcBef>
              <a:spcAft>
                <a:spcPts val="600"/>
              </a:spcAft>
              <a:buNone/>
            </a:pPr>
            <a:endParaRPr lang="en-US" sz="2400" b="1" dirty="0">
              <a:latin typeface="Dutch801 XBd BT" pitchFamily="18" charset="0"/>
            </a:endParaRPr>
          </a:p>
          <a:p>
            <a:pPr marL="182880" lvl="1" indent="0" algn="just">
              <a:lnSpc>
                <a:spcPct val="100000"/>
              </a:lnSpc>
              <a:spcBef>
                <a:spcPts val="600"/>
              </a:spcBef>
              <a:spcAft>
                <a:spcPts val="600"/>
              </a:spcAft>
              <a:buNone/>
            </a:pPr>
            <a:endParaRPr lang="en-US" sz="2400" dirty="0">
              <a:solidFill>
                <a:srgbClr val="080808"/>
              </a:solidFill>
              <a:latin typeface="Arial" pitchFamily="34" charset="0"/>
              <a:cs typeface="Arial" pitchFamily="34" charset="0"/>
            </a:endParaRPr>
          </a:p>
          <a:p>
            <a:pPr eaLnBrk="1" hangingPunct="1">
              <a:buNone/>
            </a:pPr>
            <a:r>
              <a:rPr lang="en-US" sz="2800" b="1" dirty="0">
                <a:latin typeface="Dutch801 XBd BT" pitchFamily="18" charset="0"/>
              </a:rPr>
              <a:t> Example: </a:t>
            </a:r>
          </a:p>
          <a:p>
            <a:pPr lvl="1">
              <a:buFont typeface="Wingdings" pitchFamily="2" charset="2"/>
              <a:buChar char="ü"/>
            </a:pPr>
            <a:r>
              <a:rPr lang="en-US" sz="2400" dirty="0">
                <a:latin typeface="Dutch801 XBd BT" pitchFamily="18" charset="0"/>
              </a:rPr>
              <a:t>Unequal allocation of work to operators</a:t>
            </a:r>
          </a:p>
          <a:p>
            <a:endParaRPr lang="en-US" sz="2000" dirty="0">
              <a:latin typeface="Arial" pitchFamily="34" charset="0"/>
              <a:cs typeface="Arial" pitchFamily="34" charset="0"/>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09600" y="1447800"/>
            <a:ext cx="8229600" cy="914400"/>
          </a:xfrm>
          <a:prstGeom prst="rect">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lIns="1371600" anchor="ctr">
            <a:flatTx/>
          </a:bodyPr>
          <a:lstStyle/>
          <a:p>
            <a:pPr eaLnBrk="1" hangingPunct="1"/>
            <a:r>
              <a:rPr lang="en-US" sz="2400" b="1" dirty="0">
                <a:latin typeface="Arial" pitchFamily="34" charset="0"/>
                <a:cs typeface="Arial" pitchFamily="34" charset="0"/>
              </a:rPr>
              <a:t>Unequal allocation of work to operators</a:t>
            </a:r>
          </a:p>
        </p:txBody>
      </p:sp>
      <p:sp>
        <p:nvSpPr>
          <p:cNvPr id="5" name="Rectangle 8"/>
          <p:cNvSpPr>
            <a:spLocks noChangeArrowheads="1"/>
          </p:cNvSpPr>
          <p:nvPr/>
        </p:nvSpPr>
        <p:spPr bwMode="auto">
          <a:xfrm>
            <a:off x="1371600" y="4953000"/>
            <a:ext cx="6248400" cy="914400"/>
          </a:xfrm>
          <a:prstGeom prst="rect">
            <a:avLst/>
          </a:prstGeom>
          <a:noFill/>
          <a:ln w="9525" algn="ctr">
            <a:solidFill>
              <a:schemeClr val="tx1"/>
            </a:solidFill>
            <a:miter lim="800000"/>
            <a:headEnd/>
            <a:tailEnd/>
          </a:ln>
          <a:scene3d>
            <a:camera prst="legacyObliqueRight"/>
            <a:lightRig rig="legacyHarsh3" dir="t"/>
          </a:scene3d>
          <a:sp3d extrusionH="100000" prstMaterial="legacyMatte">
            <a:bevelT w="13500" h="13500" prst="angle"/>
            <a:bevelB w="13500" h="13500" prst="angle"/>
            <a:extrusionClr>
              <a:srgbClr val="663300"/>
            </a:extrusionClr>
          </a:sp3d>
        </p:spPr>
        <p:txBody>
          <a:bodyPr lIns="228600" rIns="228600" anchor="ctr">
            <a:flatTx/>
          </a:bodyPr>
          <a:lstStyle/>
          <a:p>
            <a:pPr eaLnBrk="1" hangingPunct="1">
              <a:buFont typeface="Wingdings" pitchFamily="2" charset="2"/>
              <a:buNone/>
            </a:pPr>
            <a:r>
              <a:rPr lang="en-US" sz="2000" dirty="0">
                <a:latin typeface="Arial" pitchFamily="34" charset="0"/>
                <a:cs typeface="Arial" pitchFamily="34" charset="0"/>
              </a:rPr>
              <a:t>The work load for the last operator is not balanced with other two operators</a:t>
            </a:r>
          </a:p>
        </p:txBody>
      </p:sp>
      <p:pic>
        <p:nvPicPr>
          <p:cNvPr id="6" name="Picture 16" descr="88111"/>
          <p:cNvPicPr>
            <a:picLocks noGrp="1" noChangeAspect="1" noChangeArrowheads="1"/>
          </p:cNvPicPr>
          <p:nvPr>
            <p:ph sz="half" idx="1"/>
          </p:nvPr>
        </p:nvPicPr>
        <p:blipFill>
          <a:blip r:embed="rId2" cstate="print">
            <a:lum bright="12000"/>
          </a:blip>
          <a:srcRect/>
          <a:stretch>
            <a:fillRect/>
          </a:stretch>
        </p:blipFill>
        <p:spPr>
          <a:xfrm>
            <a:off x="1447800" y="2525713"/>
            <a:ext cx="3049588" cy="2217737"/>
          </a:xfrm>
          <a:noFill/>
          <a:ln w="19050">
            <a:solidFill>
              <a:srgbClr val="333333"/>
            </a:solidFill>
          </a:ln>
        </p:spPr>
      </p:pic>
      <p:pic>
        <p:nvPicPr>
          <p:cNvPr id="7" name="Picture 17" descr="76156 op 30"/>
          <p:cNvPicPr>
            <a:picLocks noChangeAspect="1" noChangeArrowheads="1"/>
          </p:cNvPicPr>
          <p:nvPr/>
        </p:nvPicPr>
        <p:blipFill>
          <a:blip r:embed="rId3" cstate="print">
            <a:lum bright="34000"/>
          </a:blip>
          <a:srcRect/>
          <a:stretch>
            <a:fillRect/>
          </a:stretch>
        </p:blipFill>
        <p:spPr>
          <a:xfrm>
            <a:off x="4648200" y="2525713"/>
            <a:ext cx="2971800" cy="2217737"/>
          </a:xfrm>
          <a:prstGeom prst="rect">
            <a:avLst/>
          </a:prstGeom>
          <a:noFill/>
          <a:ln w="19050" cap="flat" algn="ctr">
            <a:solidFill>
              <a:srgbClr val="333333"/>
            </a:solidFill>
          </a:ln>
        </p:spPr>
      </p:pic>
      <p:sp>
        <p:nvSpPr>
          <p:cNvPr id="8" name="Title 1"/>
          <p:cNvSpPr>
            <a:spLocks noGrp="1"/>
          </p:cNvSpPr>
          <p:nvPr>
            <p:ph type="title"/>
          </p:nvPr>
        </p:nvSpPr>
        <p:spPr>
          <a:xfrm>
            <a:off x="263644" y="206936"/>
            <a:ext cx="8223250" cy="553998"/>
          </a:xfrm>
          <a:noFill/>
          <a:ln>
            <a:noFill/>
          </a:ln>
        </p:spPr>
        <p:txBody>
          <a:bodyPr/>
          <a:lstStyle/>
          <a:p>
            <a:r>
              <a:rPr lang="en-US" sz="3600" dirty="0">
                <a:solidFill>
                  <a:schemeClr val="tx1"/>
                </a:solidFill>
              </a:rPr>
              <a:t>Mura : Imbalance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42147"/>
            <a:ext cx="6996687" cy="246221"/>
          </a:xfrm>
        </p:spPr>
        <p:txBody>
          <a:bodyPr/>
          <a:lstStyle/>
          <a:p>
            <a:pPr lvl="0"/>
            <a:r>
              <a:rPr lang="en-US" sz="1600" dirty="0">
                <a:solidFill>
                  <a:schemeClr val="tx1"/>
                </a:solidFill>
                <a:latin typeface="Calibri" pitchFamily="34" charset="0"/>
                <a:ea typeface="Calibri" pitchFamily="34" charset="0"/>
                <a:cs typeface="Times New Roman" pitchFamily="18" charset="0"/>
              </a:rPr>
              <a:t>A. EVALUATION CRITERIA:</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18833363"/>
              </p:ext>
            </p:extLst>
          </p:nvPr>
        </p:nvGraphicFramePr>
        <p:xfrm>
          <a:off x="584200" y="1257301"/>
          <a:ext cx="8051800" cy="2857501"/>
        </p:xfrm>
        <a:graphic>
          <a:graphicData uri="http://schemas.openxmlformats.org/drawingml/2006/table">
            <a:tbl>
              <a:tblPr/>
              <a:tblGrid>
                <a:gridCol w="1364512">
                  <a:extLst>
                    <a:ext uri="{9D8B030D-6E8A-4147-A177-3AD203B41FA5}">
                      <a16:colId xmlns:a16="http://schemas.microsoft.com/office/drawing/2014/main" val="20000"/>
                    </a:ext>
                  </a:extLst>
                </a:gridCol>
                <a:gridCol w="5325997">
                  <a:extLst>
                    <a:ext uri="{9D8B030D-6E8A-4147-A177-3AD203B41FA5}">
                      <a16:colId xmlns:a16="http://schemas.microsoft.com/office/drawing/2014/main" val="20001"/>
                    </a:ext>
                  </a:extLst>
                </a:gridCol>
                <a:gridCol w="1361291">
                  <a:extLst>
                    <a:ext uri="{9D8B030D-6E8A-4147-A177-3AD203B41FA5}">
                      <a16:colId xmlns:a16="http://schemas.microsoft.com/office/drawing/2014/main" val="20002"/>
                    </a:ext>
                  </a:extLst>
                </a:gridCol>
              </a:tblGrid>
              <a:tr h="480881">
                <a:tc>
                  <a:txBody>
                    <a:bodyPr/>
                    <a:lstStyle/>
                    <a:p>
                      <a:pPr marL="0" marR="0" algn="ctr">
                        <a:spcBef>
                          <a:spcPts val="0"/>
                        </a:spcBef>
                        <a:spcAft>
                          <a:spcPts val="0"/>
                        </a:spcAft>
                      </a:pPr>
                      <a:r>
                        <a:rPr lang="en-GB" sz="1800" b="1" dirty="0">
                          <a:latin typeface="Calibri"/>
                          <a:ea typeface="Calibri"/>
                          <a:cs typeface="Times New Roman"/>
                        </a:rPr>
                        <a:t>S. No.</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800" b="1" dirty="0">
                          <a:latin typeface="Calibri"/>
                          <a:ea typeface="Calibri"/>
                          <a:cs typeface="Times New Roman"/>
                        </a:rPr>
                        <a:t>Criteria</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800" b="1" dirty="0">
                          <a:latin typeface="Calibri"/>
                          <a:ea typeface="Calibri"/>
                          <a:cs typeface="Times New Roman"/>
                        </a:rPr>
                        <a:t>MARKS </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94155">
                <a:tc>
                  <a:txBody>
                    <a:bodyPr/>
                    <a:lstStyle/>
                    <a:p>
                      <a:pPr marL="0" marR="0" algn="ctr">
                        <a:spcBef>
                          <a:spcPts val="0"/>
                        </a:spcBef>
                        <a:spcAft>
                          <a:spcPts val="0"/>
                        </a:spcAft>
                      </a:pPr>
                      <a:r>
                        <a:rPr lang="en-GB" sz="1800">
                          <a:latin typeface="Calibri"/>
                          <a:ea typeface="Calibri"/>
                          <a:cs typeface="Times New Roman"/>
                        </a:rPr>
                        <a:t>1</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861" marR="0" lvl="1" algn="l">
                        <a:spcBef>
                          <a:spcPts val="0"/>
                        </a:spcBef>
                        <a:spcAft>
                          <a:spcPts val="0"/>
                        </a:spcAft>
                      </a:pPr>
                      <a:r>
                        <a:rPr lang="en-GB" sz="1800" dirty="0">
                          <a:latin typeface="Calibri"/>
                          <a:ea typeface="Calibri"/>
                          <a:cs typeface="Times New Roman"/>
                        </a:rPr>
                        <a:t>Continuous / Ongoing Evaluation</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800">
                          <a:latin typeface="Calibri"/>
                          <a:ea typeface="Calibri"/>
                          <a:cs typeface="Times New Roman"/>
                        </a:rPr>
                        <a:t>10</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4155">
                <a:tc>
                  <a:txBody>
                    <a:bodyPr/>
                    <a:lstStyle/>
                    <a:p>
                      <a:pPr marL="0" marR="0" algn="ctr">
                        <a:spcBef>
                          <a:spcPts val="0"/>
                        </a:spcBef>
                        <a:spcAft>
                          <a:spcPts val="0"/>
                        </a:spcAft>
                      </a:pPr>
                      <a:r>
                        <a:rPr lang="en-GB" sz="1800">
                          <a:latin typeface="Calibri"/>
                          <a:ea typeface="Calibri"/>
                          <a:cs typeface="Times New Roman"/>
                        </a:rPr>
                        <a:t>2</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861" marR="0" lvl="1" algn="l">
                        <a:spcBef>
                          <a:spcPts val="0"/>
                        </a:spcBef>
                        <a:spcAft>
                          <a:spcPts val="0"/>
                        </a:spcAft>
                      </a:pPr>
                      <a:r>
                        <a:rPr lang="en-GB" sz="1800" dirty="0">
                          <a:latin typeface="+mn-lt"/>
                          <a:ea typeface="Calibri"/>
                          <a:cs typeface="Times New Roman"/>
                        </a:rPr>
                        <a:t>Case-Study Exercises / Role play</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800">
                          <a:latin typeface="Calibri"/>
                          <a:ea typeface="Calibri"/>
                          <a:cs typeface="Times New Roman"/>
                        </a:rPr>
                        <a:t>30</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4155">
                <a:tc>
                  <a:txBody>
                    <a:bodyPr/>
                    <a:lstStyle/>
                    <a:p>
                      <a:pPr marL="0" marR="0" algn="ctr">
                        <a:spcBef>
                          <a:spcPts val="0"/>
                        </a:spcBef>
                        <a:spcAft>
                          <a:spcPts val="0"/>
                        </a:spcAft>
                      </a:pPr>
                      <a:r>
                        <a:rPr lang="en-GB" sz="1800">
                          <a:latin typeface="Calibri"/>
                          <a:ea typeface="Calibri"/>
                          <a:cs typeface="Times New Roman"/>
                        </a:rPr>
                        <a:t>3</a:t>
                      </a:r>
                      <a:endParaRPr lang="en-US" sz="18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861" marR="0" lvl="1" algn="l">
                        <a:spcBef>
                          <a:spcPts val="0"/>
                        </a:spcBef>
                        <a:spcAft>
                          <a:spcPts val="0"/>
                        </a:spcAft>
                      </a:pPr>
                      <a:r>
                        <a:rPr lang="en-GB" sz="1800" dirty="0">
                          <a:latin typeface="Calibri"/>
                          <a:ea typeface="Calibri"/>
                          <a:cs typeface="Times New Roman"/>
                        </a:rPr>
                        <a:t>Written Examination</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800" dirty="0">
                          <a:latin typeface="Calibri"/>
                          <a:ea typeface="Calibri"/>
                          <a:cs typeface="Times New Roman"/>
                        </a:rPr>
                        <a:t>60</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4155">
                <a:tc gridSpan="2">
                  <a:txBody>
                    <a:bodyPr/>
                    <a:lstStyle/>
                    <a:p>
                      <a:pPr marL="0" marR="0" algn="ctr">
                        <a:spcBef>
                          <a:spcPts val="0"/>
                        </a:spcBef>
                        <a:spcAft>
                          <a:spcPts val="0"/>
                        </a:spcAft>
                      </a:pPr>
                      <a:r>
                        <a:rPr lang="en-GB" sz="1800" dirty="0">
                          <a:latin typeface="Calibri"/>
                          <a:ea typeface="Calibri"/>
                          <a:cs typeface="Times New Roman"/>
                        </a:rPr>
                        <a:t>TOTAL MARKS</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GB" sz="1800" dirty="0">
                          <a:latin typeface="Calibri"/>
                          <a:ea typeface="Calibri"/>
                          <a:cs typeface="Times New Roman"/>
                        </a:rPr>
                        <a:t>100</a:t>
                      </a:r>
                      <a:endParaRPr lang="en-US" sz="18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38945" name="Rectangle 1"/>
          <p:cNvSpPr>
            <a:spLocks noChangeArrowheads="1"/>
          </p:cNvSpPr>
          <p:nvPr/>
        </p:nvSpPr>
        <p:spPr bwMode="auto">
          <a:xfrm>
            <a:off x="609600" y="4715302"/>
            <a:ext cx="80137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b="1" dirty="0">
                <a:solidFill>
                  <a:srgbClr val="000000"/>
                </a:solidFill>
                <a:ea typeface="Calibri" pitchFamily="34" charset="0"/>
                <a:cs typeface="Times New Roman" pitchFamily="18" charset="0"/>
              </a:rPr>
              <a:t>Minimum Passing Marks: </a:t>
            </a:r>
            <a:r>
              <a:rPr lang="en-GB" dirty="0">
                <a:solidFill>
                  <a:srgbClr val="000000"/>
                </a:solidFill>
                <a:ea typeface="Calibri" pitchFamily="34" charset="0"/>
                <a:cs typeface="Times New Roman" pitchFamily="18" charset="0"/>
              </a:rPr>
              <a:t>75 Marks for Assessor to become qualified ZED Assessors along with meeting prerequisite qualification / experience.</a:t>
            </a:r>
            <a:endParaRPr lang="en-GB" sz="2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2663459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Exercise-2</a:t>
            </a:r>
            <a:endParaRPr lang="en-IN" sz="2800" dirty="0"/>
          </a:p>
        </p:txBody>
      </p:sp>
      <p:sp>
        <p:nvSpPr>
          <p:cNvPr id="5" name="Content Placeholder 4"/>
          <p:cNvSpPr>
            <a:spLocks noGrp="1"/>
          </p:cNvSpPr>
          <p:nvPr>
            <p:ph idx="1"/>
          </p:nvPr>
        </p:nvSpPr>
        <p:spPr>
          <a:xfrm>
            <a:off x="605117" y="1688888"/>
            <a:ext cx="8041341" cy="4308872"/>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Planned Maintenance</a:t>
            </a:r>
          </a:p>
          <a:p>
            <a:pPr>
              <a:spcBef>
                <a:spcPts val="600"/>
              </a:spcBef>
            </a:pPr>
            <a:r>
              <a:rPr lang="en-US" sz="2400" dirty="0"/>
              <a:t>     2. OEE</a:t>
            </a:r>
          </a:p>
          <a:p>
            <a:pPr>
              <a:spcBef>
                <a:spcPts val="600"/>
              </a:spcBef>
            </a:pPr>
            <a:r>
              <a:rPr lang="en-US" sz="2400" dirty="0"/>
              <a:t>     3. Waste Management</a:t>
            </a:r>
          </a:p>
          <a:p>
            <a:pPr>
              <a:spcBef>
                <a:spcPts val="600"/>
              </a:spcBef>
            </a:pPr>
            <a:r>
              <a:rPr lang="en-US" sz="2400" dirty="0"/>
              <a:t> </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extLst>
      <p:ext uri="{BB962C8B-B14F-4D97-AF65-F5344CB8AC3E}">
        <p14:creationId xmlns:p14="http://schemas.microsoft.com/office/powerpoint/2010/main" val="2438151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5006974" cy="369332"/>
          </a:xfrm>
        </p:spPr>
        <p:txBody>
          <a:bodyPr/>
          <a:lstStyle/>
          <a:p>
            <a:r>
              <a:rPr lang="en-US" b="1" dirty="0"/>
              <a:t>ZED Assessors Training Program</a:t>
            </a:r>
          </a:p>
        </p:txBody>
      </p:sp>
      <p:sp>
        <p:nvSpPr>
          <p:cNvPr id="4" name="TextBox 3"/>
          <p:cNvSpPr txBox="1"/>
          <p:nvPr/>
        </p:nvSpPr>
        <p:spPr>
          <a:xfrm>
            <a:off x="254000" y="2936875"/>
            <a:ext cx="3987800" cy="646331"/>
          </a:xfrm>
          <a:prstGeom prst="rect">
            <a:avLst/>
          </a:prstGeom>
          <a:noFill/>
        </p:spPr>
        <p:txBody>
          <a:bodyPr wrap="square" rtlCol="0">
            <a:spAutoFit/>
          </a:bodyPr>
          <a:lstStyle/>
          <a:p>
            <a:r>
              <a:rPr lang="en-US" dirty="0"/>
              <a:t>5 Days Training Program</a:t>
            </a:r>
          </a:p>
          <a:p>
            <a:endParaRPr lang="en-US" dirty="0"/>
          </a:p>
        </p:txBody>
      </p:sp>
      <p:sp>
        <p:nvSpPr>
          <p:cNvPr id="5" name="TextBox 4"/>
          <p:cNvSpPr txBox="1"/>
          <p:nvPr/>
        </p:nvSpPr>
        <p:spPr>
          <a:xfrm>
            <a:off x="4826000" y="2908300"/>
            <a:ext cx="3987800" cy="1446550"/>
          </a:xfrm>
          <a:prstGeom prst="rect">
            <a:avLst/>
          </a:prstGeom>
          <a:noFill/>
        </p:spPr>
        <p:txBody>
          <a:bodyPr wrap="square" rtlCol="0">
            <a:spAutoFit/>
          </a:bodyPr>
          <a:lstStyle/>
          <a:p>
            <a:r>
              <a:rPr lang="en-US" sz="2000" b="1" dirty="0"/>
              <a:t>Day 1</a:t>
            </a:r>
          </a:p>
          <a:p>
            <a:r>
              <a:rPr lang="en-US" sz="1600" b="1" dirty="0"/>
              <a:t>Session 4 </a:t>
            </a:r>
            <a:r>
              <a:rPr lang="en-US" sz="1600" dirty="0"/>
              <a:t>-  Production Management (Supply Chain)</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1</a:t>
            </a:r>
            <a:br>
              <a:rPr lang="en-IN" b="1" dirty="0">
                <a:ln/>
                <a:solidFill>
                  <a:schemeClr val="tx1"/>
                </a:solidFill>
              </a:rPr>
            </a:br>
            <a:r>
              <a:rPr lang="en-IN" b="1" dirty="0">
                <a:ln/>
                <a:solidFill>
                  <a:schemeClr val="tx1"/>
                </a:solidFill>
              </a:rPr>
              <a:t>Session IV – ZED Maturity Assessment Model</a:t>
            </a:r>
            <a:br>
              <a:rPr lang="en-IN" b="1" dirty="0">
                <a:ln/>
                <a:solidFill>
                  <a:schemeClr val="tx1"/>
                </a:solidFill>
              </a:rPr>
            </a:br>
            <a:r>
              <a:rPr lang="en-IN" b="1" dirty="0">
                <a:ln/>
                <a:solidFill>
                  <a:schemeClr val="tx1"/>
                </a:solidFill>
              </a:rPr>
              <a:t>ZED Deployment Disciplines</a:t>
            </a:r>
          </a:p>
        </p:txBody>
      </p:sp>
    </p:spTree>
    <p:extLst>
      <p:ext uri="{BB962C8B-B14F-4D97-AF65-F5344CB8AC3E}">
        <p14:creationId xmlns:p14="http://schemas.microsoft.com/office/powerpoint/2010/main" val="214655197"/>
      </p:ext>
    </p:extLst>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2</a:t>
            </a:r>
            <a:r>
              <a:rPr lang="en-US" sz="2400" b="1" dirty="0">
                <a:ln/>
                <a:solidFill>
                  <a:schemeClr val="tx1"/>
                </a:solidFill>
              </a:rPr>
              <a:t>. </a:t>
            </a:r>
            <a:r>
              <a:rPr lang="en-US" b="1" dirty="0">
                <a:ln/>
                <a:solidFill>
                  <a:schemeClr val="tx1"/>
                </a:solidFill>
              </a:rPr>
              <a:t>PRODUCTION MANAGEMENT </a:t>
            </a:r>
            <a:br>
              <a:rPr lang="en-US" b="1" dirty="0">
                <a:ln/>
                <a:solidFill>
                  <a:schemeClr val="tx1"/>
                </a:solidFill>
              </a:rPr>
            </a:br>
            <a:r>
              <a:rPr lang="en-US" b="1" dirty="0">
                <a:ln/>
                <a:solidFill>
                  <a:schemeClr val="tx1"/>
                </a:solidFill>
              </a:rPr>
              <a:t>(SUPPLY CHAIN) </a:t>
            </a:r>
            <a:endParaRPr lang="en-IN" b="1" dirty="0">
              <a:ln/>
              <a:solidFill>
                <a:schemeClr val="tx1"/>
              </a:solidFill>
            </a:endParaRPr>
          </a:p>
        </p:txBody>
      </p:sp>
    </p:spTree>
    <p:extLst>
      <p:ext uri="{BB962C8B-B14F-4D97-AF65-F5344CB8AC3E}">
        <p14:creationId xmlns:p14="http://schemas.microsoft.com/office/powerpoint/2010/main" val="1974306370"/>
      </p:ext>
    </p:ext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87657755"/>
              </p:ext>
            </p:extLst>
          </p:nvPr>
        </p:nvGraphicFramePr>
        <p:xfrm>
          <a:off x="764068" y="2168226"/>
          <a:ext cx="7820370" cy="4027863"/>
        </p:xfrm>
        <a:graphic>
          <a:graphicData uri="http://schemas.openxmlformats.org/drawingml/2006/table">
            <a:tbl>
              <a:tblPr firstRow="1" bandRow="1">
                <a:tableStyleId>{72833802-FEF1-4C79-8D5D-14CF1EAF98D9}</a:tableStyleId>
              </a:tblPr>
              <a:tblGrid>
                <a:gridCol w="835347">
                  <a:extLst>
                    <a:ext uri="{9D8B030D-6E8A-4147-A177-3AD203B41FA5}">
                      <a16:colId xmlns:a16="http://schemas.microsoft.com/office/drawing/2014/main" val="20000"/>
                    </a:ext>
                  </a:extLst>
                </a:gridCol>
                <a:gridCol w="1076300">
                  <a:extLst>
                    <a:ext uri="{9D8B030D-6E8A-4147-A177-3AD203B41FA5}">
                      <a16:colId xmlns:a16="http://schemas.microsoft.com/office/drawing/2014/main" val="20001"/>
                    </a:ext>
                  </a:extLst>
                </a:gridCol>
                <a:gridCol w="5908723">
                  <a:extLst>
                    <a:ext uri="{9D8B030D-6E8A-4147-A177-3AD203B41FA5}">
                      <a16:colId xmlns:a16="http://schemas.microsoft.com/office/drawing/2014/main" val="20002"/>
                    </a:ext>
                  </a:extLst>
                </a:gridCol>
              </a:tblGrid>
              <a:tr h="531535">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1</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K-2</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Materials Management</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2</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K-3</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Material Handling</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3</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B-2</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Supplier Development</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4</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M-1</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Outsourcing</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5</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E-1</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Transport &amp; Storage</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6</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E-2</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Timely Delivery</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7</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E-3</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Customer Education</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437041">
                <a:tc>
                  <a:txBody>
                    <a:bodyPr/>
                    <a:lstStyle/>
                    <a:p>
                      <a:pPr marL="0" algn="ctr" defTabSz="699722" rtl="0" eaLnBrk="1" latinLnBrk="0" hangingPunct="1"/>
                      <a:r>
                        <a:rPr lang="en-IN" sz="1600" b="0" kern="1200" dirty="0">
                          <a:solidFill>
                            <a:schemeClr val="tx1"/>
                          </a:solidFill>
                          <a:latin typeface="Century Gothic" panose="020B0502020202020204" pitchFamily="34" charset="0"/>
                          <a:ea typeface="+mn-ea"/>
                          <a:cs typeface="+mn-cs"/>
                        </a:rPr>
                        <a:t>8</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E-4</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600" b="0" kern="1200" dirty="0">
                          <a:solidFill>
                            <a:schemeClr val="tx1"/>
                          </a:solidFill>
                          <a:latin typeface="Century Gothic" panose="020B0502020202020204" pitchFamily="34" charset="0"/>
                          <a:ea typeface="+mn-ea"/>
                          <a:cs typeface="+mn-cs"/>
                        </a:rPr>
                        <a:t>Customer Servicing</a:t>
                      </a:r>
                      <a:endParaRPr lang="en-IN" sz="16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a:spLocks/>
          </p:cNvSpPr>
          <p:nvPr/>
        </p:nvSpPr>
        <p:spPr bwMode="auto">
          <a:xfrm>
            <a:off x="764276" y="945558"/>
            <a:ext cx="7833814" cy="861774"/>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2. Production Management </a:t>
            </a:r>
          </a:p>
          <a:p>
            <a:pPr algn="ctr"/>
            <a:r>
              <a:rPr lang="en-US" sz="2800" b="0" dirty="0"/>
              <a:t>(Supply Chain)</a:t>
            </a:r>
            <a:endParaRPr lang="en-IN" sz="2800" b="0" kern="0" dirty="0">
              <a:ln/>
              <a:solidFill>
                <a:schemeClr val="tx1"/>
              </a:solidFill>
            </a:endParaRPr>
          </a:p>
        </p:txBody>
      </p:sp>
    </p:spTree>
    <p:extLst>
      <p:ext uri="{BB962C8B-B14F-4D97-AF65-F5344CB8AC3E}">
        <p14:creationId xmlns:p14="http://schemas.microsoft.com/office/powerpoint/2010/main" val="33889077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2 - 01</a:t>
            </a:r>
            <a:br>
              <a:rPr lang="en-US" sz="2400" b="1" dirty="0">
                <a:ln/>
                <a:solidFill>
                  <a:schemeClr val="tx1"/>
                </a:solidFill>
              </a:rPr>
            </a:br>
            <a:r>
              <a:rPr lang="en-US" sz="2400" b="1" dirty="0">
                <a:ln/>
                <a:solidFill>
                  <a:schemeClr val="tx1"/>
                </a:solidFill>
              </a:rPr>
              <a:t>Materials Management</a:t>
            </a:r>
            <a:endParaRPr lang="en-IN" sz="2400" b="1" dirty="0">
              <a:ln/>
              <a:solidFill>
                <a:schemeClr val="tx1"/>
              </a:solidFill>
            </a:endParaRPr>
          </a:p>
        </p:txBody>
      </p:sp>
    </p:spTree>
    <p:extLst>
      <p:ext uri="{BB962C8B-B14F-4D97-AF65-F5344CB8AC3E}">
        <p14:creationId xmlns:p14="http://schemas.microsoft.com/office/powerpoint/2010/main" val="3262273214"/>
      </p:ext>
    </p:extLst>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1908208"/>
            <a:ext cx="7288306" cy="3754874"/>
          </a:xfrm>
        </p:spPr>
        <p:txBody>
          <a:bodyPr/>
          <a:lstStyle/>
          <a:p>
            <a:pPr algn="ctr"/>
            <a:r>
              <a:rPr lang="en-IN" sz="4800" b="1" dirty="0"/>
              <a:t>Objective</a:t>
            </a:r>
          </a:p>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extLst>
      <p:ext uri="{BB962C8B-B14F-4D97-AF65-F5344CB8AC3E}">
        <p14:creationId xmlns:p14="http://schemas.microsoft.com/office/powerpoint/2010/main" val="3813825643"/>
      </p:ext>
    </p:extLst>
  </p:cSld>
  <p:clrMapOvr>
    <a:masterClrMapping/>
  </p:clrMapOvr>
  <p:transition spd="slow">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12573699"/>
              </p:ext>
            </p:extLst>
          </p:nvPr>
        </p:nvGraphicFramePr>
        <p:xfrm>
          <a:off x="191914" y="1560517"/>
          <a:ext cx="8736933" cy="4221480"/>
        </p:xfrm>
        <a:graphic>
          <a:graphicData uri="http://schemas.openxmlformats.org/drawingml/2006/table">
            <a:tbl>
              <a:tblPr firstRow="1" bandRow="1">
                <a:tableStyleId>{72833802-FEF1-4C79-8D5D-14CF1EAF98D9}</a:tableStyleId>
              </a:tblPr>
              <a:tblGrid>
                <a:gridCol w="1072110">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65729">
                  <a:extLst>
                    <a:ext uri="{9D8B030D-6E8A-4147-A177-3AD203B41FA5}">
                      <a16:colId xmlns:a16="http://schemas.microsoft.com/office/drawing/2014/main" val="20003"/>
                    </a:ext>
                  </a:extLst>
                </a:gridCol>
                <a:gridCol w="1936376">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200" b="1" dirty="0">
                          <a:solidFill>
                            <a:schemeClr val="tx1"/>
                          </a:solidFill>
                          <a:latin typeface="Century Gothic" panose="020B0502020202020204" pitchFamily="34" charset="0"/>
                        </a:rPr>
                        <a:t>K-2</a:t>
                      </a:r>
                      <a:endParaRPr lang="en-IN" sz="12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Struggler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Beginner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Organized</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Achiever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World class</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200" dirty="0">
                          <a:solidFill>
                            <a:srgbClr val="000000"/>
                          </a:solidFill>
                          <a:effectLst/>
                          <a:latin typeface="Century Gothic" panose="020B0502020202020204" pitchFamily="34" charset="0"/>
                          <a:ea typeface="Times New Roman"/>
                          <a:cs typeface="Times New Roman"/>
                        </a:rPr>
                        <a:t>Materials Management</a:t>
                      </a:r>
                      <a:endParaRPr lang="en-IN" sz="12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200" dirty="0">
                          <a:solidFill>
                            <a:srgbClr val="000000"/>
                          </a:solidFill>
                          <a:effectLst/>
                          <a:latin typeface="Century Gothic" panose="020B0502020202020204" pitchFamily="34" charset="0"/>
                          <a:ea typeface="Times New Roman"/>
                          <a:cs typeface="Times New Roman"/>
                        </a:rPr>
                        <a:t>-   Storage activities are seen as a transient point </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Higher inventory levels are maintained to ensure there are no stock-outs.</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dirty="0">
                          <a:effectLst/>
                          <a:latin typeface="Century Gothic" panose="020B0502020202020204" pitchFamily="34" charset="0"/>
                          <a:ea typeface="Times New Roman"/>
                          <a:cs typeface="Times New Roman"/>
                        </a:rPr>
                        <a:t>-   Stores department  is seen as part of materials management.</a:t>
                      </a:r>
                      <a:br>
                        <a:rPr lang="en-IN" sz="1200" dirty="0">
                          <a:effectLst/>
                          <a:latin typeface="Century Gothic" panose="020B0502020202020204" pitchFamily="34" charset="0"/>
                          <a:ea typeface="Times New Roman"/>
                          <a:cs typeface="Times New Roman"/>
                        </a:rPr>
                      </a:br>
                      <a:r>
                        <a:rPr lang="en-IN" sz="1200" dirty="0">
                          <a:effectLst/>
                          <a:latin typeface="Century Gothic" panose="020B0502020202020204" pitchFamily="34" charset="0"/>
                          <a:ea typeface="Times New Roman"/>
                          <a:cs typeface="Times New Roman"/>
                        </a:rPr>
                        <a:t>-   Materials management team analyses demand consumption pattern to decide the stock levels</a:t>
                      </a:r>
                      <a:br>
                        <a:rPr lang="en-IN" sz="1200" dirty="0">
                          <a:effectLst/>
                          <a:latin typeface="Century Gothic" panose="020B0502020202020204" pitchFamily="34" charset="0"/>
                          <a:ea typeface="Times New Roman"/>
                          <a:cs typeface="Times New Roman"/>
                        </a:rPr>
                      </a:br>
                      <a:r>
                        <a:rPr lang="en-IN" sz="1200" dirty="0">
                          <a:effectLst/>
                          <a:latin typeface="Century Gothic" panose="020B0502020202020204" pitchFamily="34" charset="0"/>
                          <a:ea typeface="Times New Roman"/>
                          <a:cs typeface="Times New Roman"/>
                        </a:rPr>
                        <a:t>-   Activities between stores and purchase are synchronized</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dirty="0">
                          <a:solidFill>
                            <a:srgbClr val="000000"/>
                          </a:solidFill>
                          <a:effectLst/>
                          <a:latin typeface="Century Gothic" panose="020B0502020202020204" pitchFamily="34" charset="0"/>
                          <a:ea typeface="Times New Roman"/>
                          <a:cs typeface="Times New Roman"/>
                        </a:rPr>
                        <a:t>-   Segmentation of stores carried out based on various factors </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Storage systems ensuring ease of handling; FIFO, Indexing and binning are in place.</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The decided stock levels are maintained and reviewed to ensure reduction in inventory</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dirty="0">
                          <a:solidFill>
                            <a:srgbClr val="000000"/>
                          </a:solidFill>
                          <a:effectLst/>
                          <a:latin typeface="Century Gothic" panose="020B0502020202020204" pitchFamily="34" charset="0"/>
                          <a:ea typeface="Times New Roman"/>
                          <a:cs typeface="Times New Roman"/>
                        </a:rPr>
                        <a:t>-   Based on the segmentation of stores the layout of store is decided.</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Concept of de-centralization of stores with a view to minimize the non-value added activities is discussed and finalized.</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Visual Management with </a:t>
                      </a:r>
                      <a:r>
                        <a:rPr lang="en-IN" sz="1200" dirty="0" err="1">
                          <a:solidFill>
                            <a:srgbClr val="000000"/>
                          </a:solidFill>
                          <a:effectLst/>
                          <a:latin typeface="Century Gothic" panose="020B0502020202020204" pitchFamily="34" charset="0"/>
                          <a:ea typeface="Times New Roman"/>
                          <a:cs typeface="Times New Roman"/>
                        </a:rPr>
                        <a:t>color</a:t>
                      </a:r>
                      <a:r>
                        <a:rPr lang="en-IN" sz="1200" dirty="0">
                          <a:solidFill>
                            <a:srgbClr val="000000"/>
                          </a:solidFill>
                          <a:effectLst/>
                          <a:latin typeface="Century Gothic" panose="020B0502020202020204" pitchFamily="34" charset="0"/>
                          <a:ea typeface="Times New Roman"/>
                          <a:cs typeface="Times New Roman"/>
                        </a:rPr>
                        <a:t> coding in place.</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The reduction in inventory at all stages such as raw material , WIP, Finished good, etc. is measured and reviewed for improvement</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200" dirty="0">
                          <a:solidFill>
                            <a:srgbClr val="000000"/>
                          </a:solidFill>
                          <a:effectLst/>
                          <a:latin typeface="Century Gothic" panose="020B0502020202020204" pitchFamily="34" charset="0"/>
                          <a:ea typeface="Times New Roman"/>
                          <a:cs typeface="Times New Roman"/>
                        </a:rPr>
                        <a:t>-   The reduction in inventory has led to improved Inventory Turnover ratio consistently on year to year basis.</a:t>
                      </a:r>
                      <a:br>
                        <a:rPr lang="en-IN" sz="1200" dirty="0">
                          <a:solidFill>
                            <a:srgbClr val="000000"/>
                          </a:solidFill>
                          <a:effectLst/>
                          <a:latin typeface="Century Gothic" panose="020B0502020202020204" pitchFamily="34" charset="0"/>
                          <a:ea typeface="Times New Roman"/>
                          <a:cs typeface="Times New Roman"/>
                        </a:rPr>
                      </a:br>
                      <a:r>
                        <a:rPr lang="en-IN" sz="1200" dirty="0">
                          <a:solidFill>
                            <a:srgbClr val="000000"/>
                          </a:solidFill>
                          <a:effectLst/>
                          <a:latin typeface="Century Gothic" panose="020B0502020202020204" pitchFamily="34" charset="0"/>
                          <a:ea typeface="Times New Roman"/>
                          <a:cs typeface="Times New Roman"/>
                        </a:rPr>
                        <a:t>-   The visual management ensures instant material irretrievability by anybody.</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6081454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2 - 02</a:t>
            </a:r>
            <a:br>
              <a:rPr lang="en-US" sz="2400" b="1" dirty="0">
                <a:ln/>
                <a:solidFill>
                  <a:schemeClr val="tx1"/>
                </a:solidFill>
              </a:rPr>
            </a:br>
            <a:r>
              <a:rPr lang="en-US" sz="2400" b="1" dirty="0">
                <a:ln/>
                <a:solidFill>
                  <a:schemeClr val="tx1"/>
                </a:solidFill>
              </a:rPr>
              <a:t>Material Handling </a:t>
            </a:r>
            <a:endParaRPr lang="en-IN" sz="2400" b="1" dirty="0">
              <a:ln/>
              <a:solidFill>
                <a:schemeClr val="tx1"/>
              </a:solidFill>
            </a:endParaRPr>
          </a:p>
        </p:txBody>
      </p:sp>
    </p:spTree>
    <p:extLst>
      <p:ext uri="{BB962C8B-B14F-4D97-AF65-F5344CB8AC3E}">
        <p14:creationId xmlns:p14="http://schemas.microsoft.com/office/powerpoint/2010/main" val="3191050313"/>
      </p:ext>
    </p:extLst>
  </p:cSld>
  <p:clrMapOvr>
    <a:masterClrMapping/>
  </p:clrMapOvr>
  <p:transition spd="slow">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1908208"/>
            <a:ext cx="7288306" cy="3754874"/>
          </a:xfrm>
        </p:spPr>
        <p:txBody>
          <a:bodyPr/>
          <a:lstStyle/>
          <a:p>
            <a:pPr algn="ctr"/>
            <a:r>
              <a:rPr lang="en-IN" sz="4800" b="1" dirty="0"/>
              <a:t>Objective</a:t>
            </a:r>
          </a:p>
          <a:p>
            <a:pPr algn="ctr"/>
            <a:r>
              <a:rPr lang="en-GB" sz="2800" dirty="0">
                <a:solidFill>
                  <a:srgbClr val="000000"/>
                </a:solidFill>
                <a:latin typeface="Cambria"/>
                <a:ea typeface="MS Mincho"/>
                <a:cs typeface="Arial"/>
              </a:rPr>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extLst>
      <p:ext uri="{BB962C8B-B14F-4D97-AF65-F5344CB8AC3E}">
        <p14:creationId xmlns:p14="http://schemas.microsoft.com/office/powerpoint/2010/main" val="2162693667"/>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42147"/>
            <a:ext cx="6996687" cy="246221"/>
          </a:xfrm>
        </p:spPr>
        <p:txBody>
          <a:bodyPr/>
          <a:lstStyle/>
          <a:p>
            <a:pPr lvl="0"/>
            <a:r>
              <a:rPr lang="en-GB" sz="1600" dirty="0">
                <a:solidFill>
                  <a:schemeClr val="tx1"/>
                </a:solidFill>
                <a:latin typeface="Calibri" pitchFamily="34" charset="0"/>
                <a:ea typeface="Calibri" pitchFamily="34" charset="0"/>
                <a:cs typeface="Times New Roman" pitchFamily="18" charset="0"/>
              </a:rPr>
              <a:t>B. MANDATORY REQUIREMENT: </a:t>
            </a:r>
            <a:endParaRPr lang="en-US" dirty="0"/>
          </a:p>
        </p:txBody>
      </p:sp>
      <p:sp>
        <p:nvSpPr>
          <p:cNvPr id="695297" name="Rectangle 1"/>
          <p:cNvSpPr>
            <a:spLocks noChangeArrowheads="1"/>
          </p:cNvSpPr>
          <p:nvPr/>
        </p:nvSpPr>
        <p:spPr bwMode="auto">
          <a:xfrm>
            <a:off x="520699" y="1702115"/>
            <a:ext cx="8026401"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buFontTx/>
              <a:buChar char="•"/>
            </a:pPr>
            <a:r>
              <a:rPr lang="en-GB" sz="2000" dirty="0">
                <a:solidFill>
                  <a:srgbClr val="000000"/>
                </a:solidFill>
                <a:ea typeface="Calibri" pitchFamily="34" charset="0"/>
                <a:cs typeface="Times New Roman" pitchFamily="18" charset="0"/>
              </a:rPr>
              <a:t>The participant must attend all 5 days of the training.</a:t>
            </a:r>
          </a:p>
          <a:p>
            <a:pPr algn="just" eaLnBrk="0" fontAlgn="base" hangingPunct="0">
              <a:spcBef>
                <a:spcPct val="0"/>
              </a:spcBef>
              <a:spcAft>
                <a:spcPct val="0"/>
              </a:spcAft>
            </a:pPr>
            <a:r>
              <a:rPr lang="en-GB" sz="2000" dirty="0">
                <a:solidFill>
                  <a:srgbClr val="000000"/>
                </a:solidFill>
                <a:ea typeface="Calibri" pitchFamily="34" charset="0"/>
                <a:cs typeface="Times New Roman" pitchFamily="18" charset="0"/>
              </a:rPr>
              <a:t> </a:t>
            </a:r>
            <a:endParaRPr lang="en-US" sz="1100" dirty="0">
              <a:solidFill>
                <a:srgbClr val="000000"/>
              </a:solidFill>
              <a:latin typeface="Arial" pitchFamily="34" charset="0"/>
              <a:cs typeface="Arial" pitchFamily="34" charset="0"/>
            </a:endParaRPr>
          </a:p>
          <a:p>
            <a:pPr algn="just" eaLnBrk="0" fontAlgn="base" hangingPunct="0">
              <a:spcBef>
                <a:spcPct val="0"/>
              </a:spcBef>
              <a:spcAft>
                <a:spcPct val="0"/>
              </a:spcAft>
              <a:buFontTx/>
              <a:buChar char="•"/>
            </a:pPr>
            <a:r>
              <a:rPr lang="en-GB" sz="2000" dirty="0">
                <a:solidFill>
                  <a:srgbClr val="000000"/>
                </a:solidFill>
                <a:ea typeface="Calibri" pitchFamily="34" charset="0"/>
                <a:cs typeface="Times New Roman" pitchFamily="18" charset="0"/>
              </a:rPr>
              <a:t>The participant will not be eligible to appear for the written exam even if one day of the training is not attended</a:t>
            </a:r>
            <a:endParaRPr lang="en-GB" sz="32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531522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89027977"/>
              </p:ext>
            </p:extLst>
          </p:nvPr>
        </p:nvGraphicFramePr>
        <p:xfrm>
          <a:off x="191914" y="1560517"/>
          <a:ext cx="8736933" cy="4221480"/>
        </p:xfrm>
        <a:graphic>
          <a:graphicData uri="http://schemas.openxmlformats.org/drawingml/2006/table">
            <a:tbl>
              <a:tblPr firstRow="1" bandRow="1">
                <a:tableStyleId>{72833802-FEF1-4C79-8D5D-14CF1EAF98D9}</a:tableStyleId>
              </a:tblPr>
              <a:tblGrid>
                <a:gridCol w="1072110">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65729">
                  <a:extLst>
                    <a:ext uri="{9D8B030D-6E8A-4147-A177-3AD203B41FA5}">
                      <a16:colId xmlns:a16="http://schemas.microsoft.com/office/drawing/2014/main" val="20003"/>
                    </a:ext>
                  </a:extLst>
                </a:gridCol>
                <a:gridCol w="1936376">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200" b="1" dirty="0">
                          <a:solidFill>
                            <a:schemeClr val="tx1"/>
                          </a:solidFill>
                          <a:latin typeface="Century Gothic" panose="020B0502020202020204" pitchFamily="34" charset="0"/>
                        </a:rPr>
                        <a:t>K-3</a:t>
                      </a:r>
                      <a:endParaRPr lang="en-IN" sz="12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Struggler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Beginner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Organized</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Achiever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World class</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Material handling systems</a:t>
                      </a:r>
                      <a:endParaRPr lang="en-IN" sz="1200" b="0" i="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   Material handling is predominantly manual</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Not seen as activity that can improve productivity and quality</a:t>
                      </a:r>
                      <a:endParaRPr lang="en-IN" sz="12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   Material handling is taken as management focus area to reduce cost, eliminate movement related quality issues</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Team organized to identify handling issues each stage i.e. </a:t>
                      </a:r>
                      <a:r>
                        <a:rPr lang="en-IN" sz="1200" b="0" i="0" dirty="0" err="1">
                          <a:solidFill>
                            <a:srgbClr val="000000"/>
                          </a:solidFill>
                          <a:effectLst/>
                          <a:latin typeface="Century Gothic" panose="020B0502020202020204" pitchFamily="34" charset="0"/>
                          <a:ea typeface="Times New Roman"/>
                          <a:cs typeface="Times New Roman"/>
                        </a:rPr>
                        <a:t>eg</a:t>
                      </a:r>
                      <a:r>
                        <a:rPr lang="en-IN" sz="1200" b="0" i="0" dirty="0">
                          <a:solidFill>
                            <a:srgbClr val="000000"/>
                          </a:solidFill>
                          <a:effectLst/>
                          <a:latin typeface="Century Gothic" panose="020B0502020202020204" pitchFamily="34" charset="0"/>
                          <a:ea typeface="Times New Roman"/>
                          <a:cs typeface="Times New Roman"/>
                        </a:rPr>
                        <a:t>. Material receipt , Inspection/acceptance, Storage etc.</a:t>
                      </a:r>
                      <a:endParaRPr lang="en-IN" sz="12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   Quality defects /damages attributed to handling are identified and corrective actions taken</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Improvement goals and plans are made with the team after awareness training and participation</a:t>
                      </a:r>
                      <a:endParaRPr lang="en-IN" sz="12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   Material handling systems have been designed commensurate with products sensitivity and incidence of handling defects</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Benefits are being measured in terms of :</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Response and retrieval time</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Productivity of inventory</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Elimination of unnecessary operations</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Maximized floor space utility</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Security and safety</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Good house keeping</a:t>
                      </a:r>
                      <a:endParaRPr lang="en-IN" sz="12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0" dirty="0">
                          <a:solidFill>
                            <a:srgbClr val="000000"/>
                          </a:solidFill>
                          <a:effectLst/>
                          <a:latin typeface="Century Gothic" panose="020B0502020202020204" pitchFamily="34" charset="0"/>
                          <a:ea typeface="Times New Roman"/>
                          <a:cs typeface="Times New Roman"/>
                        </a:rPr>
                        <a:t>-   Automated storage/retrieval system in place </a:t>
                      </a:r>
                      <a:br>
                        <a:rPr lang="en-IN" sz="1200" b="0" i="0" dirty="0">
                          <a:solidFill>
                            <a:srgbClr val="000000"/>
                          </a:solidFill>
                          <a:effectLst/>
                          <a:latin typeface="Century Gothic" panose="020B0502020202020204" pitchFamily="34" charset="0"/>
                          <a:ea typeface="Times New Roman"/>
                          <a:cs typeface="Times New Roman"/>
                        </a:rPr>
                      </a:br>
                      <a:r>
                        <a:rPr lang="en-IN" sz="1200" b="0" i="0" dirty="0">
                          <a:solidFill>
                            <a:srgbClr val="000000"/>
                          </a:solidFill>
                          <a:effectLst/>
                          <a:latin typeface="Century Gothic" panose="020B0502020202020204" pitchFamily="34" charset="0"/>
                          <a:ea typeface="Times New Roman"/>
                          <a:cs typeface="Times New Roman"/>
                        </a:rPr>
                        <a:t>-   Continual PDCA for sustaining and improvements</a:t>
                      </a:r>
                      <a:endParaRPr lang="en-IN" sz="12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5497663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a:xfrm>
            <a:off x="158502" y="325579"/>
            <a:ext cx="6172200" cy="369332"/>
          </a:xfrm>
        </p:spPr>
        <p:txBody>
          <a:bodyPr/>
          <a:lstStyle/>
          <a:p>
            <a:r>
              <a:rPr lang="en-US" altLang="en-US" sz="2400" dirty="0"/>
              <a:t>Time Spent in Material Handling</a:t>
            </a:r>
            <a:endParaRPr lang="en-US" altLang="en-US" sz="1800" dirty="0"/>
          </a:p>
        </p:txBody>
      </p:sp>
      <p:pic>
        <p:nvPicPr>
          <p:cNvPr id="61444" name="Picture 1028"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778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Exercise-3</a:t>
            </a:r>
            <a:endParaRPr lang="en-IN" sz="2800" dirty="0"/>
          </a:p>
        </p:txBody>
      </p:sp>
      <p:sp>
        <p:nvSpPr>
          <p:cNvPr id="5" name="Content Placeholder 4"/>
          <p:cNvSpPr>
            <a:spLocks noGrp="1"/>
          </p:cNvSpPr>
          <p:nvPr>
            <p:ph idx="1"/>
          </p:nvPr>
        </p:nvSpPr>
        <p:spPr>
          <a:xfrm>
            <a:off x="605117" y="2078851"/>
            <a:ext cx="8041341" cy="295465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Materials management</a:t>
            </a:r>
          </a:p>
          <a:p>
            <a:r>
              <a:rPr lang="en-US" sz="2400" dirty="0"/>
              <a:t>    	 2.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34727558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 2 – 03</a:t>
            </a:r>
            <a:br>
              <a:rPr lang="en-US" sz="2400" b="1" dirty="0">
                <a:ln/>
                <a:solidFill>
                  <a:schemeClr val="tx1"/>
                </a:solidFill>
              </a:rPr>
            </a:br>
            <a:r>
              <a:rPr lang="en-US" sz="2400" b="1" dirty="0">
                <a:ln/>
                <a:solidFill>
                  <a:schemeClr val="tx1"/>
                </a:solidFill>
              </a:rPr>
              <a:t>Supplier Development</a:t>
            </a:r>
          </a:p>
        </p:txBody>
      </p:sp>
    </p:spTree>
    <p:extLst>
      <p:ext uri="{BB962C8B-B14F-4D97-AF65-F5344CB8AC3E}">
        <p14:creationId xmlns:p14="http://schemas.microsoft.com/office/powerpoint/2010/main" val="1648803514"/>
      </p:ext>
    </p:extLst>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2244385"/>
            <a:ext cx="7288306" cy="2893100"/>
          </a:xfrm>
        </p:spPr>
        <p:txBody>
          <a:bodyPr/>
          <a:lstStyle/>
          <a:p>
            <a:pPr algn="ctr"/>
            <a:r>
              <a:rPr lang="en-IN" sz="4800" b="1" dirty="0"/>
              <a:t>Objective</a:t>
            </a:r>
          </a:p>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extLst>
      <p:ext uri="{BB962C8B-B14F-4D97-AF65-F5344CB8AC3E}">
        <p14:creationId xmlns:p14="http://schemas.microsoft.com/office/powerpoint/2010/main" val="3532446928"/>
      </p:ext>
    </p:extLst>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8" y="395980"/>
            <a:ext cx="6996687" cy="292388"/>
          </a:xfrm>
        </p:spPr>
        <p:txBody>
          <a:bodyPr/>
          <a:lstStyle/>
          <a:p>
            <a:r>
              <a:rPr lang="en-US" dirty="0"/>
              <a:t>Improvements done at Steel Supplier</a:t>
            </a:r>
          </a:p>
        </p:txBody>
      </p:sp>
      <p:pic>
        <p:nvPicPr>
          <p:cNvPr id="363522" name="Picture 2"/>
          <p:cNvPicPr>
            <a:picLocks noChangeAspect="1" noChangeArrowheads="1"/>
          </p:cNvPicPr>
          <p:nvPr/>
        </p:nvPicPr>
        <p:blipFill>
          <a:blip r:embed="rId2" cstate="print"/>
          <a:srcRect t="6736"/>
          <a:stretch>
            <a:fillRect/>
          </a:stretch>
        </p:blipFill>
        <p:spPr bwMode="auto">
          <a:xfrm>
            <a:off x="31888" y="858982"/>
            <a:ext cx="8664575" cy="5732318"/>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33708254"/>
              </p:ext>
            </p:extLst>
          </p:nvPr>
        </p:nvGraphicFramePr>
        <p:xfrm>
          <a:off x="191914" y="1560517"/>
          <a:ext cx="8736933" cy="4526280"/>
        </p:xfrm>
        <a:graphic>
          <a:graphicData uri="http://schemas.openxmlformats.org/drawingml/2006/table">
            <a:tbl>
              <a:tblPr firstRow="1" bandRow="1">
                <a:tableStyleId>{72833802-FEF1-4C79-8D5D-14CF1EAF98D9}</a:tableStyleId>
              </a:tblPr>
              <a:tblGrid>
                <a:gridCol w="1139345">
                  <a:extLst>
                    <a:ext uri="{9D8B030D-6E8A-4147-A177-3AD203B41FA5}">
                      <a16:colId xmlns:a16="http://schemas.microsoft.com/office/drawing/2014/main" val="20000"/>
                    </a:ext>
                  </a:extLst>
                </a:gridCol>
                <a:gridCol w="1479176">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559859">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B-2</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Supplier development</a:t>
                      </a:r>
                      <a:endParaRPr lang="en-IN" sz="16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No systematic vendor selection process in place (Purchases are made based on day to day requirements without any system, may result in stock-outs/firefighting)</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dirty="0">
                          <a:effectLst/>
                          <a:latin typeface="Century Gothic" panose="020B0502020202020204" pitchFamily="34" charset="0"/>
                          <a:ea typeface="Times New Roman"/>
                          <a:cs typeface="Times New Roman"/>
                        </a:rPr>
                        <a:t>-  Suppliers are evaluated and approved based on a systematic process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Performance management systems for vendor evaluation in place</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System in place to help suppliers improve their capabilities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Performance management is used for business allocation</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9771505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2 - 04</a:t>
            </a:r>
            <a:br>
              <a:rPr lang="en-US" sz="2400" b="1" dirty="0">
                <a:ln/>
                <a:solidFill>
                  <a:schemeClr val="tx1"/>
                </a:solidFill>
              </a:rPr>
            </a:br>
            <a:r>
              <a:rPr lang="en-US" sz="2400" b="1" dirty="0">
                <a:ln/>
                <a:solidFill>
                  <a:schemeClr val="tx1"/>
                </a:solidFill>
              </a:rPr>
              <a:t>Outsourcing</a:t>
            </a:r>
            <a:endParaRPr lang="en-IN" sz="2400" b="1" dirty="0">
              <a:ln/>
              <a:solidFill>
                <a:schemeClr val="tx1"/>
              </a:solidFill>
            </a:endParaRPr>
          </a:p>
        </p:txBody>
      </p:sp>
    </p:spTree>
    <p:extLst>
      <p:ext uri="{BB962C8B-B14F-4D97-AF65-F5344CB8AC3E}">
        <p14:creationId xmlns:p14="http://schemas.microsoft.com/office/powerpoint/2010/main" val="1417757870"/>
      </p:ext>
    </p:extLst>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2244385"/>
            <a:ext cx="7288306" cy="2893100"/>
          </a:xfrm>
        </p:spPr>
        <p:txBody>
          <a:bodyPr/>
          <a:lstStyle/>
          <a:p>
            <a:pPr algn="ctr"/>
            <a:r>
              <a:rPr lang="en-IN" sz="4800" b="1" dirty="0"/>
              <a:t>Objective</a:t>
            </a:r>
          </a:p>
          <a:p>
            <a:pPr algn="ctr"/>
            <a:r>
              <a:rPr lang="en-GB" sz="2800" dirty="0">
                <a:solidFill>
                  <a:srgbClr val="000000"/>
                </a:solidFill>
                <a:latin typeface="Cambria"/>
                <a:ea typeface="MS Mincho"/>
                <a:cs typeface="Arial"/>
              </a:rPr>
              <a:t>Organization’s system for identification, evaluation, selection, monitoring of performance, providing feedback to outsourced organizations with the objective of enhancing value of partnership to both</a:t>
            </a:r>
            <a:endParaRPr lang="en-IN" sz="2800" dirty="0"/>
          </a:p>
        </p:txBody>
      </p:sp>
    </p:spTree>
    <p:extLst>
      <p:ext uri="{BB962C8B-B14F-4D97-AF65-F5344CB8AC3E}">
        <p14:creationId xmlns:p14="http://schemas.microsoft.com/office/powerpoint/2010/main" val="2278833124"/>
      </p:ext>
    </p:ext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6320663"/>
              </p:ext>
            </p:extLst>
          </p:nvPr>
        </p:nvGraphicFramePr>
        <p:xfrm>
          <a:off x="191914" y="1560517"/>
          <a:ext cx="8736933" cy="486156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559859">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M-1</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Outsourced activities : Selection, control and improvement</a:t>
                      </a:r>
                      <a:endParaRPr lang="en-IN" sz="14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No formal selection process in place to select vendors for outsourcing. </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Work outsourced without any evaluation of skills and resources.</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Defined selection process in place but not followed effectively.</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The performance of only key vendors is reviewed.</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Basic outsourcing strategy in place that aids identifying areas for outsourcing</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A formal selection and evaluation process for vendors exists and periodic evaluation as per the evaluation process is done </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Service level agreements are in place.</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Vendor considered as Partners and works with them to evaluate the current processes to identify improvement opportunities such as technology changes etc.</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Frequent dialogue and collaborative discussions for product / service improvements and sharing of knowledge</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Highly mature outsourcing strategy and implementation framework</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 The strengths of outsourcing partners used for innovation in products. Value addition to the organisation in terms of technology, process enhancement and competitiveness by knowledge sharing.</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9382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42147"/>
            <a:ext cx="6996687" cy="246221"/>
          </a:xfrm>
        </p:spPr>
        <p:txBody>
          <a:bodyPr/>
          <a:lstStyle/>
          <a:p>
            <a:r>
              <a:rPr lang="en-GB" sz="1600" dirty="0">
                <a:latin typeface="Calibri" pitchFamily="34" charset="0"/>
                <a:ea typeface="Calibri" pitchFamily="34" charset="0"/>
                <a:cs typeface="Times New Roman" pitchFamily="18" charset="0"/>
              </a:rPr>
              <a:t>C. DETAILS OF THE EVALUATION CRITERIA:</a:t>
            </a:r>
            <a:endParaRPr lang="en-US" sz="1600" dirty="0"/>
          </a:p>
        </p:txBody>
      </p:sp>
      <p:sp>
        <p:nvSpPr>
          <p:cNvPr id="695298" name="Rectangle 2"/>
          <p:cNvSpPr>
            <a:spLocks noChangeArrowheads="1"/>
          </p:cNvSpPr>
          <p:nvPr/>
        </p:nvSpPr>
        <p:spPr bwMode="auto">
          <a:xfrm>
            <a:off x="330200" y="1352774"/>
            <a:ext cx="8293100" cy="39549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sz="2000" b="1" dirty="0">
                <a:solidFill>
                  <a:srgbClr val="000000"/>
                </a:solidFill>
                <a:ea typeface="Calibri" pitchFamily="34" charset="0"/>
                <a:cs typeface="Times New Roman" pitchFamily="18" charset="0"/>
              </a:rPr>
              <a:t>1. Continuous/Ongoing Evaluation: </a:t>
            </a:r>
            <a:r>
              <a:rPr lang="en-GB" sz="2000" dirty="0">
                <a:solidFill>
                  <a:srgbClr val="000000"/>
                </a:solidFill>
                <a:ea typeface="Calibri" pitchFamily="34" charset="0"/>
                <a:cs typeface="Times New Roman" pitchFamily="18" charset="0"/>
              </a:rPr>
              <a:t>Maximum 10 marks as per the following</a:t>
            </a:r>
            <a:r>
              <a:rPr lang="en-GB" sz="2000" b="1" dirty="0">
                <a:solidFill>
                  <a:srgbClr val="000000"/>
                </a:solidFill>
                <a:ea typeface="Calibri" pitchFamily="34" charset="0"/>
                <a:cs typeface="Times New Roman" pitchFamily="18" charset="0"/>
              </a:rPr>
              <a:t>:</a:t>
            </a:r>
          </a:p>
          <a:p>
            <a:pPr algn="just" eaLnBrk="0" fontAlgn="base" hangingPunct="0">
              <a:spcBef>
                <a:spcPct val="0"/>
              </a:spcBef>
              <a:spcAft>
                <a:spcPct val="0"/>
              </a:spcAft>
              <a:buFontTx/>
              <a:buChar char="•"/>
            </a:pPr>
            <a:endParaRPr lang="en-US" sz="1100" dirty="0">
              <a:solidFill>
                <a:srgbClr val="000000"/>
              </a:solidFill>
              <a:latin typeface="Arial" pitchFamily="34" charset="0"/>
              <a:cs typeface="Arial" pitchFamily="34" charset="0"/>
            </a:endParaRPr>
          </a:p>
          <a:p>
            <a:pPr lvl="1" algn="just" eaLnBrk="0" fontAlgn="base" hangingPunct="0">
              <a:spcBef>
                <a:spcPct val="0"/>
              </a:spcBef>
              <a:spcAft>
                <a:spcPct val="0"/>
              </a:spcAft>
            </a:pPr>
            <a:r>
              <a:rPr lang="en-GB" sz="2000" b="1" dirty="0">
                <a:solidFill>
                  <a:srgbClr val="000000"/>
                </a:solidFill>
                <a:ea typeface="Calibri" pitchFamily="34" charset="0"/>
                <a:cs typeface="Times New Roman" pitchFamily="18" charset="0"/>
              </a:rPr>
              <a:t>1.1 Punctuality:</a:t>
            </a:r>
            <a:r>
              <a:rPr lang="en-GB" sz="2000" dirty="0">
                <a:solidFill>
                  <a:srgbClr val="000000"/>
                </a:solidFill>
                <a:ea typeface="Calibri" pitchFamily="34" charset="0"/>
                <a:cs typeface="Times New Roman" pitchFamily="18" charset="0"/>
              </a:rPr>
              <a:t> Maximum 5 marks. </a:t>
            </a:r>
          </a:p>
          <a:p>
            <a:pPr lvl="1" algn="just" eaLnBrk="0" fontAlgn="base" hangingPunct="0">
              <a:spcBef>
                <a:spcPct val="0"/>
              </a:spcBef>
              <a:spcAft>
                <a:spcPct val="0"/>
              </a:spcAft>
            </a:pPr>
            <a:endParaRPr lang="en-US" sz="1100" dirty="0">
              <a:solidFill>
                <a:srgbClr val="000000"/>
              </a:solidFill>
              <a:latin typeface="Arial" pitchFamily="34" charset="0"/>
              <a:cs typeface="Arial" pitchFamily="34" charset="0"/>
            </a:endParaRPr>
          </a:p>
          <a:p>
            <a:pPr lvl="2" algn="just" eaLnBrk="0" fontAlgn="base" hangingPunct="0">
              <a:spcBef>
                <a:spcPct val="0"/>
              </a:spcBef>
              <a:spcAft>
                <a:spcPct val="0"/>
              </a:spcAft>
            </a:pPr>
            <a:r>
              <a:rPr lang="en-GB" sz="2000" dirty="0">
                <a:solidFill>
                  <a:srgbClr val="000000"/>
                </a:solidFill>
                <a:ea typeface="Calibri" pitchFamily="34" charset="0"/>
                <a:cs typeface="Times New Roman" pitchFamily="18" charset="0"/>
              </a:rPr>
              <a:t>a) The participant reporting on/before time and leaving only after the day’s sessions are complete will be awarded 1 mark for each day. </a:t>
            </a:r>
          </a:p>
          <a:p>
            <a:pPr lvl="2" algn="just" eaLnBrk="0" fontAlgn="base" hangingPunct="0">
              <a:spcBef>
                <a:spcPct val="0"/>
              </a:spcBef>
              <a:spcAft>
                <a:spcPct val="0"/>
              </a:spcAft>
              <a:buFontTx/>
              <a:buAutoNum type="alphaLcPeriod"/>
            </a:pPr>
            <a:endParaRPr lang="en-US" sz="1100" dirty="0">
              <a:solidFill>
                <a:srgbClr val="000000"/>
              </a:solidFill>
              <a:latin typeface="Arial" pitchFamily="34" charset="0"/>
              <a:cs typeface="Arial" pitchFamily="34" charset="0"/>
            </a:endParaRPr>
          </a:p>
          <a:p>
            <a:pPr lvl="2" algn="just" eaLnBrk="0" fontAlgn="base" hangingPunct="0">
              <a:spcBef>
                <a:spcPct val="0"/>
              </a:spcBef>
              <a:spcAft>
                <a:spcPct val="0"/>
              </a:spcAft>
            </a:pPr>
            <a:r>
              <a:rPr lang="en-GB" sz="2000" dirty="0">
                <a:solidFill>
                  <a:srgbClr val="000000"/>
                </a:solidFill>
                <a:ea typeface="Calibri" pitchFamily="34" charset="0"/>
                <a:cs typeface="Times New Roman" pitchFamily="18" charset="0"/>
              </a:rPr>
              <a:t>b) No marks will be awarded if the participant arrives later than 30 minutes of the commencement of the day’s first session and/or leaves before completion of the day’s last session.</a:t>
            </a:r>
          </a:p>
          <a:p>
            <a:pPr lvl="2" algn="just" eaLnBrk="0" fontAlgn="base" hangingPunct="0">
              <a:spcBef>
                <a:spcPct val="0"/>
              </a:spcBef>
              <a:spcAft>
                <a:spcPct val="0"/>
              </a:spcAft>
            </a:pPr>
            <a:endParaRPr lang="en-GB" sz="2000" dirty="0">
              <a:solidFill>
                <a:srgbClr val="000000"/>
              </a:solidFill>
              <a:ea typeface="Calibri" pitchFamily="34" charset="0"/>
              <a:cs typeface="Times New Roman" pitchFamily="18" charset="0"/>
            </a:endParaRPr>
          </a:p>
          <a:p>
            <a:pPr lvl="2" algn="just" eaLnBrk="0" fontAlgn="base" hangingPunct="0">
              <a:spcBef>
                <a:spcPct val="0"/>
              </a:spcBef>
              <a:spcAft>
                <a:spcPct val="0"/>
              </a:spcAft>
              <a:buFontTx/>
              <a:buAutoNum type="alphaLcPeriod"/>
            </a:pPr>
            <a:endParaRPr lang="en-US" sz="1100" dirty="0">
              <a:solidFill>
                <a:srgbClr val="000000"/>
              </a:solidFill>
              <a:latin typeface="Arial" pitchFamily="34" charset="0"/>
              <a:cs typeface="Arial" pitchFamily="34" charset="0"/>
            </a:endParaRPr>
          </a:p>
          <a:p>
            <a:pPr lvl="1" algn="just" eaLnBrk="0" fontAlgn="base" hangingPunct="0">
              <a:spcBef>
                <a:spcPct val="0"/>
              </a:spcBef>
              <a:spcAft>
                <a:spcPct val="0"/>
              </a:spcAft>
              <a:buFontTx/>
              <a:buAutoNum type="arabicPeriod"/>
            </a:pPr>
            <a:r>
              <a:rPr lang="en-GB" sz="2000" b="1" dirty="0">
                <a:solidFill>
                  <a:srgbClr val="000000"/>
                </a:solidFill>
                <a:ea typeface="Calibri" pitchFamily="34" charset="0"/>
                <a:cs typeface="Times New Roman" pitchFamily="18" charset="0"/>
              </a:rPr>
              <a:t>2 Classroom Participation:</a:t>
            </a:r>
            <a:r>
              <a:rPr lang="en-GB" sz="2000" dirty="0">
                <a:solidFill>
                  <a:srgbClr val="000000"/>
                </a:solidFill>
                <a:ea typeface="Calibri" pitchFamily="34" charset="0"/>
                <a:cs typeface="Times New Roman" pitchFamily="18" charset="0"/>
              </a:rPr>
              <a:t> Maximum 5 Marks. </a:t>
            </a:r>
          </a:p>
          <a:p>
            <a:pPr lvl="1" algn="just" eaLnBrk="0" fontAlgn="base" hangingPunct="0">
              <a:spcBef>
                <a:spcPct val="0"/>
              </a:spcBef>
              <a:spcAft>
                <a:spcPct val="0"/>
              </a:spcAft>
            </a:pPr>
            <a:endParaRPr lang="en-GB" sz="900" dirty="0">
              <a:solidFill>
                <a:srgbClr val="000000"/>
              </a:solidFill>
              <a:ea typeface="Calibri" pitchFamily="34" charset="0"/>
              <a:cs typeface="Times New Roman" pitchFamily="18" charset="0"/>
            </a:endParaRPr>
          </a:p>
          <a:p>
            <a:pPr lvl="1" algn="just" eaLnBrk="0" fontAlgn="base" hangingPunct="0">
              <a:spcBef>
                <a:spcPct val="0"/>
              </a:spcBef>
              <a:spcAft>
                <a:spcPct val="0"/>
              </a:spcAft>
            </a:pPr>
            <a:r>
              <a:rPr lang="en-GB" sz="2000" dirty="0">
                <a:solidFill>
                  <a:srgbClr val="000000"/>
                </a:solidFill>
                <a:ea typeface="Calibri" pitchFamily="34" charset="0"/>
                <a:cs typeface="Times New Roman" pitchFamily="18" charset="0"/>
              </a:rPr>
              <a:t>	The participant will be assessed as per the following grading:</a:t>
            </a:r>
            <a:endParaRPr lang="en-GB" sz="32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2430576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2 - 05</a:t>
            </a:r>
            <a:br>
              <a:rPr lang="en-US" sz="2400" b="1" dirty="0">
                <a:ln/>
                <a:solidFill>
                  <a:schemeClr val="tx1"/>
                </a:solidFill>
              </a:rPr>
            </a:br>
            <a:r>
              <a:rPr lang="en-US" sz="2400" b="1" dirty="0">
                <a:ln/>
                <a:solidFill>
                  <a:schemeClr val="tx1"/>
                </a:solidFill>
              </a:rPr>
              <a:t>Transport and Storage</a:t>
            </a:r>
            <a:endParaRPr lang="en-IN" sz="2400" b="1" dirty="0">
              <a:ln/>
              <a:solidFill>
                <a:schemeClr val="tx1"/>
              </a:solidFill>
            </a:endParaRPr>
          </a:p>
        </p:txBody>
      </p:sp>
    </p:spTree>
    <p:extLst>
      <p:ext uri="{BB962C8B-B14F-4D97-AF65-F5344CB8AC3E}">
        <p14:creationId xmlns:p14="http://schemas.microsoft.com/office/powerpoint/2010/main" val="677316456"/>
      </p:ext>
    </p:extLst>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2244385"/>
            <a:ext cx="7288306" cy="2462213"/>
          </a:xfrm>
        </p:spPr>
        <p:txBody>
          <a:bodyPr/>
          <a:lstStyle/>
          <a:p>
            <a:pPr algn="ctr"/>
            <a:r>
              <a:rPr lang="en-IN" sz="4800" b="1" dirty="0"/>
              <a:t>Objective</a:t>
            </a:r>
          </a:p>
          <a:p>
            <a:pPr algn="ctr"/>
            <a:r>
              <a:rPr lang="en-IN" sz="2800" dirty="0">
                <a:solidFill>
                  <a:srgbClr val="000000"/>
                </a:solidFill>
                <a:latin typeface="Cambria"/>
                <a:ea typeface="MS Mincho"/>
                <a:cs typeface="Arial"/>
              </a:rPr>
              <a:t>Facilities &amp; methods for storage and transportation are appropriate to ensure product quality is retained till it reaches the customer</a:t>
            </a:r>
            <a:endParaRPr lang="en-IN" sz="2800" dirty="0"/>
          </a:p>
        </p:txBody>
      </p:sp>
    </p:spTree>
    <p:extLst>
      <p:ext uri="{BB962C8B-B14F-4D97-AF65-F5344CB8AC3E}">
        <p14:creationId xmlns:p14="http://schemas.microsoft.com/office/powerpoint/2010/main" val="436660702"/>
      </p:ext>
    </p:ext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5488090"/>
              </p:ext>
            </p:extLst>
          </p:nvPr>
        </p:nvGraphicFramePr>
        <p:xfrm>
          <a:off x="191914" y="1560517"/>
          <a:ext cx="8736933" cy="426720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500" b="1" dirty="0">
                          <a:solidFill>
                            <a:schemeClr val="tx1"/>
                          </a:solidFill>
                          <a:latin typeface="Century Gothic" panose="020B0502020202020204" pitchFamily="34" charset="0"/>
                        </a:rPr>
                        <a:t>E-1</a:t>
                      </a:r>
                      <a:endParaRPr lang="en-IN" sz="15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Struggler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Beginner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Organized</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Achiever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World class</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Transportation and storage</a:t>
                      </a:r>
                      <a:endParaRPr lang="en-IN" sz="15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No awareness on the appropriate conditions for transportation or storage of products based on the type of product</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Appropriate conditions for transportation or storage of products based on the type of product are documented but are not followed</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Facilities are partially available for the storage/transportation of products under appropriate conditions.</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Facilities are available for the storage/transportation of products under appropriate conditions but on exceptional basis are not followed</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Facilities are available for the storage/transportation of products under appropriate conditions and is followed 100%</a:t>
                      </a:r>
                      <a:br>
                        <a:rPr lang="en-IN" sz="1500" dirty="0">
                          <a:solidFill>
                            <a:srgbClr val="000000"/>
                          </a:solidFill>
                          <a:effectLst/>
                          <a:latin typeface="Century Gothic" panose="020B0502020202020204" pitchFamily="34" charset="0"/>
                          <a:ea typeface="Times New Roman"/>
                          <a:cs typeface="Times New Roman"/>
                        </a:rPr>
                      </a:br>
                      <a:r>
                        <a:rPr lang="en-IN" sz="1500" dirty="0">
                          <a:solidFill>
                            <a:srgbClr val="000000"/>
                          </a:solidFill>
                          <a:effectLst/>
                          <a:latin typeface="Century Gothic" panose="020B0502020202020204" pitchFamily="34" charset="0"/>
                          <a:ea typeface="Times New Roman"/>
                          <a:cs typeface="Times New Roman"/>
                        </a:rPr>
                        <a:t> - No customer complaints with respect to transportation/storage</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7421180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t> 2 - 06</a:t>
            </a:r>
            <a:br>
              <a:rPr lang="en-US" sz="2400" b="1" dirty="0"/>
            </a:br>
            <a:r>
              <a:rPr lang="en-US" sz="2400" b="1" dirty="0"/>
              <a:t>Timely Delivery</a:t>
            </a:r>
            <a:endParaRPr lang="en-IN" sz="2400" b="1" dirty="0">
              <a:ln/>
              <a:solidFill>
                <a:schemeClr val="tx1"/>
              </a:solidFill>
            </a:endParaRPr>
          </a:p>
        </p:txBody>
      </p:sp>
    </p:spTree>
    <p:extLst>
      <p:ext uri="{BB962C8B-B14F-4D97-AF65-F5344CB8AC3E}">
        <p14:creationId xmlns:p14="http://schemas.microsoft.com/office/powerpoint/2010/main" val="1925195579"/>
      </p:ext>
    </p:extLst>
  </p:cSld>
  <p:clrMapOvr>
    <a:masterClrMapping/>
  </p:clrMapOvr>
  <p:transition spd="slow">
    <p:wipe dir="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54741" y="2620903"/>
            <a:ext cx="7288306" cy="1169551"/>
          </a:xfrm>
        </p:spPr>
        <p:txBody>
          <a:bodyPr/>
          <a:lstStyle/>
          <a:p>
            <a:pPr algn="ctr"/>
            <a:r>
              <a:rPr lang="en-IN" sz="4800" b="1" dirty="0"/>
              <a:t>Objective</a:t>
            </a:r>
          </a:p>
          <a:p>
            <a:pPr algn="ctr"/>
            <a:r>
              <a:rPr lang="en-IN" sz="2800" dirty="0">
                <a:solidFill>
                  <a:srgbClr val="000000"/>
                </a:solidFill>
                <a:latin typeface="Cambria"/>
                <a:ea typeface="MS Mincho"/>
                <a:cs typeface="Arial"/>
              </a:rPr>
              <a:t>Adherence to delivery timelines</a:t>
            </a:r>
            <a:endParaRPr lang="en-IN" sz="2800" dirty="0"/>
          </a:p>
        </p:txBody>
      </p:sp>
    </p:spTree>
    <p:extLst>
      <p:ext uri="{BB962C8B-B14F-4D97-AF65-F5344CB8AC3E}">
        <p14:creationId xmlns:p14="http://schemas.microsoft.com/office/powerpoint/2010/main" val="1788648790"/>
      </p:ext>
    </p:ext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6704485"/>
              </p:ext>
            </p:extLst>
          </p:nvPr>
        </p:nvGraphicFramePr>
        <p:xfrm>
          <a:off x="191914" y="1560517"/>
          <a:ext cx="8736933" cy="312420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E-2</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b="0" i="1">
                          <a:solidFill>
                            <a:srgbClr val="000000"/>
                          </a:solidFill>
                          <a:effectLst/>
                          <a:latin typeface="Century Gothic" panose="020B0502020202020204" pitchFamily="34" charset="0"/>
                          <a:ea typeface="Times New Roman"/>
                          <a:cs typeface="Times New Roman"/>
                        </a:rPr>
                        <a:t>Timely delivery</a:t>
                      </a:r>
                      <a:endParaRPr lang="en-IN" sz="1800" b="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1">
                          <a:solidFill>
                            <a:srgbClr val="000000"/>
                          </a:solidFill>
                          <a:effectLst/>
                          <a:latin typeface="Century Gothic" panose="020B0502020202020204" pitchFamily="34" charset="0"/>
                          <a:ea typeface="Times New Roman"/>
                          <a:cs typeface="Times New Roman"/>
                        </a:rPr>
                        <a:t>- No process in place to ensure adherence to delivery timelines</a:t>
                      </a:r>
                      <a:endParaRPr lang="en-IN" sz="18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1">
                          <a:solidFill>
                            <a:srgbClr val="000000"/>
                          </a:solidFill>
                          <a:effectLst/>
                          <a:latin typeface="Century Gothic" panose="020B0502020202020204" pitchFamily="34" charset="0"/>
                          <a:ea typeface="Times New Roman"/>
                          <a:cs typeface="Times New Roman"/>
                        </a:rPr>
                        <a:t>- Process in place to ensure adherence to delivery timelines but not followed</a:t>
                      </a:r>
                      <a:endParaRPr lang="en-IN" sz="18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1">
                          <a:solidFill>
                            <a:srgbClr val="000000"/>
                          </a:solidFill>
                          <a:effectLst/>
                          <a:latin typeface="Century Gothic" panose="020B0502020202020204" pitchFamily="34" charset="0"/>
                          <a:ea typeface="Times New Roman"/>
                          <a:cs typeface="Times New Roman"/>
                        </a:rPr>
                        <a:t>- Process in place to ensure adherence to delivery timelines and followed  upto ~50% cases</a:t>
                      </a:r>
                      <a:endParaRPr lang="en-IN" sz="18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1">
                          <a:solidFill>
                            <a:srgbClr val="000000"/>
                          </a:solidFill>
                          <a:effectLst/>
                          <a:latin typeface="Century Gothic" panose="020B0502020202020204" pitchFamily="34" charset="0"/>
                          <a:ea typeface="Times New Roman"/>
                          <a:cs typeface="Times New Roman"/>
                        </a:rPr>
                        <a:t>- Adherence to delivery timelines in upto ~70% cases</a:t>
                      </a:r>
                      <a:endParaRPr lang="en-IN" sz="18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1" dirty="0">
                          <a:solidFill>
                            <a:srgbClr val="000000"/>
                          </a:solidFill>
                          <a:effectLst/>
                          <a:latin typeface="Century Gothic" panose="020B0502020202020204" pitchFamily="34" charset="0"/>
                          <a:ea typeface="Times New Roman"/>
                          <a:cs typeface="Times New Roman"/>
                        </a:rPr>
                        <a:t>- Adherence to delivery timelines in </a:t>
                      </a:r>
                      <a:r>
                        <a:rPr lang="en-IN" sz="1800" b="0" i="1" dirty="0" err="1">
                          <a:solidFill>
                            <a:srgbClr val="000000"/>
                          </a:solidFill>
                          <a:effectLst/>
                          <a:latin typeface="Century Gothic" panose="020B0502020202020204" pitchFamily="34" charset="0"/>
                          <a:ea typeface="Times New Roman"/>
                          <a:cs typeface="Times New Roman"/>
                        </a:rPr>
                        <a:t>upto</a:t>
                      </a:r>
                      <a:r>
                        <a:rPr lang="en-IN" sz="1800" b="0" i="1" dirty="0">
                          <a:solidFill>
                            <a:srgbClr val="000000"/>
                          </a:solidFill>
                          <a:effectLst/>
                          <a:latin typeface="Century Gothic" panose="020B0502020202020204" pitchFamily="34" charset="0"/>
                          <a:ea typeface="Times New Roman"/>
                          <a:cs typeface="Times New Roman"/>
                        </a:rPr>
                        <a:t> &gt;85% cases</a:t>
                      </a:r>
                      <a:endParaRPr lang="en-IN" sz="18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606628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964" y="288577"/>
            <a:ext cx="5247515" cy="369332"/>
          </a:xfrm>
        </p:spPr>
        <p:txBody>
          <a:bodyPr/>
          <a:lstStyle/>
          <a:p>
            <a:r>
              <a:rPr lang="en-US" sz="2400" dirty="0"/>
              <a:t>OTIF</a:t>
            </a:r>
            <a:endParaRPr lang="en-IN" sz="2400" dirty="0"/>
          </a:p>
        </p:txBody>
      </p:sp>
      <p:sp>
        <p:nvSpPr>
          <p:cNvPr id="5" name="Content Placeholder 4"/>
          <p:cNvSpPr>
            <a:spLocks noGrp="1"/>
          </p:cNvSpPr>
          <p:nvPr>
            <p:ph idx="1"/>
          </p:nvPr>
        </p:nvSpPr>
        <p:spPr>
          <a:xfrm>
            <a:off x="416859" y="1160734"/>
            <a:ext cx="7987553" cy="5370701"/>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extLst>
      <p:ext uri="{BB962C8B-B14F-4D97-AF65-F5344CB8AC3E}">
        <p14:creationId xmlns:p14="http://schemas.microsoft.com/office/powerpoint/2010/main" val="32014329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90" y="1084262"/>
            <a:ext cx="5247515" cy="430887"/>
          </a:xfrm>
        </p:spPr>
        <p:txBody>
          <a:bodyPr/>
          <a:lstStyle/>
          <a:p>
            <a:r>
              <a:rPr lang="en-IN" sz="2800" dirty="0">
                <a:solidFill>
                  <a:schemeClr val="tx1"/>
                </a:solidFill>
                <a:latin typeface="+mn-lt"/>
              </a:rPr>
              <a:t>How to improve OTIF?</a:t>
            </a:r>
            <a:endParaRPr lang="en-IN" sz="2800" dirty="0">
              <a:solidFill>
                <a:schemeClr val="tx1"/>
              </a:solidFill>
            </a:endParaRPr>
          </a:p>
        </p:txBody>
      </p:sp>
      <p:sp>
        <p:nvSpPr>
          <p:cNvPr id="3" name="Content Placeholder 2"/>
          <p:cNvSpPr>
            <a:spLocks noGrp="1"/>
          </p:cNvSpPr>
          <p:nvPr>
            <p:ph idx="1"/>
          </p:nvPr>
        </p:nvSpPr>
        <p:spPr>
          <a:xfrm>
            <a:off x="443753" y="1954221"/>
            <a:ext cx="8256494" cy="4216539"/>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extLst>
      <p:ext uri="{BB962C8B-B14F-4D97-AF65-F5344CB8AC3E}">
        <p14:creationId xmlns:p14="http://schemas.microsoft.com/office/powerpoint/2010/main" val="5866843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2 - 07</a:t>
            </a:r>
            <a:br>
              <a:rPr lang="en-US" sz="2400" b="1" dirty="0">
                <a:ln/>
                <a:solidFill>
                  <a:schemeClr val="tx1"/>
                </a:solidFill>
              </a:rPr>
            </a:br>
            <a:r>
              <a:rPr lang="en-US" sz="2400" b="1" dirty="0">
                <a:ln/>
                <a:solidFill>
                  <a:schemeClr val="tx1"/>
                </a:solidFill>
              </a:rPr>
              <a:t>Customer  Education</a:t>
            </a:r>
            <a:endParaRPr lang="en-IN" sz="2400" b="1" dirty="0">
              <a:ln/>
              <a:solidFill>
                <a:schemeClr val="tx1"/>
              </a:solidFill>
            </a:endParaRPr>
          </a:p>
        </p:txBody>
      </p:sp>
    </p:spTree>
    <p:extLst>
      <p:ext uri="{BB962C8B-B14F-4D97-AF65-F5344CB8AC3E}">
        <p14:creationId xmlns:p14="http://schemas.microsoft.com/office/powerpoint/2010/main" val="533886555"/>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7847" y="2486432"/>
            <a:ext cx="7288306" cy="2031325"/>
          </a:xfrm>
        </p:spPr>
        <p:txBody>
          <a:bodyPr/>
          <a:lstStyle/>
          <a:p>
            <a:pPr algn="ctr"/>
            <a:r>
              <a:rPr lang="en-IN" sz="4800" b="1" dirty="0"/>
              <a:t>Objective</a:t>
            </a:r>
          </a:p>
          <a:p>
            <a:pPr algn="ctr"/>
            <a:r>
              <a:rPr lang="en-IN" sz="2800" dirty="0">
                <a:solidFill>
                  <a:srgbClr val="000000"/>
                </a:solidFill>
                <a:latin typeface="Cambria"/>
                <a:ea typeface="MS Mincho"/>
                <a:cs typeface="Arial"/>
              </a:rPr>
              <a:t>Awareness is given to the user for proper use of the product during its life cycle to ensure that it performs as per requirement</a:t>
            </a:r>
            <a:endParaRPr lang="en-IN" sz="2800" dirty="0"/>
          </a:p>
        </p:txBody>
      </p:sp>
    </p:spTree>
    <p:extLst>
      <p:ext uri="{BB962C8B-B14F-4D97-AF65-F5344CB8AC3E}">
        <p14:creationId xmlns:p14="http://schemas.microsoft.com/office/powerpoint/2010/main" val="556158692"/>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67582" y="952500"/>
          <a:ext cx="8395418" cy="5547360"/>
        </p:xfrm>
        <a:graphic>
          <a:graphicData uri="http://schemas.openxmlformats.org/drawingml/2006/table">
            <a:tbl>
              <a:tblPr/>
              <a:tblGrid>
                <a:gridCol w="832262">
                  <a:extLst>
                    <a:ext uri="{9D8B030D-6E8A-4147-A177-3AD203B41FA5}">
                      <a16:colId xmlns:a16="http://schemas.microsoft.com/office/drawing/2014/main" val="20000"/>
                    </a:ext>
                  </a:extLst>
                </a:gridCol>
                <a:gridCol w="7563156">
                  <a:extLst>
                    <a:ext uri="{9D8B030D-6E8A-4147-A177-3AD203B41FA5}">
                      <a16:colId xmlns:a16="http://schemas.microsoft.com/office/drawing/2014/main" val="20001"/>
                    </a:ext>
                  </a:extLst>
                </a:gridCol>
              </a:tblGrid>
              <a:tr h="203219">
                <a:tc>
                  <a:txBody>
                    <a:bodyPr/>
                    <a:lstStyle/>
                    <a:p>
                      <a:pPr marL="0" marR="0" algn="ctr">
                        <a:spcBef>
                          <a:spcPts val="0"/>
                        </a:spcBef>
                        <a:spcAft>
                          <a:spcPts val="0"/>
                        </a:spcAft>
                      </a:pPr>
                      <a:r>
                        <a:rPr lang="en-GB" sz="1400" b="1" dirty="0">
                          <a:latin typeface="Calibri"/>
                          <a:ea typeface="Calibri"/>
                          <a:cs typeface="Times New Roman"/>
                        </a:rPr>
                        <a:t>Level</a:t>
                      </a:r>
                      <a:endParaRPr lang="en-US" sz="2000" dirty="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400" b="1" dirty="0">
                          <a:latin typeface="Calibri"/>
                          <a:ea typeface="Calibri"/>
                          <a:cs typeface="Times New Roman"/>
                        </a:rPr>
                        <a:t>Grading Criteria of participant</a:t>
                      </a:r>
                      <a:endParaRPr lang="en-US" sz="2000" dirty="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7574">
                <a:tc>
                  <a:txBody>
                    <a:bodyPr/>
                    <a:lstStyle/>
                    <a:p>
                      <a:pPr marL="0" marR="0" algn="ctr">
                        <a:spcBef>
                          <a:spcPts val="0"/>
                        </a:spcBef>
                        <a:spcAft>
                          <a:spcPts val="0"/>
                        </a:spcAft>
                      </a:pPr>
                      <a:r>
                        <a:rPr lang="en-GB" sz="1400">
                          <a:latin typeface="Calibri"/>
                          <a:ea typeface="Calibri"/>
                          <a:cs typeface="Times New Roman"/>
                        </a:rPr>
                        <a:t>1</a:t>
                      </a:r>
                      <a:endParaRPr lang="en-US" sz="200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GB" sz="1400" dirty="0">
                          <a:latin typeface="Calibri"/>
                          <a:ea typeface="Calibri"/>
                          <a:cs typeface="Times New Roman"/>
                        </a:rPr>
                        <a:t>Absent</a:t>
                      </a:r>
                      <a:endParaRPr lang="en-US" sz="2000" dirty="0">
                        <a:latin typeface="Calibri"/>
                        <a:ea typeface="Calibri"/>
                        <a:cs typeface="Times New Roman"/>
                      </a:endParaRPr>
                    </a:p>
                  </a:txBody>
                  <a:tcPr marL="61567" marR="615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2720">
                <a:tc>
                  <a:txBody>
                    <a:bodyPr/>
                    <a:lstStyle/>
                    <a:p>
                      <a:pPr marL="0" marR="0" algn="ctr">
                        <a:spcBef>
                          <a:spcPts val="0"/>
                        </a:spcBef>
                        <a:spcAft>
                          <a:spcPts val="0"/>
                        </a:spcAft>
                      </a:pPr>
                      <a:r>
                        <a:rPr lang="en-GB" sz="1400">
                          <a:latin typeface="Calibri"/>
                          <a:ea typeface="Calibri"/>
                          <a:cs typeface="Times New Roman"/>
                        </a:rPr>
                        <a:t>2</a:t>
                      </a:r>
                      <a:endParaRPr lang="en-US" sz="200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Present, not disruptive.</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Tries to respond when called on but does not offer much.</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Demonstrates very infrequent involvement in discussion.</a:t>
                      </a:r>
                      <a:endParaRPr lang="en-US" sz="2000">
                        <a:latin typeface="Calibri"/>
                        <a:ea typeface="Calibri"/>
                        <a:cs typeface="Times New Roman"/>
                      </a:endParaRPr>
                    </a:p>
                  </a:txBody>
                  <a:tcPr marL="61567" marR="615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03013">
                <a:tc>
                  <a:txBody>
                    <a:bodyPr/>
                    <a:lstStyle/>
                    <a:p>
                      <a:pPr marL="0" marR="0" algn="ctr">
                        <a:spcBef>
                          <a:spcPts val="0"/>
                        </a:spcBef>
                        <a:spcAft>
                          <a:spcPts val="0"/>
                        </a:spcAft>
                      </a:pPr>
                      <a:r>
                        <a:rPr lang="en-GB" sz="1400">
                          <a:latin typeface="Calibri"/>
                          <a:ea typeface="Calibri"/>
                          <a:cs typeface="Times New Roman"/>
                        </a:rPr>
                        <a:t>3</a:t>
                      </a:r>
                      <a:endParaRPr lang="en-US" sz="200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dirty="0">
                          <a:latin typeface="Calibri"/>
                          <a:ea typeface="Calibri"/>
                          <a:cs typeface="Times New Roman"/>
                        </a:rPr>
                        <a:t>Demonstrates adequate preparation: knows basic case but does not show evidence of trying to interpret or analyze.</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Offers straightforward information without elaboration or very infrequently (perhaps once a session).</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Does not offer to contribute to discussion, but contributes to a moderate degree when called on.</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Demonstrates sporadic involvement.</a:t>
                      </a:r>
                      <a:endParaRPr lang="en-US" sz="2000" dirty="0">
                        <a:latin typeface="Calibri"/>
                        <a:ea typeface="Calibri"/>
                        <a:cs typeface="Times New Roman"/>
                      </a:endParaRPr>
                    </a:p>
                  </a:txBody>
                  <a:tcPr marL="61567" marR="615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3013">
                <a:tc>
                  <a:txBody>
                    <a:bodyPr/>
                    <a:lstStyle/>
                    <a:p>
                      <a:pPr marL="0" marR="0" algn="ctr">
                        <a:spcBef>
                          <a:spcPts val="0"/>
                        </a:spcBef>
                        <a:spcAft>
                          <a:spcPts val="0"/>
                        </a:spcAft>
                      </a:pPr>
                      <a:r>
                        <a:rPr lang="en-GB" sz="1400">
                          <a:latin typeface="Calibri"/>
                          <a:ea typeface="Calibri"/>
                          <a:cs typeface="Times New Roman"/>
                        </a:rPr>
                        <a:t>4</a:t>
                      </a:r>
                      <a:endParaRPr lang="en-US" sz="200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Demonstrates good preparation: knows case well, has thought through implications of them.</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Offers interpretations and analysis of case material (more than just facts).</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Contributes well to discussion in an ongoing way: responds to other students’ points, thinks through own points, questions others in a constructive way, offers and supports suggestions that may be counter to the majority opinion.</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Demonstrates consistent ongoing involvement.</a:t>
                      </a:r>
                      <a:endParaRPr lang="en-US" sz="2000">
                        <a:latin typeface="Calibri"/>
                        <a:ea typeface="Calibri"/>
                        <a:cs typeface="Times New Roman"/>
                      </a:endParaRPr>
                    </a:p>
                  </a:txBody>
                  <a:tcPr marL="61567" marR="615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8160">
                <a:tc>
                  <a:txBody>
                    <a:bodyPr/>
                    <a:lstStyle/>
                    <a:p>
                      <a:pPr marL="0" marR="0" algn="ctr">
                        <a:spcBef>
                          <a:spcPts val="0"/>
                        </a:spcBef>
                        <a:spcAft>
                          <a:spcPts val="0"/>
                        </a:spcAft>
                      </a:pPr>
                      <a:r>
                        <a:rPr lang="en-GB" sz="1400">
                          <a:latin typeface="Calibri"/>
                          <a:ea typeface="Calibri"/>
                          <a:cs typeface="Times New Roman"/>
                        </a:rPr>
                        <a:t>5</a:t>
                      </a:r>
                      <a:endParaRPr lang="en-US" sz="2000">
                        <a:latin typeface="Calibri"/>
                        <a:ea typeface="Calibri"/>
                        <a:cs typeface="Times New Roman"/>
                      </a:endParaRPr>
                    </a:p>
                  </a:txBody>
                  <a:tcPr marL="61567" marR="6156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dirty="0">
                          <a:latin typeface="Calibri"/>
                          <a:ea typeface="Calibri"/>
                          <a:cs typeface="Times New Roman"/>
                        </a:rPr>
                        <a:t>Demonstrates excellent preparation: has analyzed case exceptionally well, relating it to readings and other material (e.g., readings, course material, discussions, experiences, etc.).</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Offers analysis, synthesis, and evaluation of case material, e.g., puts together pieces of the discussion to develop new approaches that take the class further.</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Contributes in a very significant way to ongoing discussion: keeps analysis focused, responds very thoughtfully to other participants’ comments, contributes to the cooperative argument-building, suggests alternative ways of approaching material and helps class analyze which approaches are appropriate, etc.</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Demonstrates very active ongoing involvement.</a:t>
                      </a:r>
                      <a:endParaRPr lang="en-US" sz="2000" dirty="0">
                        <a:latin typeface="Calibri"/>
                        <a:ea typeface="Calibri"/>
                        <a:cs typeface="Times New Roman"/>
                      </a:endParaRPr>
                    </a:p>
                  </a:txBody>
                  <a:tcPr marL="61567" marR="615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itle 1"/>
          <p:cNvSpPr>
            <a:spLocks noGrp="1"/>
          </p:cNvSpPr>
          <p:nvPr>
            <p:ph type="title"/>
          </p:nvPr>
        </p:nvSpPr>
        <p:spPr>
          <a:xfrm>
            <a:off x="173038" y="196532"/>
            <a:ext cx="6996112" cy="492443"/>
          </a:xfrm>
        </p:spPr>
        <p:txBody>
          <a:bodyPr/>
          <a:lstStyle/>
          <a:p>
            <a:r>
              <a:rPr lang="en-GB" sz="1600" dirty="0">
                <a:latin typeface="Calibri" pitchFamily="34" charset="0"/>
                <a:ea typeface="Calibri" pitchFamily="34" charset="0"/>
                <a:cs typeface="Times New Roman" pitchFamily="18" charset="0"/>
              </a:rPr>
              <a:t>C. DETAILS OF THE EVALUATION CRITERIA:  </a:t>
            </a:r>
            <a:br>
              <a:rPr lang="en-GB" sz="1600" b="0" dirty="0">
                <a:latin typeface="Calibri" pitchFamily="34" charset="0"/>
                <a:ea typeface="Calibri" pitchFamily="34" charset="0"/>
                <a:cs typeface="Times New Roman" pitchFamily="18" charset="0"/>
              </a:rPr>
            </a:br>
            <a:r>
              <a:rPr lang="en-GB" sz="1600" dirty="0">
                <a:latin typeface="Calibri" pitchFamily="34" charset="0"/>
                <a:ea typeface="Calibri" pitchFamily="34" charset="0"/>
                <a:cs typeface="Times New Roman" pitchFamily="18" charset="0"/>
              </a:rPr>
              <a:t>		1. </a:t>
            </a:r>
            <a:r>
              <a:rPr lang="en-GB" sz="1600" dirty="0"/>
              <a:t>Continuous/Ongoing Evaluation          (</a:t>
            </a:r>
            <a:r>
              <a:rPr lang="en-GB" sz="1600" dirty="0">
                <a:solidFill>
                  <a:srgbClr val="0070C0"/>
                </a:solidFill>
              </a:rPr>
              <a:t>cont......)</a:t>
            </a:r>
            <a:endParaRPr lang="en-US" sz="1600" dirty="0">
              <a:solidFill>
                <a:srgbClr val="0070C0"/>
              </a:solidFill>
            </a:endParaRPr>
          </a:p>
        </p:txBody>
      </p:sp>
    </p:spTree>
    <p:extLst>
      <p:ext uri="{BB962C8B-B14F-4D97-AF65-F5344CB8AC3E}">
        <p14:creationId xmlns:p14="http://schemas.microsoft.com/office/powerpoint/2010/main" val="329549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75208054"/>
              </p:ext>
            </p:extLst>
          </p:nvPr>
        </p:nvGraphicFramePr>
        <p:xfrm>
          <a:off x="191914" y="1560517"/>
          <a:ext cx="8736933" cy="486156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E-3</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400">
                          <a:effectLst/>
                          <a:latin typeface="Century Gothic" panose="020B0502020202020204" pitchFamily="34" charset="0"/>
                          <a:ea typeface="Times New Roman"/>
                          <a:cs typeface="Times New Roman"/>
                        </a:rPr>
                        <a:t>Customer Education for product usage Maintenance and service</a:t>
                      </a:r>
                      <a:endParaRPr lang="en-IN" sz="14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latin typeface="Century Gothic" panose="020B0502020202020204" pitchFamily="34" charset="0"/>
                          <a:ea typeface="Times New Roman"/>
                          <a:cs typeface="Times New Roman"/>
                        </a:rPr>
                        <a:t>-  No defined process for customer training or dedicated team for product demonstrations</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latin typeface="Century Gothic" panose="020B0502020202020204" pitchFamily="34" charset="0"/>
                          <a:ea typeface="Times New Roman"/>
                          <a:cs typeface="Times New Roman"/>
                        </a:rPr>
                        <a:t>- Defined process for customer training partially in place. </a:t>
                      </a:r>
                      <a:br>
                        <a:rPr lang="en-IN" sz="1400">
                          <a:effectLst/>
                          <a:latin typeface="Century Gothic" panose="020B0502020202020204" pitchFamily="34" charset="0"/>
                          <a:ea typeface="Times New Roman"/>
                          <a:cs typeface="Times New Roman"/>
                        </a:rPr>
                      </a:br>
                      <a:r>
                        <a:rPr lang="en-IN" sz="1400">
                          <a:effectLst/>
                          <a:latin typeface="Century Gothic" panose="020B0502020202020204" pitchFamily="34" charset="0"/>
                          <a:ea typeface="Times New Roman"/>
                          <a:cs typeface="Times New Roman"/>
                        </a:rPr>
                        <a:t> - Small team in place for product demonstrations and customer training but team does not use any tools for training</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latin typeface="Century Gothic" panose="020B0502020202020204" pitchFamily="34" charset="0"/>
                          <a:ea typeface="Times New Roman"/>
                          <a:cs typeface="Times New Roman"/>
                        </a:rPr>
                        <a:t>-Defined processes and appropriately sized teams for product demonstrations and customer training.</a:t>
                      </a:r>
                      <a:br>
                        <a:rPr lang="en-IN" sz="1400">
                          <a:effectLst/>
                          <a:latin typeface="Century Gothic" panose="020B0502020202020204" pitchFamily="34" charset="0"/>
                          <a:ea typeface="Times New Roman"/>
                          <a:cs typeface="Times New Roman"/>
                        </a:rPr>
                      </a:br>
                      <a:r>
                        <a:rPr lang="en-IN" sz="1400">
                          <a:effectLst/>
                          <a:latin typeface="Century Gothic" panose="020B0502020202020204" pitchFamily="34" charset="0"/>
                          <a:ea typeface="Times New Roman"/>
                          <a:cs typeface="Times New Roman"/>
                        </a:rPr>
                        <a:t>- Usage of traditional mediums like user manuals for educating customers about proper usage of the product during its life cycle.</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latin typeface="Century Gothic" panose="020B0502020202020204" pitchFamily="34" charset="0"/>
                          <a:ea typeface="Times New Roman"/>
                          <a:cs typeface="Times New Roman"/>
                        </a:rPr>
                        <a:t>- Usage of videos and other mediums (white papers, eBooks and newsletters etc.) for product demonstration/installation to customers </a:t>
                      </a:r>
                      <a:br>
                        <a:rPr lang="en-IN" sz="1400">
                          <a:effectLst/>
                          <a:latin typeface="Century Gothic" panose="020B0502020202020204" pitchFamily="34" charset="0"/>
                          <a:ea typeface="Times New Roman"/>
                          <a:cs typeface="Times New Roman"/>
                        </a:rPr>
                      </a:br>
                      <a:r>
                        <a:rPr lang="en-IN" sz="1400">
                          <a:effectLst/>
                          <a:latin typeface="Century Gothic" panose="020B0502020202020204" pitchFamily="34" charset="0"/>
                          <a:ea typeface="Times New Roman"/>
                          <a:cs typeface="Times New Roman"/>
                        </a:rPr>
                        <a:t>- But no other forums to solve customer pain points on real time basis.</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latin typeface="Century Gothic" panose="020B0502020202020204" pitchFamily="34" charset="0"/>
                          <a:ea typeface="Times New Roman"/>
                          <a:cs typeface="Times New Roman"/>
                        </a:rPr>
                        <a:t>- Dedicated and skilled team for product demo to the customers at the time of delivery &amp;installation. </a:t>
                      </a:r>
                      <a:br>
                        <a:rPr lang="en-IN" sz="1400" dirty="0">
                          <a:effectLst/>
                          <a:latin typeface="Century Gothic" panose="020B0502020202020204" pitchFamily="34" charset="0"/>
                          <a:ea typeface="Times New Roman"/>
                          <a:cs typeface="Times New Roman"/>
                        </a:rPr>
                      </a:br>
                      <a:r>
                        <a:rPr lang="en-IN" sz="1400" dirty="0">
                          <a:effectLst/>
                          <a:latin typeface="Century Gothic" panose="020B0502020202020204" pitchFamily="34" charset="0"/>
                          <a:ea typeface="Times New Roman"/>
                          <a:cs typeface="Times New Roman"/>
                        </a:rPr>
                        <a:t>- Uses technologies (webinars, eBooks, e-learning courses) to highlight and solve customer pain points and educate customers.</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6283556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 2 - 08</a:t>
            </a:r>
            <a:br>
              <a:rPr lang="en-US" sz="2400" b="1" dirty="0">
                <a:ln/>
                <a:solidFill>
                  <a:schemeClr val="tx1"/>
                </a:solidFill>
              </a:rPr>
            </a:br>
            <a:r>
              <a:rPr lang="en-US" sz="2400" b="1" dirty="0">
                <a:ln/>
                <a:solidFill>
                  <a:schemeClr val="tx1"/>
                </a:solidFill>
              </a:rPr>
              <a:t>Customer Servicing </a:t>
            </a:r>
            <a:endParaRPr lang="en-IN" sz="2400" b="1" dirty="0">
              <a:ln/>
              <a:solidFill>
                <a:schemeClr val="tx1"/>
              </a:solidFill>
            </a:endParaRPr>
          </a:p>
        </p:txBody>
      </p:sp>
    </p:spTree>
    <p:extLst>
      <p:ext uri="{BB962C8B-B14F-4D97-AF65-F5344CB8AC3E}">
        <p14:creationId xmlns:p14="http://schemas.microsoft.com/office/powerpoint/2010/main" val="3893274230"/>
      </p:ext>
    </p:ext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7847" y="2486432"/>
            <a:ext cx="7288306" cy="1600438"/>
          </a:xfrm>
        </p:spPr>
        <p:txBody>
          <a:bodyPr/>
          <a:lstStyle/>
          <a:p>
            <a:pPr algn="ctr"/>
            <a:r>
              <a:rPr lang="en-IN" sz="4800" b="1" dirty="0"/>
              <a:t>Objective</a:t>
            </a:r>
          </a:p>
          <a:p>
            <a:pPr algn="ctr"/>
            <a:r>
              <a:rPr lang="en-IN" sz="2800" dirty="0">
                <a:solidFill>
                  <a:srgbClr val="000000"/>
                </a:solidFill>
                <a:latin typeface="Cambria"/>
                <a:ea typeface="MS Mincho"/>
                <a:cs typeface="Arial"/>
              </a:rPr>
              <a:t>Have processes to provide service to the customer, to meet his post supply needs</a:t>
            </a:r>
            <a:endParaRPr lang="en-IN" sz="2800" dirty="0"/>
          </a:p>
        </p:txBody>
      </p:sp>
    </p:spTree>
    <p:extLst>
      <p:ext uri="{BB962C8B-B14F-4D97-AF65-F5344CB8AC3E}">
        <p14:creationId xmlns:p14="http://schemas.microsoft.com/office/powerpoint/2010/main" val="498780821"/>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4806160"/>
              </p:ext>
            </p:extLst>
          </p:nvPr>
        </p:nvGraphicFramePr>
        <p:xfrm>
          <a:off x="191914" y="1560517"/>
          <a:ext cx="8736933" cy="428244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E-4</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Customer Servicing</a:t>
                      </a:r>
                      <a:endParaRPr lang="en-IN" sz="16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No defined plan/process for customer servicing.</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Defined plan/process for customer servicing partially in place and are being followed</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Comprehensive plan/process defined for customer servicing and is implemented </a:t>
                      </a:r>
                      <a:br>
                        <a:rPr lang="en-IN" sz="1600" dirty="0">
                          <a:solidFill>
                            <a:srgbClr val="000000"/>
                          </a:solidFill>
                          <a:effectLst/>
                          <a:latin typeface="Century Gothic" panose="020B0502020202020204" pitchFamily="34" charset="0"/>
                          <a:ea typeface="Times New Roman"/>
                          <a:cs typeface="Times New Roman"/>
                        </a:rPr>
                      </a:br>
                      <a:r>
                        <a:rPr lang="en-IN" sz="1600" dirty="0">
                          <a:solidFill>
                            <a:srgbClr val="000000"/>
                          </a:solidFill>
                          <a:effectLst/>
                          <a:latin typeface="Century Gothic" panose="020B0502020202020204" pitchFamily="34" charset="0"/>
                          <a:ea typeface="Times New Roman"/>
                          <a:cs typeface="Times New Roman"/>
                        </a:rPr>
                        <a:t>-  Targets as laid out in the plan are being met at least 50%-70%</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Targets as laid out in the plan are being met at least 70-90%</a:t>
                      </a:r>
                      <a:br>
                        <a:rPr lang="en-IN" sz="1600" dirty="0">
                          <a:solidFill>
                            <a:srgbClr val="000000"/>
                          </a:solidFill>
                          <a:effectLst/>
                          <a:latin typeface="Century Gothic" panose="020B0502020202020204" pitchFamily="34" charset="0"/>
                          <a:ea typeface="Times New Roman"/>
                          <a:cs typeface="Times New Roman"/>
                        </a:rPr>
                      </a:br>
                      <a:r>
                        <a:rPr lang="en-IN" sz="1600" dirty="0">
                          <a:solidFill>
                            <a:srgbClr val="000000"/>
                          </a:solidFill>
                          <a:effectLst/>
                          <a:latin typeface="Century Gothic" panose="020B0502020202020204" pitchFamily="34" charset="0"/>
                          <a:ea typeface="Times New Roman"/>
                          <a:cs typeface="Times New Roman"/>
                        </a:rPr>
                        <a:t> -  Defined service levels are reviewed on a consistent basis and initiatives are undertaken to improve it</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effectLst/>
                          <a:latin typeface="Century Gothic" panose="020B0502020202020204" pitchFamily="34" charset="0"/>
                          <a:ea typeface="Times New Roman"/>
                          <a:cs typeface="Times New Roman"/>
                        </a:rPr>
                        <a:t>- Targets as laid out in the plan are being met at least &gt;90%</a:t>
                      </a:r>
                      <a:br>
                        <a:rPr lang="en-IN" sz="1600" dirty="0">
                          <a:effectLst/>
                          <a:latin typeface="Century Gothic" panose="020B0502020202020204" pitchFamily="34" charset="0"/>
                          <a:ea typeface="Times New Roman"/>
                          <a:cs typeface="Times New Roman"/>
                        </a:rPr>
                      </a:br>
                      <a:r>
                        <a:rPr lang="en-IN" sz="1600" dirty="0">
                          <a:effectLst/>
                          <a:latin typeface="Century Gothic" panose="020B0502020202020204" pitchFamily="34" charset="0"/>
                          <a:ea typeface="Times New Roman"/>
                          <a:cs typeface="Times New Roman"/>
                        </a:rPr>
                        <a:t> -  Defined service levels are reviewed on a consistent basis and initiatives are undertaken to optimise processes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2327381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900087"/>
            <a:ext cx="5247515" cy="430887"/>
          </a:xfrm>
        </p:spPr>
        <p:txBody>
          <a:bodyPr/>
          <a:lstStyle/>
          <a:p>
            <a:r>
              <a:rPr lang="en-US" sz="2800" dirty="0"/>
              <a:t>Exercise-4</a:t>
            </a:r>
            <a:endParaRPr lang="en-IN" sz="2800" dirty="0"/>
          </a:p>
        </p:txBody>
      </p:sp>
      <p:sp>
        <p:nvSpPr>
          <p:cNvPr id="5" name="Content Placeholder 4"/>
          <p:cNvSpPr>
            <a:spLocks noGrp="1"/>
          </p:cNvSpPr>
          <p:nvPr>
            <p:ph idx="1"/>
          </p:nvPr>
        </p:nvSpPr>
        <p:spPr>
          <a:xfrm>
            <a:off x="605117" y="1411656"/>
            <a:ext cx="8041341" cy="5201424"/>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 </a:t>
            </a:r>
          </a:p>
          <a:p>
            <a:pPr>
              <a:spcBef>
                <a:spcPts val="600"/>
              </a:spcBef>
            </a:pPr>
            <a:r>
              <a:rPr lang="en-US" sz="2400" dirty="0"/>
              <a:t>      3. Transport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extLst>
      <p:ext uri="{BB962C8B-B14F-4D97-AF65-F5344CB8AC3E}">
        <p14:creationId xmlns:p14="http://schemas.microsoft.com/office/powerpoint/2010/main" val="35606490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Exercise-4</a:t>
            </a:r>
            <a:endParaRPr lang="en-IN" sz="2800" dirty="0"/>
          </a:p>
        </p:txBody>
      </p:sp>
      <p:sp>
        <p:nvSpPr>
          <p:cNvPr id="5" name="Content Placeholder 4"/>
          <p:cNvSpPr>
            <a:spLocks noGrp="1"/>
          </p:cNvSpPr>
          <p:nvPr>
            <p:ph idx="1"/>
          </p:nvPr>
        </p:nvSpPr>
        <p:spPr>
          <a:xfrm>
            <a:off x="605117" y="2078851"/>
            <a:ext cx="8041341" cy="3939540"/>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13521716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5006974" cy="369332"/>
          </a:xfrm>
        </p:spPr>
        <p:txBody>
          <a:bodyPr/>
          <a:lstStyle/>
          <a:p>
            <a:r>
              <a:rPr lang="en-US" b="1" dirty="0"/>
              <a:t>ZED Assessors Training Program</a:t>
            </a:r>
          </a:p>
        </p:txBody>
      </p:sp>
      <p:sp>
        <p:nvSpPr>
          <p:cNvPr id="4" name="TextBox 3"/>
          <p:cNvSpPr txBox="1"/>
          <p:nvPr/>
        </p:nvSpPr>
        <p:spPr>
          <a:xfrm>
            <a:off x="254000" y="2936875"/>
            <a:ext cx="3987800" cy="369332"/>
          </a:xfrm>
          <a:prstGeom prst="rect">
            <a:avLst/>
          </a:prstGeom>
          <a:noFill/>
        </p:spPr>
        <p:txBody>
          <a:bodyPr wrap="square" rtlCol="0">
            <a:spAutoFit/>
          </a:bodyPr>
          <a:lstStyle/>
          <a:p>
            <a:r>
              <a:rPr lang="en-US" dirty="0"/>
              <a:t>5 Days Training Program</a:t>
            </a:r>
          </a:p>
        </p:txBody>
      </p:sp>
      <p:sp>
        <p:nvSpPr>
          <p:cNvPr id="5" name="TextBox 4"/>
          <p:cNvSpPr txBox="1"/>
          <p:nvPr/>
        </p:nvSpPr>
        <p:spPr>
          <a:xfrm>
            <a:off x="4826000" y="2908300"/>
            <a:ext cx="3987800" cy="1446550"/>
          </a:xfrm>
          <a:prstGeom prst="rect">
            <a:avLst/>
          </a:prstGeom>
          <a:noFill/>
        </p:spPr>
        <p:txBody>
          <a:bodyPr wrap="square" rtlCol="0">
            <a:spAutoFit/>
          </a:bodyPr>
          <a:lstStyle/>
          <a:p>
            <a:r>
              <a:rPr lang="en-US" sz="2000" b="1" dirty="0"/>
              <a:t>Day 2</a:t>
            </a:r>
          </a:p>
          <a:p>
            <a:r>
              <a:rPr lang="en-US" sz="1600" b="1" dirty="0"/>
              <a:t>Session 1 </a:t>
            </a:r>
            <a:r>
              <a:rPr lang="en-US" sz="1600" dirty="0"/>
              <a:t>– Quality Management – 8 Sub Parameters </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Day 2</a:t>
            </a:r>
            <a:br>
              <a:rPr lang="en-IN" sz="2400" b="1" dirty="0">
                <a:ln/>
                <a:solidFill>
                  <a:schemeClr val="tx1"/>
                </a:solidFill>
              </a:rPr>
            </a:br>
            <a:r>
              <a:rPr lang="en-IN" sz="2400" b="1" dirty="0">
                <a:ln/>
                <a:solidFill>
                  <a:schemeClr val="tx1"/>
                </a:solidFill>
              </a:rPr>
              <a:t>Session I  – ZED Maturity Assessment Model</a:t>
            </a:r>
            <a:br>
              <a:rPr lang="en-IN" sz="2400" b="1" dirty="0">
                <a:ln/>
                <a:solidFill>
                  <a:schemeClr val="tx1"/>
                </a:solidFill>
              </a:rPr>
            </a:br>
            <a:r>
              <a:rPr lang="en-IN" sz="2400" b="1" dirty="0">
                <a:ln/>
                <a:solidFill>
                  <a:schemeClr val="tx1"/>
                </a:solidFill>
              </a:rPr>
              <a:t>ZED Deployment Disciplines</a:t>
            </a:r>
          </a:p>
        </p:txBody>
      </p:sp>
    </p:spTree>
    <p:extLst>
      <p:ext uri="{BB962C8B-B14F-4D97-AF65-F5344CB8AC3E}">
        <p14:creationId xmlns:p14="http://schemas.microsoft.com/office/powerpoint/2010/main" val="793233702"/>
      </p:ext>
    </p:extLst>
  </p:cSld>
  <p:clrMapOvr>
    <a:masterClrMapping/>
  </p:clrMapOvr>
  <p:transition spd="slow">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36337556"/>
              </p:ext>
            </p:extLst>
          </p:nvPr>
        </p:nvGraphicFramePr>
        <p:xfrm>
          <a:off x="847164" y="1676092"/>
          <a:ext cx="7284658" cy="4428872"/>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810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10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810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716072">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rPr>
                        <a:t>Improvement in Process</a:t>
                      </a:r>
                      <a:r>
                        <a:rPr lang="en-US" sz="2000" baseline="0" dirty="0">
                          <a:latin typeface="Century Gothic" panose="020B0502020202020204" pitchFamily="34" charset="0"/>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a:spLocks/>
          </p:cNvSpPr>
          <p:nvPr/>
        </p:nvSpPr>
        <p:spPr bwMode="auto">
          <a:xfrm>
            <a:off x="2770093" y="1088631"/>
            <a:ext cx="3787335"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3. Quality Management</a:t>
            </a:r>
            <a:endParaRPr lang="en-IN" sz="2800" kern="0" dirty="0">
              <a:ln/>
              <a:solidFill>
                <a:schemeClr val="tx1"/>
              </a:solidFill>
            </a:endParaRPr>
          </a:p>
        </p:txBody>
      </p:sp>
    </p:spTree>
    <p:extLst>
      <p:ext uri="{BB962C8B-B14F-4D97-AF65-F5344CB8AC3E}">
        <p14:creationId xmlns:p14="http://schemas.microsoft.com/office/powerpoint/2010/main" val="5308612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3 - 01</a:t>
            </a:r>
            <a:br>
              <a:rPr lang="en-IN" sz="2400" b="1" dirty="0">
                <a:ln/>
                <a:solidFill>
                  <a:schemeClr val="tx1"/>
                </a:solidFill>
              </a:rPr>
            </a:br>
            <a:r>
              <a:rPr lang="en-IN" sz="2400" b="1" dirty="0">
                <a:ln/>
                <a:solidFill>
                  <a:schemeClr val="tx1"/>
                </a:solidFill>
              </a:rPr>
              <a:t>Process Capability Assessment &amp; Enhancement</a:t>
            </a:r>
          </a:p>
        </p:txBody>
      </p:sp>
    </p:spTree>
    <p:extLst>
      <p:ext uri="{BB962C8B-B14F-4D97-AF65-F5344CB8AC3E}">
        <p14:creationId xmlns:p14="http://schemas.microsoft.com/office/powerpoint/2010/main" val="264450510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42147"/>
            <a:ext cx="6996687" cy="246221"/>
          </a:xfrm>
        </p:spPr>
        <p:txBody>
          <a:bodyPr/>
          <a:lstStyle/>
          <a:p>
            <a:r>
              <a:rPr lang="en-GB" sz="1600" dirty="0">
                <a:solidFill>
                  <a:schemeClr val="tx1"/>
                </a:solidFill>
                <a:latin typeface="Calibri" pitchFamily="34" charset="0"/>
                <a:ea typeface="Calibri" pitchFamily="34" charset="0"/>
                <a:cs typeface="Times New Roman" pitchFamily="18" charset="0"/>
              </a:rPr>
              <a:t>2. Case Study Exercises / Role Play</a:t>
            </a:r>
            <a:endParaRPr lang="en-US" dirty="0"/>
          </a:p>
        </p:txBody>
      </p:sp>
      <p:sp>
        <p:nvSpPr>
          <p:cNvPr id="697345" name="Rectangle 1"/>
          <p:cNvSpPr>
            <a:spLocks noChangeArrowheads="1"/>
          </p:cNvSpPr>
          <p:nvPr/>
        </p:nvSpPr>
        <p:spPr bwMode="auto">
          <a:xfrm>
            <a:off x="457200" y="1206181"/>
            <a:ext cx="8216900" cy="20774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lgn="just" fontAlgn="base">
              <a:spcBef>
                <a:spcPct val="0"/>
              </a:spcBef>
              <a:spcAft>
                <a:spcPct val="0"/>
              </a:spcAft>
            </a:pPr>
            <a:r>
              <a:rPr lang="en-GB" b="1" dirty="0">
                <a:solidFill>
                  <a:srgbClr val="000000"/>
                </a:solidFill>
                <a:ea typeface="Calibri" pitchFamily="34" charset="0"/>
                <a:cs typeface="Times New Roman" pitchFamily="18" charset="0"/>
              </a:rPr>
              <a:t>Maximum 30 Marks as per the following:</a:t>
            </a:r>
          </a:p>
          <a:p>
            <a:pPr algn="just" fontAlgn="base">
              <a:spcBef>
                <a:spcPct val="0"/>
              </a:spcBef>
              <a:spcAft>
                <a:spcPct val="0"/>
              </a:spcAft>
            </a:pPr>
            <a:endParaRPr lang="en-US" sz="1050" dirty="0">
              <a:solidFill>
                <a:srgbClr val="000000"/>
              </a:solidFill>
              <a:latin typeface="Arial" pitchFamily="34" charset="0"/>
              <a:cs typeface="Arial" pitchFamily="34" charset="0"/>
            </a:endParaRPr>
          </a:p>
          <a:p>
            <a:pPr lvl="2" indent="-457200" algn="just" eaLnBrk="0" fontAlgn="base" hangingPunct="0">
              <a:spcBef>
                <a:spcPct val="0"/>
              </a:spcBef>
              <a:spcAft>
                <a:spcPct val="0"/>
              </a:spcAft>
              <a:buFontTx/>
              <a:buChar char="•"/>
            </a:pPr>
            <a:r>
              <a:rPr lang="en-US" dirty="0">
                <a:solidFill>
                  <a:srgbClr val="000000"/>
                </a:solidFill>
                <a:ea typeface="Calibri" pitchFamily="34" charset="0"/>
                <a:cs typeface="Times New Roman" pitchFamily="18" charset="0"/>
              </a:rPr>
              <a:t>All Exercise activities shall be performed in groups</a:t>
            </a:r>
          </a:p>
          <a:p>
            <a:pPr lvl="2" indent="-457200" algn="just" eaLnBrk="0" fontAlgn="base" hangingPunct="0">
              <a:spcBef>
                <a:spcPct val="0"/>
              </a:spcBef>
              <a:spcAft>
                <a:spcPct val="0"/>
              </a:spcAft>
              <a:buFontTx/>
              <a:buChar char="•"/>
            </a:pPr>
            <a:r>
              <a:rPr lang="en-US" dirty="0">
                <a:solidFill>
                  <a:srgbClr val="000000"/>
                </a:solidFill>
                <a:ea typeface="Calibri" pitchFamily="34" charset="0"/>
                <a:cs typeface="Times New Roman" pitchFamily="18" charset="0"/>
              </a:rPr>
              <a:t>Each group shall be expected to present its findings –lead by one person by rotation</a:t>
            </a:r>
          </a:p>
          <a:p>
            <a:pPr lvl="2" indent="-457200" algn="just" eaLnBrk="0" fontAlgn="base" hangingPunct="0">
              <a:spcBef>
                <a:spcPct val="0"/>
              </a:spcBef>
              <a:spcAft>
                <a:spcPct val="0"/>
              </a:spcAft>
              <a:buFontTx/>
              <a:buChar char="•"/>
            </a:pPr>
            <a:r>
              <a:rPr lang="en-US" dirty="0">
                <a:solidFill>
                  <a:srgbClr val="000000"/>
                </a:solidFill>
                <a:ea typeface="Calibri" pitchFamily="34" charset="0"/>
                <a:cs typeface="Times New Roman" pitchFamily="18" charset="0"/>
              </a:rPr>
              <a:t>Common marks shall be allotted to candidates in the group</a:t>
            </a:r>
            <a:endParaRPr lang="en-GB" dirty="0">
              <a:solidFill>
                <a:srgbClr val="000000"/>
              </a:solidFill>
              <a:ea typeface="Calibri" pitchFamily="34" charset="0"/>
              <a:cs typeface="Times New Roman" pitchFamily="18" charset="0"/>
            </a:endParaRPr>
          </a:p>
          <a:p>
            <a:pPr lvl="2" indent="-457200" algn="just" eaLnBrk="0" fontAlgn="base" hangingPunct="0">
              <a:spcBef>
                <a:spcPct val="0"/>
              </a:spcBef>
              <a:spcAft>
                <a:spcPct val="0"/>
              </a:spcAft>
              <a:buFontTx/>
              <a:buChar char="•"/>
            </a:pPr>
            <a:endParaRPr lang="en-US" sz="1050" dirty="0">
              <a:solidFill>
                <a:srgbClr val="000000"/>
              </a:solidFill>
              <a:latin typeface="Arial" pitchFamily="34" charset="0"/>
              <a:cs typeface="Arial" pitchFamily="34" charset="0"/>
            </a:endParaRPr>
          </a:p>
          <a:p>
            <a:pPr algn="just" eaLnBrk="0" fontAlgn="base" hangingPunct="0">
              <a:spcBef>
                <a:spcPct val="0"/>
              </a:spcBef>
              <a:spcAft>
                <a:spcPct val="0"/>
              </a:spcAft>
            </a:pPr>
            <a:r>
              <a:rPr lang="en-GB" dirty="0">
                <a:solidFill>
                  <a:srgbClr val="000000"/>
                </a:solidFill>
                <a:ea typeface="Calibri" pitchFamily="34" charset="0"/>
                <a:cs typeface="Times New Roman" pitchFamily="18" charset="0"/>
              </a:rPr>
              <a:t>The assessment will be done as follows:</a:t>
            </a:r>
            <a:endParaRPr lang="en-GB" sz="2800" dirty="0">
              <a:solidFill>
                <a:srgbClr val="000000"/>
              </a:solidFill>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42241767"/>
              </p:ext>
            </p:extLst>
          </p:nvPr>
        </p:nvGraphicFramePr>
        <p:xfrm>
          <a:off x="544512" y="3688080"/>
          <a:ext cx="8078787" cy="1947545"/>
        </p:xfrm>
        <a:graphic>
          <a:graphicData uri="http://schemas.openxmlformats.org/drawingml/2006/table">
            <a:tbl>
              <a:tblPr/>
              <a:tblGrid>
                <a:gridCol w="903288">
                  <a:extLst>
                    <a:ext uri="{9D8B030D-6E8A-4147-A177-3AD203B41FA5}">
                      <a16:colId xmlns:a16="http://schemas.microsoft.com/office/drawing/2014/main" val="20000"/>
                    </a:ext>
                  </a:extLst>
                </a:gridCol>
                <a:gridCol w="2929598">
                  <a:extLst>
                    <a:ext uri="{9D8B030D-6E8A-4147-A177-3AD203B41FA5}">
                      <a16:colId xmlns:a16="http://schemas.microsoft.com/office/drawing/2014/main" val="20001"/>
                    </a:ext>
                  </a:extLst>
                </a:gridCol>
                <a:gridCol w="1243430">
                  <a:extLst>
                    <a:ext uri="{9D8B030D-6E8A-4147-A177-3AD203B41FA5}">
                      <a16:colId xmlns:a16="http://schemas.microsoft.com/office/drawing/2014/main" val="20002"/>
                    </a:ext>
                  </a:extLst>
                </a:gridCol>
                <a:gridCol w="1054899">
                  <a:extLst>
                    <a:ext uri="{9D8B030D-6E8A-4147-A177-3AD203B41FA5}">
                      <a16:colId xmlns:a16="http://schemas.microsoft.com/office/drawing/2014/main" val="20003"/>
                    </a:ext>
                  </a:extLst>
                </a:gridCol>
                <a:gridCol w="1054899">
                  <a:extLst>
                    <a:ext uri="{9D8B030D-6E8A-4147-A177-3AD203B41FA5}">
                      <a16:colId xmlns:a16="http://schemas.microsoft.com/office/drawing/2014/main" val="20004"/>
                    </a:ext>
                  </a:extLst>
                </a:gridCol>
                <a:gridCol w="892673">
                  <a:extLst>
                    <a:ext uri="{9D8B030D-6E8A-4147-A177-3AD203B41FA5}">
                      <a16:colId xmlns:a16="http://schemas.microsoft.com/office/drawing/2014/main" val="20005"/>
                    </a:ext>
                  </a:extLst>
                </a:gridCol>
              </a:tblGrid>
              <a:tr h="299720">
                <a:tc rowSpan="2">
                  <a:txBody>
                    <a:bodyPr/>
                    <a:lstStyle/>
                    <a:p>
                      <a:pPr marL="0" marR="0" algn="ctr">
                        <a:spcBef>
                          <a:spcPts val="0"/>
                        </a:spcBef>
                        <a:spcAft>
                          <a:spcPts val="0"/>
                        </a:spcAft>
                      </a:pPr>
                      <a:r>
                        <a:rPr lang="en-GB" sz="1600" dirty="0">
                          <a:latin typeface="Calibri"/>
                          <a:ea typeface="Calibri"/>
                          <a:cs typeface="Times New Roman"/>
                        </a:rPr>
                        <a:t>S. No.</a:t>
                      </a:r>
                      <a:endParaRPr lang="en-US" sz="16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marL="0" marR="0" algn="ctr">
                        <a:spcBef>
                          <a:spcPts val="0"/>
                        </a:spcBef>
                        <a:spcAft>
                          <a:spcPts val="0"/>
                        </a:spcAft>
                      </a:pPr>
                      <a:r>
                        <a:rPr lang="en-GB" sz="1600" dirty="0">
                          <a:latin typeface="Calibri"/>
                          <a:ea typeface="Calibri"/>
                          <a:cs typeface="Times New Roman"/>
                        </a:rPr>
                        <a:t>Criteria</a:t>
                      </a:r>
                      <a:endParaRPr lang="en-US" sz="16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US"/>
                    </a:p>
                  </a:txBody>
                  <a:tcPr/>
                </a:tc>
                <a:tc gridSpan="3">
                  <a:txBody>
                    <a:bodyPr/>
                    <a:lstStyle/>
                    <a:p>
                      <a:pPr marL="0" marR="0" algn="ctr">
                        <a:spcBef>
                          <a:spcPts val="0"/>
                        </a:spcBef>
                        <a:spcAft>
                          <a:spcPts val="0"/>
                        </a:spcAft>
                      </a:pPr>
                      <a:r>
                        <a:rPr lang="en-GB" sz="1600" dirty="0">
                          <a:latin typeface="Calibri"/>
                          <a:ea typeface="Calibri"/>
                          <a:cs typeface="Times New Roman"/>
                        </a:rPr>
                        <a:t>Marks</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0"/>
                        </a:spcAft>
                      </a:pP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7500">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GB" sz="1600" b="1" dirty="0">
                          <a:solidFill>
                            <a:srgbClr val="C00000"/>
                          </a:solidFill>
                          <a:latin typeface="+mn-lt"/>
                          <a:ea typeface="Calibri"/>
                          <a:cs typeface="Times New Roman"/>
                        </a:rPr>
                        <a:t> Level 1 </a:t>
                      </a:r>
                      <a:endParaRPr lang="en-US" sz="1600" b="1" dirty="0">
                        <a:solidFill>
                          <a:srgbClr val="C000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b="1" dirty="0">
                          <a:solidFill>
                            <a:srgbClr val="C00000"/>
                          </a:solidFill>
                          <a:latin typeface="+mn-lt"/>
                          <a:ea typeface="Calibri"/>
                          <a:cs typeface="Times New Roman"/>
                        </a:rPr>
                        <a:t>Level 2</a:t>
                      </a:r>
                      <a:endParaRPr lang="en-US" sz="1600" b="1" dirty="0">
                        <a:solidFill>
                          <a:srgbClr val="C00000"/>
                        </a:solidFill>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699722" rtl="0" eaLnBrk="1" fontAlgn="auto" latinLnBrk="0" hangingPunct="1">
                        <a:lnSpc>
                          <a:spcPct val="100000"/>
                        </a:lnSpc>
                        <a:spcBef>
                          <a:spcPts val="0"/>
                        </a:spcBef>
                        <a:spcAft>
                          <a:spcPts val="0"/>
                        </a:spcAft>
                        <a:buClrTx/>
                        <a:buSzTx/>
                        <a:buFontTx/>
                        <a:buNone/>
                        <a:tabLst/>
                        <a:defRPr/>
                      </a:pPr>
                      <a:r>
                        <a:rPr lang="en-GB" sz="1600" b="1" dirty="0">
                          <a:solidFill>
                            <a:srgbClr val="C00000"/>
                          </a:solidFill>
                          <a:latin typeface="+mn-lt"/>
                          <a:ea typeface="Calibri"/>
                          <a:cs typeface="Times New Roman"/>
                        </a:rPr>
                        <a:t>Level 3</a:t>
                      </a:r>
                      <a:endParaRPr lang="en-US" sz="1600" b="1" dirty="0">
                        <a:solidFill>
                          <a:srgbClr val="C00000"/>
                        </a:solidFill>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065">
                <a:tc>
                  <a:txBody>
                    <a:bodyPr/>
                    <a:lstStyle/>
                    <a:p>
                      <a:pPr marL="0" marR="0" algn="ctr">
                        <a:spcBef>
                          <a:spcPts val="0"/>
                        </a:spcBef>
                        <a:spcAft>
                          <a:spcPts val="0"/>
                        </a:spcAft>
                      </a:pPr>
                      <a:r>
                        <a:rPr lang="en-GB" sz="1600">
                          <a:latin typeface="Calibri"/>
                          <a:ea typeface="Calibri"/>
                          <a:cs typeface="Times New Roman"/>
                        </a:rPr>
                        <a:t>1</a:t>
                      </a:r>
                      <a:endParaRPr lang="en-US" sz="16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spcBef>
                          <a:spcPts val="0"/>
                        </a:spcBef>
                        <a:spcAft>
                          <a:spcPts val="0"/>
                        </a:spcAft>
                      </a:pPr>
                      <a:r>
                        <a:rPr lang="en-GB" sz="1600" dirty="0">
                          <a:latin typeface="Calibri"/>
                          <a:ea typeface="Calibri"/>
                          <a:cs typeface="Times New Roman"/>
                        </a:rPr>
                        <a:t>Time Management</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GB" sz="1600" dirty="0">
                          <a:latin typeface="Calibri"/>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6</a:t>
                      </a:r>
                      <a:endParaRPr lang="en-US" sz="16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065">
                <a:tc>
                  <a:txBody>
                    <a:bodyPr/>
                    <a:lstStyle/>
                    <a:p>
                      <a:pPr marL="0" marR="0" algn="ctr">
                        <a:spcBef>
                          <a:spcPts val="0"/>
                        </a:spcBef>
                        <a:spcAft>
                          <a:spcPts val="0"/>
                        </a:spcAft>
                      </a:pPr>
                      <a:r>
                        <a:rPr lang="en-GB" sz="1600">
                          <a:latin typeface="Calibri"/>
                          <a:ea typeface="Calibri"/>
                          <a:cs typeface="Times New Roman"/>
                        </a:rPr>
                        <a:t>2</a:t>
                      </a:r>
                      <a:endParaRPr lang="en-US" sz="16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spcBef>
                          <a:spcPts val="0"/>
                        </a:spcBef>
                        <a:spcAft>
                          <a:spcPts val="0"/>
                        </a:spcAft>
                      </a:pPr>
                      <a:r>
                        <a:rPr lang="en-GB" sz="1600" dirty="0">
                          <a:latin typeface="Calibri"/>
                          <a:ea typeface="Calibri"/>
                          <a:cs typeface="Times New Roman"/>
                        </a:rPr>
                        <a:t>Quality of output</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GB" sz="1600" dirty="0">
                          <a:latin typeface="Calibri"/>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a:latin typeface="Calibri"/>
                          <a:ea typeface="Calibri"/>
                          <a:cs typeface="Times New Roman"/>
                        </a:rPr>
                        <a:t>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a:latin typeface="Calibri"/>
                          <a:ea typeface="Calibri"/>
                          <a:cs typeface="Times New Roman"/>
                        </a:rPr>
                        <a:t>6</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065">
                <a:tc>
                  <a:txBody>
                    <a:bodyPr/>
                    <a:lstStyle/>
                    <a:p>
                      <a:pPr marL="0" marR="0" algn="ctr">
                        <a:spcBef>
                          <a:spcPts val="0"/>
                        </a:spcBef>
                        <a:spcAft>
                          <a:spcPts val="0"/>
                        </a:spcAft>
                      </a:pPr>
                      <a:r>
                        <a:rPr lang="en-GB" sz="1600">
                          <a:latin typeface="Calibri"/>
                          <a:ea typeface="Calibri"/>
                          <a:cs typeface="Times New Roman"/>
                        </a:rPr>
                        <a:t>3</a:t>
                      </a:r>
                      <a:endParaRPr lang="en-US" sz="16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just">
                        <a:spcBef>
                          <a:spcPts val="0"/>
                        </a:spcBef>
                        <a:spcAft>
                          <a:spcPts val="0"/>
                        </a:spcAft>
                      </a:pPr>
                      <a:r>
                        <a:rPr lang="en-GB" sz="1600" dirty="0">
                          <a:latin typeface="Calibri"/>
                          <a:ea typeface="Calibri"/>
                          <a:cs typeface="Times New Roman"/>
                        </a:rPr>
                        <a:t>Presentation</a:t>
                      </a:r>
                      <a:r>
                        <a:rPr lang="en-GB" sz="1600" baseline="0" dirty="0">
                          <a:latin typeface="Calibri"/>
                          <a:ea typeface="Calibri"/>
                          <a:cs typeface="Times New Roman"/>
                        </a:rPr>
                        <a:t> of findings</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gn="ctr">
                        <a:spcBef>
                          <a:spcPts val="0"/>
                        </a:spcBef>
                        <a:spcAft>
                          <a:spcPts val="0"/>
                        </a:spcAft>
                      </a:pPr>
                      <a:r>
                        <a:rPr lang="en-GB" sz="1600" dirty="0">
                          <a:latin typeface="Calibri"/>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a:latin typeface="Calibri"/>
                          <a:ea typeface="Calibri"/>
                          <a:cs typeface="Times New Roman"/>
                        </a:rPr>
                        <a:t>4</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a:latin typeface="Calibri"/>
                          <a:ea typeface="Calibri"/>
                          <a:cs typeface="Times New Roman"/>
                        </a:rPr>
                        <a:t>6</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6065">
                <a:tc rowSpan="2">
                  <a:txBody>
                    <a:bodyPr/>
                    <a:lstStyle/>
                    <a:p>
                      <a:pPr marL="0" marR="0" algn="ctr">
                        <a:spcBef>
                          <a:spcPts val="0"/>
                        </a:spcBef>
                        <a:spcAft>
                          <a:spcPts val="0"/>
                        </a:spcAft>
                      </a:pPr>
                      <a:r>
                        <a:rPr lang="en-GB" sz="1600">
                          <a:latin typeface="Calibri"/>
                          <a:ea typeface="Calibri"/>
                          <a:cs typeface="Times New Roman"/>
                        </a:rPr>
                        <a:t>4</a:t>
                      </a:r>
                      <a:endParaRPr lang="en-US" sz="16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GB" sz="1600">
                          <a:latin typeface="Calibri"/>
                          <a:ea typeface="Calibri"/>
                          <a:cs typeface="Times New Roman"/>
                        </a:rPr>
                        <a:t>Communication Skills</a:t>
                      </a:r>
                      <a:endParaRPr lang="en-US" sz="16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GB" sz="1600">
                          <a:latin typeface="Calibri"/>
                          <a:ea typeface="Calibri"/>
                          <a:cs typeface="Times New Roman"/>
                        </a:rPr>
                        <a:t>Verbal</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2</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6</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065">
                <a:tc vMerge="1">
                  <a:txBody>
                    <a:bodyPr/>
                    <a:lstStyle/>
                    <a:p>
                      <a:endParaRPr lang="en-US"/>
                    </a:p>
                  </a:txBody>
                  <a:tcPr/>
                </a:tc>
                <a:tc vMerge="1">
                  <a:txBody>
                    <a:bodyPr/>
                    <a:lstStyle/>
                    <a:p>
                      <a:endParaRPr lang="en-US"/>
                    </a:p>
                  </a:txBody>
                  <a:tcPr/>
                </a:tc>
                <a:tc>
                  <a:txBody>
                    <a:bodyPr/>
                    <a:lstStyle/>
                    <a:p>
                      <a:pPr marL="0" marR="0" algn="just">
                        <a:spcBef>
                          <a:spcPts val="0"/>
                        </a:spcBef>
                        <a:spcAft>
                          <a:spcPts val="0"/>
                        </a:spcAft>
                      </a:pPr>
                      <a:r>
                        <a:rPr lang="en-GB" sz="1600">
                          <a:latin typeface="Calibri"/>
                          <a:ea typeface="Calibri"/>
                          <a:cs typeface="Times New Roman"/>
                        </a:rPr>
                        <a:t>Non Verbal</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a:latin typeface="Calibri"/>
                          <a:ea typeface="Calibri"/>
                          <a:cs typeface="Times New Roman"/>
                        </a:rPr>
                        <a:t>2</a:t>
                      </a:r>
                      <a:endParaRPr lang="en-US"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4</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GB" sz="1600" dirty="0">
                          <a:latin typeface="Calibri"/>
                          <a:ea typeface="Calibri"/>
                          <a:cs typeface="Times New Roman"/>
                        </a:rPr>
                        <a:t>6</a:t>
                      </a:r>
                      <a:endParaRPr lang="en-US"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97346" name="Rectangle 2"/>
          <p:cNvSpPr>
            <a:spLocks noChangeArrowheads="1"/>
          </p:cNvSpPr>
          <p:nvPr/>
        </p:nvSpPr>
        <p:spPr bwMode="auto">
          <a:xfrm>
            <a:off x="482600" y="5761767"/>
            <a:ext cx="8140700"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GB" b="1" dirty="0">
                <a:solidFill>
                  <a:srgbClr val="000000"/>
                </a:solidFill>
                <a:ea typeface="Calibri" pitchFamily="34" charset="0"/>
                <a:cs typeface="Times New Roman" pitchFamily="18" charset="0"/>
              </a:rPr>
              <a:t>Legend:</a:t>
            </a:r>
            <a:endParaRPr lang="en-US" sz="1050" dirty="0">
              <a:solidFill>
                <a:srgbClr val="000000"/>
              </a:solidFill>
              <a:latin typeface="Arial" pitchFamily="34" charset="0"/>
              <a:cs typeface="Arial" pitchFamily="34" charset="0"/>
            </a:endParaRPr>
          </a:p>
          <a:p>
            <a:pPr algn="just" eaLnBrk="0" fontAlgn="base" hangingPunct="0">
              <a:spcBef>
                <a:spcPct val="0"/>
              </a:spcBef>
              <a:spcAft>
                <a:spcPct val="0"/>
              </a:spcAft>
            </a:pPr>
            <a:r>
              <a:rPr lang="en-GB" b="1" dirty="0">
                <a:solidFill>
                  <a:srgbClr val="C00000"/>
                </a:solidFill>
                <a:ea typeface="Calibri" pitchFamily="34" charset="0"/>
                <a:cs typeface="Times New Roman" pitchFamily="18" charset="0"/>
              </a:rPr>
              <a:t>Level 1</a:t>
            </a:r>
            <a:r>
              <a:rPr lang="en-GB" dirty="0">
                <a:solidFill>
                  <a:srgbClr val="C00000"/>
                </a:solidFill>
                <a:ea typeface="Calibri" pitchFamily="34" charset="0"/>
                <a:cs typeface="Times New Roman" pitchFamily="18" charset="0"/>
              </a:rPr>
              <a:t>: </a:t>
            </a:r>
            <a:r>
              <a:rPr lang="en-GB" dirty="0">
                <a:solidFill>
                  <a:srgbClr val="000000"/>
                </a:solidFill>
                <a:ea typeface="Calibri" pitchFamily="34" charset="0"/>
                <a:cs typeface="Times New Roman" pitchFamily="18" charset="0"/>
              </a:rPr>
              <a:t>Not adequate;  </a:t>
            </a:r>
            <a:r>
              <a:rPr lang="en-GB" b="1" dirty="0">
                <a:solidFill>
                  <a:srgbClr val="C00000"/>
                </a:solidFill>
                <a:ea typeface="Calibri" pitchFamily="34" charset="0"/>
                <a:cs typeface="Times New Roman" pitchFamily="18" charset="0"/>
              </a:rPr>
              <a:t>Level 2</a:t>
            </a:r>
            <a:r>
              <a:rPr lang="en-GB" dirty="0">
                <a:solidFill>
                  <a:srgbClr val="C00000"/>
                </a:solidFill>
                <a:ea typeface="Calibri" pitchFamily="34" charset="0"/>
                <a:cs typeface="Times New Roman" pitchFamily="18" charset="0"/>
              </a:rPr>
              <a:t>: </a:t>
            </a:r>
            <a:r>
              <a:rPr lang="en-GB" dirty="0">
                <a:solidFill>
                  <a:srgbClr val="000000"/>
                </a:solidFill>
                <a:ea typeface="Calibri" pitchFamily="34" charset="0"/>
                <a:cs typeface="Times New Roman" pitchFamily="18" charset="0"/>
              </a:rPr>
              <a:t>Adequate  ; </a:t>
            </a:r>
            <a:r>
              <a:rPr lang="en-GB" b="1" dirty="0">
                <a:solidFill>
                  <a:srgbClr val="C00000"/>
                </a:solidFill>
                <a:ea typeface="Calibri" pitchFamily="34" charset="0"/>
                <a:cs typeface="Times New Roman" pitchFamily="18" charset="0"/>
              </a:rPr>
              <a:t>Level 3</a:t>
            </a:r>
            <a:r>
              <a:rPr lang="en-GB" dirty="0">
                <a:solidFill>
                  <a:srgbClr val="C00000"/>
                </a:solidFill>
                <a:ea typeface="Calibri" pitchFamily="34" charset="0"/>
                <a:cs typeface="Times New Roman" pitchFamily="18" charset="0"/>
              </a:rPr>
              <a:t>: </a:t>
            </a:r>
            <a:r>
              <a:rPr lang="en-GB" dirty="0">
                <a:solidFill>
                  <a:srgbClr val="000000"/>
                </a:solidFill>
                <a:ea typeface="Calibri" pitchFamily="34" charset="0"/>
                <a:cs typeface="Times New Roman" pitchFamily="18" charset="0"/>
              </a:rPr>
              <a:t>Above Average</a:t>
            </a:r>
            <a:endParaRPr lang="en-GB" sz="2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6331401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1600438"/>
          </a:xfrm>
        </p:spPr>
        <p:txBody>
          <a:bodyPr/>
          <a:lstStyle/>
          <a:p>
            <a:pPr algn="ctr"/>
            <a:r>
              <a:rPr lang="en-IN" sz="4800" b="1" dirty="0"/>
              <a:t>Objective</a:t>
            </a:r>
          </a:p>
          <a:p>
            <a:pPr algn="ctr"/>
            <a:r>
              <a:rPr lang="en-IN" sz="2800" dirty="0"/>
              <a:t>Realize the process potential, stabilizing and continuously improving process performance</a:t>
            </a:r>
          </a:p>
        </p:txBody>
      </p:sp>
    </p:spTree>
    <p:extLst>
      <p:ext uri="{BB962C8B-B14F-4D97-AF65-F5344CB8AC3E}">
        <p14:creationId xmlns:p14="http://schemas.microsoft.com/office/powerpoint/2010/main" val="2134944862"/>
      </p:ext>
    </p:extLst>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29706850"/>
              </p:ext>
            </p:extLst>
          </p:nvPr>
        </p:nvGraphicFramePr>
        <p:xfrm>
          <a:off x="191914" y="1614437"/>
          <a:ext cx="8736933" cy="473432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600" b="1" dirty="0">
                          <a:solidFill>
                            <a:schemeClr val="tx1"/>
                          </a:solidFill>
                          <a:latin typeface="Century Gothic" panose="020B0502020202020204" pitchFamily="34" charset="0"/>
                        </a:rPr>
                        <a:t>A-2</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l">
                        <a:spcAft>
                          <a:spcPts val="0"/>
                        </a:spcAft>
                      </a:pPr>
                      <a:r>
                        <a:rPr lang="en-IN" sz="1600" b="0" i="0">
                          <a:solidFill>
                            <a:srgbClr val="000000"/>
                          </a:solidFill>
                          <a:effectLst/>
                          <a:latin typeface="Century Gothic" panose="020B0502020202020204" pitchFamily="34" charset="0"/>
                          <a:ea typeface="Times New Roman"/>
                          <a:cs typeface="Times New Roman"/>
                        </a:rPr>
                        <a:t>Process Capability Assessment &amp; Enhancement</a:t>
                      </a:r>
                      <a:endParaRPr lang="en-IN" sz="1600" b="0" i="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600" b="0" i="0" dirty="0">
                          <a:solidFill>
                            <a:srgbClr val="000000"/>
                          </a:solidFill>
                          <a:effectLst/>
                          <a:latin typeface="Century Gothic" panose="020B0502020202020204" pitchFamily="34" charset="0"/>
                          <a:ea typeface="Times New Roman"/>
                          <a:cs typeface="Times New Roman"/>
                        </a:rPr>
                        <a:t>-   No concept of process capability / process performance assessment e.g. no control charts</a:t>
                      </a:r>
                      <a:endParaRPr lang="en-IN" sz="16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600" b="0" i="0">
                          <a:solidFill>
                            <a:srgbClr val="000000"/>
                          </a:solidFill>
                          <a:effectLst/>
                          <a:latin typeface="Century Gothic" panose="020B0502020202020204" pitchFamily="34" charset="0"/>
                          <a:ea typeface="Times New Roman"/>
                          <a:cs typeface="Times New Roman"/>
                        </a:rPr>
                        <a:t>-   Process performance for a 25%-50% of processes is monitored through control charts but no action</a:t>
                      </a:r>
                      <a:endParaRPr lang="en-IN" sz="1600" b="0" i="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600" b="0" i="0">
                          <a:solidFill>
                            <a:srgbClr val="000000"/>
                          </a:solidFill>
                          <a:effectLst/>
                          <a:latin typeface="Century Gothic" panose="020B0502020202020204" pitchFamily="34" charset="0"/>
                          <a:ea typeface="Times New Roman"/>
                          <a:cs typeface="Times New Roman"/>
                        </a:rPr>
                        <a:t>-   Process performance for 50%-75% of processes is monitored through control charts but no action</a:t>
                      </a:r>
                      <a:endParaRPr lang="en-IN" sz="1600" b="0" i="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600" b="0" i="0">
                          <a:solidFill>
                            <a:srgbClr val="000000"/>
                          </a:solidFill>
                          <a:effectLst/>
                          <a:latin typeface="Century Gothic" panose="020B0502020202020204" pitchFamily="34" charset="0"/>
                          <a:ea typeface="Times New Roman"/>
                          <a:cs typeface="Times New Roman"/>
                        </a:rPr>
                        <a:t>-   Process performance for 75%-90% of processes is monitored through control charts</a:t>
                      </a:r>
                      <a:br>
                        <a:rPr lang="en-IN" sz="1600" b="0" i="0">
                          <a:solidFill>
                            <a:srgbClr val="000000"/>
                          </a:solidFill>
                          <a:effectLst/>
                          <a:latin typeface="Century Gothic" panose="020B0502020202020204" pitchFamily="34" charset="0"/>
                          <a:ea typeface="Times New Roman"/>
                          <a:cs typeface="Times New Roman"/>
                        </a:rPr>
                      </a:br>
                      <a:r>
                        <a:rPr lang="en-IN" sz="1600" b="0" i="0">
                          <a:solidFill>
                            <a:srgbClr val="000000"/>
                          </a:solidFill>
                          <a:effectLst/>
                          <a:latin typeface="Century Gothic" panose="020B0502020202020204" pitchFamily="34" charset="0"/>
                          <a:ea typeface="Times New Roman"/>
                          <a:cs typeface="Times New Roman"/>
                        </a:rPr>
                        <a:t> - Results are used for process corrections/ improvements in certain cases</a:t>
                      </a:r>
                      <a:endParaRPr lang="en-IN" sz="1600" b="0" i="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600" b="0" i="0" dirty="0">
                          <a:solidFill>
                            <a:srgbClr val="000000"/>
                          </a:solidFill>
                          <a:effectLst/>
                          <a:latin typeface="Century Gothic" panose="020B0502020202020204" pitchFamily="34" charset="0"/>
                          <a:ea typeface="Times New Roman"/>
                          <a:cs typeface="Times New Roman"/>
                        </a:rPr>
                        <a:t>-   Process performance for  90% or more of processes is monitored through control charts</a:t>
                      </a:r>
                      <a:br>
                        <a:rPr lang="en-IN" sz="1600" b="0" i="0" dirty="0">
                          <a:solidFill>
                            <a:srgbClr val="000000"/>
                          </a:solidFill>
                          <a:effectLst/>
                          <a:latin typeface="Century Gothic" panose="020B0502020202020204" pitchFamily="34" charset="0"/>
                          <a:ea typeface="Times New Roman"/>
                          <a:cs typeface="Times New Roman"/>
                        </a:rPr>
                      </a:br>
                      <a:r>
                        <a:rPr lang="en-IN" sz="1600" b="0" i="0" dirty="0">
                          <a:solidFill>
                            <a:srgbClr val="000000"/>
                          </a:solidFill>
                          <a:effectLst/>
                          <a:latin typeface="Century Gothic" panose="020B0502020202020204" pitchFamily="34" charset="0"/>
                          <a:ea typeface="Times New Roman"/>
                          <a:cs typeface="Times New Roman"/>
                        </a:rPr>
                        <a:t> - Results are used for process corrections/ improvements in all cases</a:t>
                      </a:r>
                      <a:endParaRPr lang="en-IN" sz="16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919844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514760" y="1752454"/>
            <a:ext cx="8114479" cy="3353091"/>
          </a:xfrm>
          <a:prstGeom prst="rect">
            <a:avLst/>
          </a:prstGeom>
        </p:spPr>
      </p:pic>
    </p:spTree>
    <p:extLst>
      <p:ext uri="{BB962C8B-B14F-4D97-AF65-F5344CB8AC3E}">
        <p14:creationId xmlns:p14="http://schemas.microsoft.com/office/powerpoint/2010/main" val="20717983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858360"/>
            <a:ext cx="7533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buFont typeface="Wingdings"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2" name="Group 38"/>
          <p:cNvGrpSpPr>
            <a:grpSpLocks/>
          </p:cNvGrpSpPr>
          <p:nvPr/>
        </p:nvGrpSpPr>
        <p:grpSpPr bwMode="auto">
          <a:xfrm>
            <a:off x="984738" y="3765245"/>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headEnd/>
              <a:tailEnd/>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headEnd/>
              <a:tailEnd/>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sym typeface="Symbol"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charset="0"/>
              </a:endParaRPr>
            </a:p>
          </p:txBody>
        </p:sp>
      </p:grpSp>
      <p:sp>
        <p:nvSpPr>
          <p:cNvPr id="20" name="TextBox 19"/>
          <p:cNvSpPr txBox="1"/>
          <p:nvPr/>
        </p:nvSpPr>
        <p:spPr>
          <a:xfrm>
            <a:off x="409177" y="1085317"/>
            <a:ext cx="4146221" cy="461665"/>
          </a:xfrm>
          <a:prstGeom prst="rect">
            <a:avLst/>
          </a:prstGeom>
          <a:noFill/>
        </p:spPr>
        <p:txBody>
          <a:bodyPr wrap="square" rtlCol="0">
            <a:spAutoFit/>
          </a:bodyPr>
          <a:lstStyle/>
          <a:p>
            <a:pPr fontAlgn="base">
              <a:spcBef>
                <a:spcPct val="0"/>
              </a:spcBef>
              <a:spcAft>
                <a:spcPct val="0"/>
              </a:spcAft>
            </a:pPr>
            <a:r>
              <a:rPr lang="en-IN" sz="2400" b="1" dirty="0">
                <a:solidFill>
                  <a:srgbClr val="000000"/>
                </a:solidFill>
                <a:latin typeface="Century Gothic" panose="020B0502020202020204" pitchFamily="34" charset="0"/>
              </a:rPr>
              <a:t>Process Capability Ratio</a:t>
            </a:r>
          </a:p>
        </p:txBody>
      </p:sp>
    </p:spTree>
    <p:extLst>
      <p:ext uri="{BB962C8B-B14F-4D97-AF65-F5344CB8AC3E}">
        <p14:creationId xmlns:p14="http://schemas.microsoft.com/office/powerpoint/2010/main" val="2868494775"/>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dirty="0" err="1">
                  <a:solidFill>
                    <a:prstClr val="black"/>
                  </a:solidFill>
                  <a:latin typeface="Times New Roman" pitchFamily="18" charset="0"/>
                </a:rPr>
                <a:t>C</a:t>
              </a:r>
              <a:r>
                <a:rPr lang="en-AU" altLang="en-US" sz="1568" baseline="-25000" dirty="0" err="1">
                  <a:solidFill>
                    <a:prstClr val="black"/>
                  </a:solidFill>
                  <a:latin typeface="Times New Roman" pitchFamily="18" charset="0"/>
                </a:rPr>
                <a:t>pk</a:t>
              </a:r>
              <a:r>
                <a:rPr lang="en-AU" altLang="en-US" sz="1568" dirty="0">
                  <a:solidFill>
                    <a:prstClr val="black"/>
                  </a:solidFill>
                  <a:latin typeface="Calibri" pitchFamily="34" charset="0"/>
                </a:rPr>
                <a:t> = </a:t>
              </a:r>
              <a:r>
                <a:rPr lang="en-AU" altLang="en-US" sz="1960" dirty="0">
                  <a:solidFill>
                    <a:prstClr val="black"/>
                  </a:solidFill>
                  <a:latin typeface="Calibri"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Upper specification – </a:t>
              </a:r>
              <a:r>
                <a:rPr lang="en-AU" altLang="en-US" sz="1970" dirty="0">
                  <a:solidFill>
                    <a:prstClr val="black"/>
                  </a:solidFill>
                  <a:latin typeface="Times New Roman"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3</a:t>
              </a:r>
              <a:r>
                <a:rPr lang="en-AU" altLang="en-US" sz="1970" dirty="0">
                  <a:solidFill>
                    <a:prstClr val="black"/>
                  </a:solidFill>
                  <a:latin typeface="Symbol"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itchFamily="18" charset="0"/>
                </a:rPr>
                <a:t>x</a:t>
              </a:r>
              <a:r>
                <a:rPr lang="en-AU" altLang="en-US" sz="1960" dirty="0">
                  <a:solidFill>
                    <a:prstClr val="black"/>
                  </a:solidFill>
                  <a:latin typeface="Calibri"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itchFamily="34" charset="0"/>
                </a:rPr>
                <a:t>3</a:t>
              </a:r>
              <a:r>
                <a:rPr lang="en-AU" altLang="en-US" sz="1960" dirty="0">
                  <a:solidFill>
                    <a:prstClr val="black"/>
                  </a:solidFill>
                  <a:latin typeface="Symbol" pitchFamily="18" charset="2"/>
                </a:rPr>
                <a:t>s</a:t>
              </a:r>
              <a:endParaRPr lang="en-AU" altLang="en-US" sz="2744" dirty="0">
                <a:solidFill>
                  <a:prstClr val="black"/>
                </a:solidFill>
                <a:latin typeface="Symbol"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3" name="Freeform 8"/>
            <p:cNvSpPr>
              <a:spLocks/>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4" name="Freeform 9"/>
            <p:cNvSpPr>
              <a:spLocks/>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a:solidFill>
                    <a:prstClr val="black"/>
                  </a:solidFill>
                  <a:latin typeface="Calibri" pitchFamily="34" charset="0"/>
                </a:rPr>
                <a:t>,</a:t>
              </a:r>
              <a:endParaRPr lang="en-AU" altLang="en-US" sz="3920">
                <a:solidFill>
                  <a:prstClr val="black"/>
                </a:solidFill>
                <a:latin typeface="Calibri"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a:solidFill>
                    <a:prstClr val="black"/>
                  </a:solidFill>
                  <a:latin typeface="Times New Roman"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dirty="0">
                  <a:solidFill>
                    <a:prstClr val="black"/>
                  </a:solidFill>
                  <a:latin typeface="Times New Roman"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extLst>
      <p:ext uri="{BB962C8B-B14F-4D97-AF65-F5344CB8AC3E}">
        <p14:creationId xmlns:p14="http://schemas.microsoft.com/office/powerpoint/2010/main" val="2678707154"/>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a:grpSpLocks/>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Lower</a:t>
              </a:r>
            </a:p>
            <a:p>
              <a:pPr algn="ctr" defTabSz="1166813">
                <a:defRPr/>
              </a:pPr>
              <a:r>
                <a:rPr lang="en-AU" sz="1960" dirty="0">
                  <a:solidFill>
                    <a:prstClr val="black"/>
                  </a:solidFill>
                  <a:effectLst>
                    <a:outerShdw blurRad="38100" dist="38100" dir="2700000" algn="tl">
                      <a:srgbClr val="C0C0C0"/>
                    </a:outerShdw>
                  </a:effectLst>
                  <a:cs typeface="Arial"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headEnd/>
              <a:tailEnd/>
            </a:ln>
            <a:effectLst/>
          </p:spPr>
          <p:txBody>
            <a:bodyPr lIns="88681" tIns="43563" rIns="88681" bIns="43563">
              <a:spAutoFit/>
            </a:bodyPr>
            <a:lstStyle/>
            <a:p>
              <a:pPr algn="ctr" defTabSz="746760">
                <a:defRPr/>
              </a:pPr>
              <a:r>
                <a:rPr lang="en-AU" sz="1568" dirty="0">
                  <a:solidFill>
                    <a:prstClr val="black"/>
                  </a:solidFill>
                  <a:effectLst>
                    <a:outerShdw blurRad="38100" dist="38100" dir="2700000" algn="tl">
                      <a:srgbClr val="C0C0C0"/>
                    </a:outerShdw>
                  </a:effectLst>
                  <a:cs typeface="Arial"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Upper</a:t>
              </a:r>
            </a:p>
            <a:p>
              <a:pPr algn="ctr" defTabSz="1166813">
                <a:defRPr/>
              </a:pPr>
              <a:r>
                <a:rPr lang="en-AU" sz="1960" dirty="0">
                  <a:solidFill>
                    <a:prstClr val="black"/>
                  </a:solidFill>
                  <a:effectLst>
                    <a:outerShdw blurRad="38100" dist="38100" dir="2700000" algn="tl">
                      <a:srgbClr val="C0C0C0"/>
                    </a:outerShdw>
                  </a:effectLst>
                  <a:cs typeface="Arial"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headEnd/>
              <a:tailEnd/>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3" name="Group 61"/>
          <p:cNvGrpSpPr>
            <a:grpSpLocks/>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Six sigma</a:t>
              </a:r>
              <a:endParaRPr lang="en-AU" sz="1568">
                <a:solidFill>
                  <a:prstClr val="black"/>
                </a:solidFill>
                <a:effectLst>
                  <a:outerShdw blurRad="38100" dist="38100" dir="2700000" algn="tl">
                    <a:srgbClr val="C0C0C0"/>
                  </a:outerShdw>
                </a:effectLst>
                <a:cs typeface="Arial"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4" name="Group 60"/>
          <p:cNvGrpSpPr>
            <a:grpSpLocks/>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Four sigma</a:t>
              </a:r>
              <a:endParaRPr lang="en-AU" sz="1568">
                <a:solidFill>
                  <a:prstClr val="black"/>
                </a:solidFill>
                <a:effectLst>
                  <a:outerShdw blurRad="38100" dist="38100" dir="2700000" algn="tl">
                    <a:srgbClr val="C0C0C0"/>
                  </a:outerShdw>
                </a:effectLst>
                <a:cs typeface="Arial"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5" name="Group 59"/>
          <p:cNvGrpSpPr>
            <a:grpSpLocks/>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headEnd/>
              <a:tailEnd/>
            </a:ln>
            <a:effectLst/>
          </p:spPr>
          <p:txBody>
            <a:bodyPr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Two sigma</a:t>
              </a:r>
              <a:endParaRPr lang="en-AU" sz="1568">
                <a:solidFill>
                  <a:prstClr val="black"/>
                </a:solidFill>
                <a:effectLst>
                  <a:outerShdw blurRad="38100" dist="38100" dir="2700000" algn="tl">
                    <a:srgbClr val="C0C0C0"/>
                  </a:outerShdw>
                </a:effectLst>
                <a:cs typeface="Arial"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sp>
        <p:nvSpPr>
          <p:cNvPr id="45" name="Freeform 48"/>
          <p:cNvSpPr>
            <a:spLocks/>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6" name="Freeform 7"/>
          <p:cNvSpPr>
            <a:spLocks/>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7" name="Freeform 8"/>
          <p:cNvSpPr>
            <a:spLocks/>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8" name="TextBox 47"/>
          <p:cNvSpPr txBox="1"/>
          <p:nvPr/>
        </p:nvSpPr>
        <p:spPr>
          <a:xfrm>
            <a:off x="409177" y="888365"/>
            <a:ext cx="7859927" cy="461665"/>
          </a:xfrm>
          <a:prstGeom prst="rect">
            <a:avLst/>
          </a:prstGeom>
          <a:noFill/>
        </p:spPr>
        <p:txBody>
          <a:bodyPr wrap="square" rtlCol="0">
            <a:spAutoFit/>
          </a:bodyPr>
          <a:lstStyle/>
          <a:p>
            <a:r>
              <a:rPr lang="en-IN" sz="2400" b="1" dirty="0">
                <a:latin typeface="Century Gothic" panose="020B0502020202020204" pitchFamily="34" charset="0"/>
              </a:rPr>
              <a:t>Effects of Reducing Variability on Process Capability</a:t>
            </a:r>
            <a:endParaRPr lang="en-IN" sz="2400" b="1" baseline="-25000" dirty="0">
              <a:latin typeface="Century Gothic" panose="020B0502020202020204" pitchFamily="34" charset="0"/>
            </a:endParaRPr>
          </a:p>
        </p:txBody>
      </p:sp>
    </p:spTree>
    <p:extLst>
      <p:ext uri="{BB962C8B-B14F-4D97-AF65-F5344CB8AC3E}">
        <p14:creationId xmlns:p14="http://schemas.microsoft.com/office/powerpoint/2010/main" val="4220267909"/>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500"/>
                                        <p:tgtEl>
                                          <p:spTgt spid="4"/>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trips(down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Control Charts</a:t>
            </a:r>
            <a:endParaRPr lang="en-IN" sz="2400" b="1" dirty="0">
              <a:ln/>
              <a:solidFill>
                <a:schemeClr val="tx1"/>
              </a:solidFill>
            </a:endParaRPr>
          </a:p>
        </p:txBody>
      </p:sp>
    </p:spTree>
    <p:extLst>
      <p:ext uri="{BB962C8B-B14F-4D97-AF65-F5344CB8AC3E}">
        <p14:creationId xmlns:p14="http://schemas.microsoft.com/office/powerpoint/2010/main" val="2070865868"/>
      </p:ext>
    </p:extLst>
  </p:cSld>
  <p:clrMapOvr>
    <a:masterClrMapping/>
  </p:clrMapOvr>
  <p:transition spd="slow">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a:xfrm>
            <a:off x="1102659" y="1193183"/>
            <a:ext cx="5247515" cy="307777"/>
          </a:xfrm>
        </p:spPr>
        <p:txBody>
          <a:bodyPr/>
          <a:lstStyle/>
          <a:p>
            <a:r>
              <a:rPr lang="en-US" altLang="en-US" sz="2000" dirty="0"/>
              <a:t>Examples of Control Charts</a:t>
            </a:r>
          </a:p>
        </p:txBody>
      </p:sp>
      <p:sp>
        <p:nvSpPr>
          <p:cNvPr id="45067" name="Rectangle 11"/>
          <p:cNvSpPr>
            <a:spLocks noGrp="1" noChangeArrowheads="1"/>
          </p:cNvSpPr>
          <p:nvPr>
            <p:ph idx="1"/>
          </p:nvPr>
        </p:nvSpPr>
        <p:spPr>
          <a:xfrm>
            <a:off x="2377117" y="2630893"/>
            <a:ext cx="4389768" cy="184666"/>
          </a:xfrm>
        </p:spPr>
        <p:txBody>
          <a:bodyPr/>
          <a:lstStyle/>
          <a:p>
            <a:pPr>
              <a:buFontTx/>
              <a:buNone/>
            </a:pPr>
            <a:endParaRPr lang="en-US" altLang="en-US"/>
          </a:p>
        </p:txBody>
      </p:sp>
      <p:pic>
        <p:nvPicPr>
          <p:cNvPr id="45069" name="Picture 13" descr="U:\c\a\caf212\My Documents\Average1.gif"/>
          <p:cNvPicPr>
            <a:picLocks noChangeAspect="1" noChangeArrowheads="1"/>
          </p:cNvPicPr>
          <p:nvPr/>
        </p:nvPicPr>
        <p:blipFill>
          <a:blip r:embed="rId3" cstate="print">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6017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211466" y="1300029"/>
            <a:ext cx="5247515" cy="369332"/>
          </a:xfrm>
        </p:spPr>
        <p:txBody>
          <a:bodyPr/>
          <a:lstStyle/>
          <a:p>
            <a:r>
              <a:rPr lang="en-US" altLang="en-US" sz="2400" dirty="0"/>
              <a:t>Examples of Control Charts</a:t>
            </a:r>
          </a:p>
        </p:txBody>
      </p:sp>
      <p:sp>
        <p:nvSpPr>
          <p:cNvPr id="52227" name="Rectangle 3"/>
          <p:cNvSpPr>
            <a:spLocks noGrp="1" noChangeArrowheads="1"/>
          </p:cNvSpPr>
          <p:nvPr>
            <p:ph idx="1"/>
          </p:nvPr>
        </p:nvSpPr>
        <p:spPr>
          <a:xfrm>
            <a:off x="2377117" y="2630893"/>
            <a:ext cx="4389768" cy="184666"/>
          </a:xfrm>
        </p:spPr>
        <p:txBody>
          <a:bodyPr/>
          <a:lstStyle/>
          <a:p>
            <a:endParaRPr lang="en-US" altLang="en-US"/>
          </a:p>
        </p:txBody>
      </p:sp>
      <p:pic>
        <p:nvPicPr>
          <p:cNvPr id="52228" name="Picture 4" descr="U:\c\a\caf212\My Documents\Image9.gif"/>
          <p:cNvPicPr>
            <a:picLocks noChangeAspect="1" noChangeArrowheads="1"/>
          </p:cNvPicPr>
          <p:nvPr/>
        </p:nvPicPr>
        <p:blipFill>
          <a:blip r:embed="rId3" cstate="print">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021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3 -02  Process Validation</a:t>
            </a:r>
            <a:endParaRPr lang="en-IN" sz="2400" b="1" dirty="0">
              <a:ln/>
              <a:solidFill>
                <a:schemeClr val="tx1"/>
              </a:solidFill>
            </a:endParaRPr>
          </a:p>
        </p:txBody>
      </p:sp>
    </p:spTree>
    <p:extLst>
      <p:ext uri="{BB962C8B-B14F-4D97-AF65-F5344CB8AC3E}">
        <p14:creationId xmlns:p14="http://schemas.microsoft.com/office/powerpoint/2010/main" val="3560889784"/>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72924"/>
            <a:ext cx="6996687" cy="215444"/>
          </a:xfrm>
        </p:spPr>
        <p:txBody>
          <a:bodyPr/>
          <a:lstStyle/>
          <a:p>
            <a:r>
              <a:rPr lang="en-GB" sz="1400" dirty="0">
                <a:solidFill>
                  <a:schemeClr val="tx1"/>
                </a:solidFill>
                <a:latin typeface="Calibri" pitchFamily="34" charset="0"/>
                <a:ea typeface="Calibri" pitchFamily="34" charset="0"/>
                <a:cs typeface="Times New Roman" pitchFamily="18" charset="0"/>
              </a:rPr>
              <a:t>2. Mock Delivery of allocated Topic/Case-Study: cont.........</a:t>
            </a:r>
            <a:endParaRPr lang="en-US" dirty="0"/>
          </a:p>
        </p:txBody>
      </p:sp>
      <p:graphicFrame>
        <p:nvGraphicFramePr>
          <p:cNvPr id="3" name="Table 2"/>
          <p:cNvGraphicFramePr>
            <a:graphicFrameLocks noGrp="1"/>
          </p:cNvGraphicFramePr>
          <p:nvPr/>
        </p:nvGraphicFramePr>
        <p:xfrm>
          <a:off x="558800" y="1130300"/>
          <a:ext cx="8039100" cy="5117220"/>
        </p:xfrm>
        <a:graphic>
          <a:graphicData uri="http://schemas.openxmlformats.org/drawingml/2006/table">
            <a:tbl>
              <a:tblPr/>
              <a:tblGrid>
                <a:gridCol w="1871537">
                  <a:extLst>
                    <a:ext uri="{9D8B030D-6E8A-4147-A177-3AD203B41FA5}">
                      <a16:colId xmlns:a16="http://schemas.microsoft.com/office/drawing/2014/main" val="20000"/>
                    </a:ext>
                  </a:extLst>
                </a:gridCol>
                <a:gridCol w="6167563">
                  <a:extLst>
                    <a:ext uri="{9D8B030D-6E8A-4147-A177-3AD203B41FA5}">
                      <a16:colId xmlns:a16="http://schemas.microsoft.com/office/drawing/2014/main" val="20001"/>
                    </a:ext>
                  </a:extLst>
                </a:gridCol>
              </a:tblGrid>
              <a:tr h="188058">
                <a:tc>
                  <a:txBody>
                    <a:bodyPr/>
                    <a:lstStyle/>
                    <a:p>
                      <a:pPr marL="0" marR="0" algn="just">
                        <a:spcBef>
                          <a:spcPts val="0"/>
                        </a:spcBef>
                        <a:spcAft>
                          <a:spcPts val="0"/>
                        </a:spcAft>
                      </a:pPr>
                      <a:r>
                        <a:rPr lang="en-GB" sz="1400" b="1">
                          <a:latin typeface="Calibri"/>
                          <a:ea typeface="Calibri"/>
                          <a:cs typeface="Times New Roman"/>
                        </a:rPr>
                        <a:t>Indicator</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GB" sz="1400" b="1">
                          <a:latin typeface="Calibri"/>
                          <a:ea typeface="Calibri"/>
                          <a:cs typeface="Times New Roman"/>
                        </a:rPr>
                        <a:t>Participant’s ability to</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4173">
                <a:tc>
                  <a:txBody>
                    <a:bodyPr/>
                    <a:lstStyle/>
                    <a:p>
                      <a:pPr marL="0" marR="0" algn="just">
                        <a:spcBef>
                          <a:spcPts val="0"/>
                        </a:spcBef>
                        <a:spcAft>
                          <a:spcPts val="0"/>
                        </a:spcAft>
                      </a:pPr>
                      <a:r>
                        <a:rPr lang="en-GB" sz="1400">
                          <a:latin typeface="Calibri"/>
                          <a:ea typeface="Calibri"/>
                          <a:cs typeface="Times New Roman"/>
                        </a:rPr>
                        <a:t>Time Management</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Stay calm and keep things in perspective and within time</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Organize and plan the session effectively </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Prioritize and allocate appropriately</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28346">
                <a:tc>
                  <a:txBody>
                    <a:bodyPr/>
                    <a:lstStyle/>
                    <a:p>
                      <a:pPr marL="0" marR="581025" algn="just">
                        <a:spcBef>
                          <a:spcPts val="0"/>
                        </a:spcBef>
                        <a:spcAft>
                          <a:spcPts val="0"/>
                        </a:spcAft>
                      </a:pPr>
                      <a:r>
                        <a:rPr lang="en-GB" sz="1400">
                          <a:latin typeface="Calibri"/>
                          <a:ea typeface="Calibri"/>
                          <a:cs typeface="Times New Roman"/>
                        </a:rPr>
                        <a:t>Query Handling</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Listen to the entire question</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Pause and allow himself/herself time to value the question and listener.</a:t>
                      </a:r>
                      <a:r>
                        <a:rPr lang="en-GB" sz="1400">
                          <a:latin typeface="MS Mincho"/>
                          <a:ea typeface="Calibri"/>
                          <a:cs typeface="MS Mincho"/>
                        </a:rPr>
                        <a:t> </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Credit The Person for asking the question. </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Respond to the Question honestly and the best of his/her ability. </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Bridge to the next question by asking the audience a question. </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28346">
                <a:tc>
                  <a:txBody>
                    <a:bodyPr/>
                    <a:lstStyle/>
                    <a:p>
                      <a:pPr marL="0" marR="0">
                        <a:spcBef>
                          <a:spcPts val="0"/>
                        </a:spcBef>
                        <a:spcAft>
                          <a:spcPts val="0"/>
                        </a:spcAft>
                      </a:pPr>
                      <a:r>
                        <a:rPr lang="en-GB" sz="1400">
                          <a:latin typeface="Calibri"/>
                          <a:ea typeface="Calibri"/>
                          <a:cs typeface="Times New Roman"/>
                        </a:rPr>
                        <a:t>Speaking Beyond the Slide</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Explain a point in his/her own language and not just read from the slide or a document</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Use his/her experience in explaining a relevant topic</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Relate with a relevant example and encourage audience participation</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Engage the audience and not make the delivery monotonous </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0288">
                <a:tc>
                  <a:txBody>
                    <a:bodyPr/>
                    <a:lstStyle/>
                    <a:p>
                      <a:pPr marL="0" marR="0" algn="just">
                        <a:spcBef>
                          <a:spcPts val="0"/>
                        </a:spcBef>
                        <a:spcAft>
                          <a:spcPts val="0"/>
                        </a:spcAft>
                      </a:pPr>
                      <a:r>
                        <a:rPr lang="en-GB" sz="1400">
                          <a:latin typeface="Calibri"/>
                          <a:ea typeface="Calibri"/>
                          <a:cs typeface="Times New Roman"/>
                        </a:rPr>
                        <a:t>Verbal Communication</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a:latin typeface="Calibri"/>
                          <a:ea typeface="Calibri"/>
                          <a:cs typeface="Times New Roman"/>
                        </a:rPr>
                        <a:t>Express himself/herself using audible &amp; relevant language </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Articulate clearly, use words or actions so as not be misconstrued</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Use words as a tool of persuasion</a:t>
                      </a:r>
                      <a:endParaRPr lang="en-US" sz="2000">
                        <a:latin typeface="Calibri"/>
                        <a:ea typeface="Calibri"/>
                        <a:cs typeface="Times New Roman"/>
                      </a:endParaRPr>
                    </a:p>
                    <a:p>
                      <a:pPr marL="342900" marR="0" lvl="0" indent="-342900" algn="just">
                        <a:spcBef>
                          <a:spcPts val="0"/>
                        </a:spcBef>
                        <a:spcAft>
                          <a:spcPts val="0"/>
                        </a:spcAft>
                        <a:buFont typeface="Symbol"/>
                        <a:buChar char=""/>
                      </a:pPr>
                      <a:r>
                        <a:rPr lang="en-GB" sz="1400">
                          <a:latin typeface="Calibri"/>
                          <a:ea typeface="Calibri"/>
                          <a:cs typeface="Times New Roman"/>
                        </a:rPr>
                        <a:t>Create an opportunity for healthy debate, stimulate thought and creativity</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40288">
                <a:tc>
                  <a:txBody>
                    <a:bodyPr/>
                    <a:lstStyle/>
                    <a:p>
                      <a:pPr marL="0" marR="0">
                        <a:spcBef>
                          <a:spcPts val="0"/>
                        </a:spcBef>
                        <a:spcAft>
                          <a:spcPts val="0"/>
                        </a:spcAft>
                      </a:pPr>
                      <a:r>
                        <a:rPr lang="en-GB" sz="1400">
                          <a:latin typeface="Calibri"/>
                          <a:ea typeface="Calibri"/>
                          <a:cs typeface="Times New Roman"/>
                        </a:rPr>
                        <a:t>Non Verbal Communication </a:t>
                      </a:r>
                      <a:endParaRPr lang="en-US" sz="200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just">
                        <a:spcBef>
                          <a:spcPts val="0"/>
                        </a:spcBef>
                        <a:spcAft>
                          <a:spcPts val="0"/>
                        </a:spcAft>
                        <a:buFont typeface="Symbol"/>
                        <a:buChar char=""/>
                      </a:pPr>
                      <a:r>
                        <a:rPr lang="en-GB" sz="1400" dirty="0">
                          <a:latin typeface="Calibri"/>
                          <a:ea typeface="Calibri"/>
                          <a:cs typeface="Times New Roman"/>
                        </a:rPr>
                        <a:t>Exhibit positive body language traits such as gestures, facial expressions, eye contact and posture. </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Illustrate a level of comfort with the audience</a:t>
                      </a:r>
                      <a:endParaRPr lang="en-US" sz="2000" dirty="0">
                        <a:latin typeface="Calibri"/>
                        <a:ea typeface="Calibri"/>
                        <a:cs typeface="Times New Roman"/>
                      </a:endParaRPr>
                    </a:p>
                    <a:p>
                      <a:pPr marL="342900" marR="0" lvl="0" indent="-342900" algn="just">
                        <a:spcBef>
                          <a:spcPts val="0"/>
                        </a:spcBef>
                        <a:spcAft>
                          <a:spcPts val="0"/>
                        </a:spcAft>
                        <a:buFont typeface="Symbol"/>
                        <a:buChar char=""/>
                      </a:pPr>
                      <a:r>
                        <a:rPr lang="en-GB" sz="1400" dirty="0">
                          <a:latin typeface="Calibri"/>
                          <a:ea typeface="Calibri"/>
                          <a:cs typeface="Times New Roman"/>
                        </a:rPr>
                        <a:t>Modulate the sound of voice, including pitch, tone and volume and not sound sarcastic and mocking</a:t>
                      </a:r>
                      <a:endParaRPr lang="en-US" sz="2000" dirty="0">
                        <a:latin typeface="Calibri"/>
                        <a:ea typeface="Calibri"/>
                        <a:cs typeface="Times New Roman"/>
                      </a:endParaRPr>
                    </a:p>
                  </a:txBody>
                  <a:tcPr marL="66989" marR="669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050208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2462213"/>
          </a:xfrm>
        </p:spPr>
        <p:txBody>
          <a:bodyPr/>
          <a:lstStyle/>
          <a:p>
            <a:pPr algn="ctr"/>
            <a:r>
              <a:rPr lang="en-IN" sz="4800" b="1" dirty="0"/>
              <a:t>Objective</a:t>
            </a:r>
          </a:p>
          <a:p>
            <a:pPr algn="ctr"/>
            <a:r>
              <a:rPr lang="en-IN" sz="2800" dirty="0"/>
              <a:t>Proving through suitable tests and confirmations on the product that the process has the capability to deliver design requirement on a consistent basis</a:t>
            </a:r>
          </a:p>
        </p:txBody>
      </p:sp>
    </p:spTree>
    <p:extLst>
      <p:ext uri="{BB962C8B-B14F-4D97-AF65-F5344CB8AC3E}">
        <p14:creationId xmlns:p14="http://schemas.microsoft.com/office/powerpoint/2010/main" val="1175028598"/>
      </p:ext>
    </p:extLst>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78974990"/>
              </p:ext>
            </p:extLst>
          </p:nvPr>
        </p:nvGraphicFramePr>
        <p:xfrm>
          <a:off x="191914" y="1614437"/>
          <a:ext cx="8736933" cy="449048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600" b="1" dirty="0">
                          <a:solidFill>
                            <a:schemeClr val="tx1"/>
                          </a:solidFill>
                          <a:latin typeface="Century Gothic" panose="020B0502020202020204" pitchFamily="34" charset="0"/>
                        </a:rPr>
                        <a:t>B-1</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Process validation</a:t>
                      </a:r>
                      <a:endParaRPr lang="en-IN" sz="16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effectLst/>
                          <a:latin typeface="Century Gothic" panose="020B0502020202020204" pitchFamily="34" charset="0"/>
                          <a:ea typeface="Times New Roman"/>
                          <a:cs typeface="Times New Roman"/>
                        </a:rPr>
                        <a:t>-   No system to validate that process is meeting specification and quality requirements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dirty="0">
                          <a:solidFill>
                            <a:srgbClr val="000000"/>
                          </a:solidFill>
                          <a:effectLst/>
                          <a:latin typeface="Century Gothic" panose="020B0502020202020204" pitchFamily="34" charset="0"/>
                          <a:ea typeface="Times New Roman"/>
                          <a:cs typeface="Times New Roman"/>
                        </a:rPr>
                        <a:t>-  Processes are documented but no validation processes in place</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effectLst/>
                          <a:latin typeface="Century Gothic" panose="020B0502020202020204" pitchFamily="34" charset="0"/>
                          <a:ea typeface="Times New Roman"/>
                          <a:cs typeface="Times New Roman"/>
                        </a:rPr>
                        <a:t>-   Processes are documented and followed and process validation undertaken for critical/key processes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Validation process such as Proto type manufacturing, First piece validation or Pilot manufacturing is in place and is undertaken for all processes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Systematic Process Validation undertaken for all processes with 100% control over the at least 80% of the process and at least 80% of the finished products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3460734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3 -03 Process Control</a:t>
            </a:r>
            <a:endParaRPr lang="en-IN" sz="2400" b="1" dirty="0">
              <a:ln/>
              <a:solidFill>
                <a:schemeClr val="tx1"/>
              </a:solidFill>
            </a:endParaRPr>
          </a:p>
        </p:txBody>
      </p:sp>
    </p:spTree>
    <p:extLst>
      <p:ext uri="{BB962C8B-B14F-4D97-AF65-F5344CB8AC3E}">
        <p14:creationId xmlns:p14="http://schemas.microsoft.com/office/powerpoint/2010/main" val="929105116"/>
      </p:ext>
    </p:extLst>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2031325"/>
          </a:xfrm>
        </p:spPr>
        <p:txBody>
          <a:bodyPr/>
          <a:lstStyle/>
          <a:p>
            <a:pPr algn="ctr"/>
            <a:r>
              <a:rPr lang="en-IN" sz="4800" b="1" dirty="0"/>
              <a:t>Objective</a:t>
            </a:r>
          </a:p>
          <a:p>
            <a:pPr algn="ctr"/>
            <a:r>
              <a:rPr lang="en-IN" sz="2800" dirty="0"/>
              <a:t>Application of statistical quality control method,   to monitor and control processes, to identify variances as a basis for continual improvement</a:t>
            </a:r>
            <a:endParaRPr lang="en-IN" sz="2000" dirty="0"/>
          </a:p>
        </p:txBody>
      </p:sp>
    </p:spTree>
    <p:extLst>
      <p:ext uri="{BB962C8B-B14F-4D97-AF65-F5344CB8AC3E}">
        <p14:creationId xmlns:p14="http://schemas.microsoft.com/office/powerpoint/2010/main" val="140036995"/>
      </p:ext>
    </p:ext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48620407"/>
              </p:ext>
            </p:extLst>
          </p:nvPr>
        </p:nvGraphicFramePr>
        <p:xfrm>
          <a:off x="191914" y="1614437"/>
          <a:ext cx="8736933" cy="439904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800" b="1" dirty="0">
                          <a:solidFill>
                            <a:schemeClr val="tx1"/>
                          </a:solidFill>
                          <a:latin typeface="Century Gothic" panose="020B0502020202020204" pitchFamily="34" charset="0"/>
                        </a:rPr>
                        <a:t>C-4</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Process Control</a:t>
                      </a:r>
                      <a:endParaRPr lang="en-IN" sz="1800" b="0" i="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Process Quality Plan (Control Plan) does not exist.</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Process Quality plan (control plan) in the making/ quality plan exists but is not followed</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Process Quality Plan (control plan) followed but only for ~30% of the processes or less .</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Critical processes identified and process Quality Plan (control plan) followed for all critical process</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Process Quality Plan (Control plan) followed for all process.</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5675110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3-04</a:t>
            </a:r>
            <a:br>
              <a:rPr lang="en-US" sz="2400" b="1" dirty="0">
                <a:ln/>
                <a:solidFill>
                  <a:schemeClr val="tx1"/>
                </a:solidFill>
              </a:rPr>
            </a:br>
            <a:r>
              <a:rPr lang="en-US" sz="2400" b="1" dirty="0">
                <a:ln/>
                <a:solidFill>
                  <a:schemeClr val="tx1"/>
                </a:solidFill>
              </a:rPr>
              <a:t>Outgoing  Quality</a:t>
            </a:r>
            <a:endParaRPr lang="en-IN" sz="2400" b="1" dirty="0">
              <a:ln/>
              <a:solidFill>
                <a:schemeClr val="tx1"/>
              </a:solidFill>
            </a:endParaRPr>
          </a:p>
        </p:txBody>
      </p:sp>
    </p:spTree>
    <p:extLst>
      <p:ext uri="{BB962C8B-B14F-4D97-AF65-F5344CB8AC3E}">
        <p14:creationId xmlns:p14="http://schemas.microsoft.com/office/powerpoint/2010/main" val="1205577980"/>
      </p:ext>
    </p:extLst>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1661993"/>
          </a:xfrm>
        </p:spPr>
        <p:txBody>
          <a:bodyPr/>
          <a:lstStyle/>
          <a:p>
            <a:pPr algn="ctr"/>
            <a:r>
              <a:rPr lang="en-IN" sz="3600" b="1" dirty="0"/>
              <a:t>Objective</a:t>
            </a:r>
          </a:p>
          <a:p>
            <a:pPr algn="ctr"/>
            <a:r>
              <a:rPr lang="en-IN" sz="3600" dirty="0"/>
              <a:t>Outgoing (customer end) quality performance level / % improvement</a:t>
            </a:r>
          </a:p>
        </p:txBody>
      </p:sp>
    </p:spTree>
    <p:extLst>
      <p:ext uri="{BB962C8B-B14F-4D97-AF65-F5344CB8AC3E}">
        <p14:creationId xmlns:p14="http://schemas.microsoft.com/office/powerpoint/2010/main" val="75992189"/>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23938821"/>
              </p:ext>
            </p:extLst>
          </p:nvPr>
        </p:nvGraphicFramePr>
        <p:xfrm>
          <a:off x="191913" y="1802696"/>
          <a:ext cx="8736933" cy="412472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800" b="1" i="0" dirty="0">
                          <a:solidFill>
                            <a:schemeClr val="tx1"/>
                          </a:solidFill>
                          <a:latin typeface="Century Gothic" panose="020B0502020202020204" pitchFamily="34" charset="0"/>
                        </a:rPr>
                        <a:t>O-1</a:t>
                      </a:r>
                      <a:endParaRPr lang="en-IN" sz="1800" b="1" i="0"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i="0" dirty="0">
                          <a:solidFill>
                            <a:schemeClr val="tx1"/>
                          </a:solidFill>
                          <a:latin typeface="Century Gothic" panose="020B0502020202020204" pitchFamily="34" charset="0"/>
                        </a:rPr>
                        <a:t>Struggler</a:t>
                      </a:r>
                      <a:endParaRPr lang="en-IN" sz="18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i="0" dirty="0">
                          <a:solidFill>
                            <a:schemeClr val="tx1"/>
                          </a:solidFill>
                          <a:latin typeface="Century Gothic" panose="020B0502020202020204" pitchFamily="34" charset="0"/>
                        </a:rPr>
                        <a:t>Beginner</a:t>
                      </a:r>
                      <a:endParaRPr lang="en-IN" sz="18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i="0" dirty="0">
                          <a:solidFill>
                            <a:schemeClr val="tx1"/>
                          </a:solidFill>
                          <a:latin typeface="Century Gothic" panose="020B0502020202020204" pitchFamily="34" charset="0"/>
                        </a:rPr>
                        <a:t>Organized</a:t>
                      </a:r>
                      <a:endParaRPr lang="en-IN" sz="18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i="0" dirty="0">
                          <a:solidFill>
                            <a:schemeClr val="tx1"/>
                          </a:solidFill>
                          <a:latin typeface="Century Gothic" panose="020B0502020202020204" pitchFamily="34" charset="0"/>
                        </a:rPr>
                        <a:t>World class</a:t>
                      </a:r>
                      <a:endParaRPr lang="en-IN" sz="18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Outgoing (at customer end) quality performance level</a:t>
                      </a:r>
                      <a:endParaRPr lang="en-IN" sz="1800" b="0" i="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Outgoing quality level is 2% or more</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Outgoing quality level is less than 2%</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Outgoing quality level is 5000 ppm or less</a:t>
                      </a:r>
                      <a:br>
                        <a:rPr lang="en-IN" sz="1800" b="0" i="0" dirty="0">
                          <a:solidFill>
                            <a:srgbClr val="000000"/>
                          </a:solidFill>
                          <a:effectLst/>
                          <a:latin typeface="Century Gothic" panose="020B0502020202020204" pitchFamily="34" charset="0"/>
                          <a:ea typeface="Times New Roman"/>
                          <a:cs typeface="Times New Roman"/>
                        </a:rPr>
                      </a:br>
                      <a:r>
                        <a:rPr lang="en-IN" sz="1800" b="0" i="0" dirty="0">
                          <a:solidFill>
                            <a:srgbClr val="000000"/>
                          </a:solidFill>
                          <a:effectLst/>
                          <a:latin typeface="Century Gothic" panose="020B0502020202020204" pitchFamily="34" charset="0"/>
                          <a:ea typeface="Times New Roman"/>
                          <a:cs typeface="Times New Roman"/>
                        </a:rPr>
                        <a:t> or &gt;50% customers rate the organisation as meeting their expectations</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Outgoing quality level is 1000ppm or less </a:t>
                      </a:r>
                      <a:br>
                        <a:rPr lang="en-IN" sz="1800" b="0" i="0" dirty="0">
                          <a:solidFill>
                            <a:srgbClr val="000000"/>
                          </a:solidFill>
                          <a:effectLst/>
                          <a:latin typeface="Century Gothic" panose="020B0502020202020204" pitchFamily="34" charset="0"/>
                          <a:ea typeface="Times New Roman"/>
                          <a:cs typeface="Times New Roman"/>
                        </a:rPr>
                      </a:br>
                      <a:r>
                        <a:rPr lang="en-IN" sz="1800" b="0" i="0" dirty="0">
                          <a:solidFill>
                            <a:srgbClr val="000000"/>
                          </a:solidFill>
                          <a:effectLst/>
                          <a:latin typeface="Century Gothic" panose="020B0502020202020204" pitchFamily="34" charset="0"/>
                          <a:ea typeface="Times New Roman"/>
                          <a:cs typeface="Times New Roman"/>
                        </a:rPr>
                        <a:t> or &gt;50% customers rate the organisation as top quartile</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Outgoing quality level is 100ppm or less</a:t>
                      </a:r>
                      <a:br>
                        <a:rPr lang="en-IN" sz="1800" b="0" i="0" dirty="0">
                          <a:solidFill>
                            <a:srgbClr val="000000"/>
                          </a:solidFill>
                          <a:effectLst/>
                          <a:latin typeface="Century Gothic" panose="020B0502020202020204" pitchFamily="34" charset="0"/>
                          <a:ea typeface="Times New Roman"/>
                          <a:cs typeface="Times New Roman"/>
                        </a:rPr>
                      </a:br>
                      <a:r>
                        <a:rPr lang="en-IN" sz="1800" b="0" i="0" dirty="0">
                          <a:solidFill>
                            <a:srgbClr val="000000"/>
                          </a:solidFill>
                          <a:effectLst/>
                          <a:latin typeface="Century Gothic" panose="020B0502020202020204" pitchFamily="34" charset="0"/>
                          <a:ea typeface="Times New Roman"/>
                          <a:cs typeface="Times New Roman"/>
                        </a:rPr>
                        <a:t> or &gt;50% customers rate the organisation as top decile</a:t>
                      </a:r>
                      <a:endParaRPr lang="en-IN" sz="18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b="0" i="0" dirty="0">
                          <a:latin typeface="Century Gothic" panose="020B0502020202020204" pitchFamily="34" charset="0"/>
                        </a:rPr>
                        <a:t>Score</a:t>
                      </a:r>
                      <a:endParaRPr lang="en-IN" sz="1800" b="0" i="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i="0" dirty="0">
                          <a:latin typeface="Century Gothic" panose="020B0502020202020204" pitchFamily="34" charset="0"/>
                        </a:rPr>
                        <a:t>0</a:t>
                      </a:r>
                      <a:endParaRPr lang="en-IN" sz="1800" b="0" i="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i="0" dirty="0">
                          <a:latin typeface="Century Gothic" panose="020B0502020202020204" pitchFamily="34" charset="0"/>
                        </a:rPr>
                        <a:t>2</a:t>
                      </a:r>
                      <a:endParaRPr lang="en-IN" sz="1800" b="0" i="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i="0" dirty="0">
                          <a:latin typeface="Century Gothic" panose="020B0502020202020204" pitchFamily="34" charset="0"/>
                        </a:rPr>
                        <a:t>3</a:t>
                      </a:r>
                      <a:endParaRPr lang="en-IN" sz="1800" b="0" i="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i="0" dirty="0">
                          <a:latin typeface="Century Gothic" panose="020B0502020202020204" pitchFamily="34" charset="0"/>
                        </a:rPr>
                        <a:t>4</a:t>
                      </a:r>
                      <a:endParaRPr lang="en-IN" sz="1800" b="0" i="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i="0" dirty="0">
                          <a:latin typeface="Century Gothic" panose="020B0502020202020204" pitchFamily="34" charset="0"/>
                        </a:rPr>
                        <a:t>5</a:t>
                      </a:r>
                      <a:endParaRPr lang="en-IN" sz="1800" b="0" i="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077190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Exercise-5</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35217040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3-05</a:t>
            </a:r>
            <a:br>
              <a:rPr lang="en-US" sz="2400" b="1" dirty="0">
                <a:ln/>
                <a:solidFill>
                  <a:schemeClr val="tx1"/>
                </a:solidFill>
              </a:rPr>
            </a:br>
            <a:r>
              <a:rPr lang="en-US" sz="2400" b="1" dirty="0">
                <a:ln/>
                <a:solidFill>
                  <a:schemeClr val="tx1"/>
                </a:solidFill>
              </a:rPr>
              <a:t>In-house Quality</a:t>
            </a:r>
            <a:endParaRPr lang="en-IN" sz="2400" b="1" dirty="0">
              <a:ln/>
              <a:solidFill>
                <a:schemeClr val="tx1"/>
              </a:solidFill>
            </a:endParaRPr>
          </a:p>
        </p:txBody>
      </p:sp>
    </p:spTree>
    <p:extLst>
      <p:ext uri="{BB962C8B-B14F-4D97-AF65-F5344CB8AC3E}">
        <p14:creationId xmlns:p14="http://schemas.microsoft.com/office/powerpoint/2010/main" val="28339419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24" name="Rectangle 23"/>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rgbClr val="FFFFFF"/>
                </a:solidFill>
                <a:latin typeface="Arial Narrow" charset="0"/>
              </a:rPr>
              <a:t>1</a:t>
            </a:r>
          </a:p>
        </p:txBody>
      </p:sp>
      <p:sp>
        <p:nvSpPr>
          <p:cNvPr id="25" name="Rectangle 24"/>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rgbClr val="FFFFFF"/>
                </a:solidFill>
                <a:latin typeface="Arial Narrow" charset="0"/>
              </a:rPr>
              <a:t>2</a:t>
            </a:r>
          </a:p>
        </p:txBody>
      </p:sp>
      <p:sp>
        <p:nvSpPr>
          <p:cNvPr id="26" name="Rectangle 25"/>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rgbClr val="FFFFFF"/>
                </a:solidFill>
                <a:latin typeface="Arial Narrow" charset="0"/>
              </a:rPr>
              <a:t>3</a:t>
            </a:r>
          </a:p>
        </p:txBody>
      </p:sp>
      <p:sp>
        <p:nvSpPr>
          <p:cNvPr id="27" name="Text Box 7">
            <a:hlinkClick r:id="rId2" action="ppaction://hlinksldjump"/>
          </p:cNvPr>
          <p:cNvSpPr txBox="1">
            <a:spLocks noChangeArrowheads="1"/>
          </p:cNvSpPr>
          <p:nvPr/>
        </p:nvSpPr>
        <p:spPr bwMode="auto">
          <a:xfrm>
            <a:off x="3657601" y="1297898"/>
            <a:ext cx="2616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solidFill>
                  <a:srgbClr val="000000"/>
                </a:solidFill>
                <a:latin typeface="Arial" charset="0"/>
              </a:rPr>
              <a:t>Introduction of ZED Maturity Assessment Model, ZED Scheme, ZED Enablers / Outcome </a:t>
            </a:r>
          </a:p>
        </p:txBody>
      </p:sp>
      <p:sp>
        <p:nvSpPr>
          <p:cNvPr id="28" name="Text Box 9">
            <a:hlinkClick r:id="rId2" action="ppaction://hlinksldjump"/>
          </p:cNvPr>
          <p:cNvSpPr txBox="1">
            <a:spLocks noChangeArrowheads="1"/>
          </p:cNvSpPr>
          <p:nvPr/>
        </p:nvSpPr>
        <p:spPr bwMode="auto">
          <a:xfrm>
            <a:off x="3556548" y="2859317"/>
            <a:ext cx="240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solidFill>
                  <a:srgbClr val="000000"/>
                </a:solidFill>
                <a:latin typeface="Arial" charset="0"/>
              </a:rPr>
              <a:t>ZED Assessment Details, Desktop Assessment</a:t>
            </a:r>
          </a:p>
        </p:txBody>
      </p:sp>
      <p:sp>
        <p:nvSpPr>
          <p:cNvPr id="29"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rgbClr val="FFFFFF"/>
                </a:solidFill>
                <a:latin typeface="Arial Narrow" charset="0"/>
              </a:rPr>
              <a:t>4</a:t>
            </a:r>
          </a:p>
        </p:txBody>
      </p:sp>
      <p:sp>
        <p:nvSpPr>
          <p:cNvPr id="30"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r>
              <a:rPr lang="en-US" b="1" dirty="0">
                <a:solidFill>
                  <a:srgbClr val="000000"/>
                </a:solidFill>
              </a:rPr>
              <a:t>ZED Onsite Assessment, Case Study </a:t>
            </a:r>
            <a:endParaRPr lang="en-US" sz="1600" b="1" dirty="0">
              <a:solidFill>
                <a:srgbClr val="000000"/>
              </a:solidFill>
              <a:latin typeface="Arial" charset="0"/>
            </a:endParaRPr>
          </a:p>
        </p:txBody>
      </p:sp>
      <p:sp>
        <p:nvSpPr>
          <p:cNvPr id="31"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rgbClr val="FFFFFF"/>
                </a:solidFill>
                <a:latin typeface="Arial Narrow" charset="0"/>
              </a:rPr>
              <a:t>5</a:t>
            </a:r>
          </a:p>
        </p:txBody>
      </p:sp>
      <p:sp>
        <p:nvSpPr>
          <p:cNvPr id="32" name="Text Box 13">
            <a:hlinkClick r:id="rId2" action="ppaction://hlinksldjump"/>
          </p:cNvPr>
          <p:cNvSpPr txBox="1">
            <a:spLocks noChangeArrowheads="1"/>
          </p:cNvSpPr>
          <p:nvPr/>
        </p:nvSpPr>
        <p:spPr bwMode="auto">
          <a:xfrm>
            <a:off x="3644900" y="4920123"/>
            <a:ext cx="29917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solidFill>
                  <a:srgbClr val="000000"/>
                </a:solidFill>
                <a:latin typeface="Arial" charset="0"/>
              </a:rPr>
              <a:t>Case Study, Mock Assessment, Course Recap, Examination, Feedback </a:t>
            </a:r>
          </a:p>
        </p:txBody>
      </p:sp>
      <p:sp>
        <p:nvSpPr>
          <p:cNvPr id="33"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5" name="Rectangle 11"/>
          <p:cNvSpPr>
            <a:spLocks noChangeArrowheads="1"/>
          </p:cNvSpPr>
          <p:nvPr/>
        </p:nvSpPr>
        <p:spPr bwMode="auto">
          <a:xfrm>
            <a:off x="6848249" y="2135420"/>
            <a:ext cx="2127250" cy="58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r>
              <a:rPr lang="en-US" b="1" dirty="0">
                <a:solidFill>
                  <a:srgbClr val="000000"/>
                </a:solidFill>
              </a:rPr>
              <a:t>ZED Parameters Details</a:t>
            </a:r>
          </a:p>
          <a:p>
            <a:endParaRPr lang="en-US" sz="1600" b="1" dirty="0">
              <a:solidFill>
                <a:srgbClr val="000000"/>
              </a:solidFill>
              <a:latin typeface="Arial" charset="0"/>
            </a:endParaRPr>
          </a:p>
        </p:txBody>
      </p:sp>
    </p:spTree>
    <p:extLst>
      <p:ext uri="{BB962C8B-B14F-4D97-AF65-F5344CB8AC3E}">
        <p14:creationId xmlns:p14="http://schemas.microsoft.com/office/powerpoint/2010/main" val="406258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7" y="429447"/>
            <a:ext cx="6996687" cy="246221"/>
          </a:xfrm>
        </p:spPr>
        <p:txBody>
          <a:bodyPr/>
          <a:lstStyle/>
          <a:p>
            <a:pPr lvl="0"/>
            <a:r>
              <a:rPr lang="en-GB" sz="1600" dirty="0"/>
              <a:t>3. Written Examination:</a:t>
            </a:r>
            <a:endParaRPr lang="en-US" sz="1600" b="0" dirty="0"/>
          </a:p>
        </p:txBody>
      </p:sp>
      <p:sp>
        <p:nvSpPr>
          <p:cNvPr id="698369" name="Rectangle 1"/>
          <p:cNvSpPr>
            <a:spLocks noChangeArrowheads="1"/>
          </p:cNvSpPr>
          <p:nvPr/>
        </p:nvSpPr>
        <p:spPr bwMode="auto">
          <a:xfrm>
            <a:off x="292100" y="1190586"/>
            <a:ext cx="8280400" cy="387798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GB" b="1" dirty="0">
                <a:solidFill>
                  <a:srgbClr val="000000"/>
                </a:solidFill>
                <a:ea typeface="Calibri" pitchFamily="34" charset="0"/>
                <a:cs typeface="Times New Roman" pitchFamily="18" charset="0"/>
              </a:rPr>
              <a:t>Written Examination: </a:t>
            </a:r>
            <a:r>
              <a:rPr lang="en-GB" dirty="0">
                <a:solidFill>
                  <a:srgbClr val="000000"/>
                </a:solidFill>
                <a:ea typeface="Calibri" pitchFamily="34" charset="0"/>
                <a:cs typeface="Times New Roman" pitchFamily="18" charset="0"/>
              </a:rPr>
              <a:t>Maximum 60 Marks as per the following:</a:t>
            </a:r>
          </a:p>
          <a:p>
            <a:pPr algn="just" fontAlgn="base">
              <a:spcBef>
                <a:spcPct val="0"/>
              </a:spcBef>
              <a:spcAft>
                <a:spcPct val="0"/>
              </a:spcAft>
              <a:buFontTx/>
              <a:buChar char="•"/>
            </a:pPr>
            <a:endParaRPr lang="en-US" sz="1050" dirty="0">
              <a:solidFill>
                <a:srgbClr val="000000"/>
              </a:solidFill>
              <a:latin typeface="Arial" pitchFamily="34" charset="0"/>
              <a:cs typeface="Arial" pitchFamily="34" charset="0"/>
            </a:endParaRPr>
          </a:p>
          <a:p>
            <a:pPr marL="800100" lvl="1"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Total 60 Questions of 1 mark each</a:t>
            </a:r>
          </a:p>
          <a:p>
            <a:pPr marL="800100" lvl="1"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800100" lvl="1"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All objective questions: Multiple Choice, True/False etc.</a:t>
            </a:r>
          </a:p>
          <a:p>
            <a:pPr marL="800100" lvl="1"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800100" lvl="1"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To attempt all Questions; No Choice</a:t>
            </a:r>
          </a:p>
          <a:p>
            <a:pPr marL="800100" lvl="1"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800100" lvl="1"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Time: 2 Hours</a:t>
            </a:r>
          </a:p>
          <a:p>
            <a:pPr marL="800100" lvl="1"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800100" lvl="1"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Questions Paper in 3 parts:</a:t>
            </a:r>
          </a:p>
          <a:p>
            <a:pPr marL="800100" lvl="1"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1257300" lvl="2"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Part 1: Scheme Guidelines: 10 questions</a:t>
            </a:r>
          </a:p>
          <a:p>
            <a:pPr marL="1257300" lvl="2"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1257300" lvl="2"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Part 2: ZED Maturity Assessment Model: 30 Questions</a:t>
            </a:r>
          </a:p>
          <a:p>
            <a:pPr marL="1257300" lvl="2" indent="-342900" algn="just" eaLnBrk="0" fontAlgn="base" hangingPunct="0">
              <a:spcBef>
                <a:spcPct val="0"/>
              </a:spcBef>
              <a:spcAft>
                <a:spcPct val="0"/>
              </a:spcAft>
              <a:buFont typeface="+mj-lt"/>
              <a:buAutoNum type="arabicPeriod"/>
            </a:pPr>
            <a:endParaRPr lang="en-US" sz="1050" dirty="0">
              <a:solidFill>
                <a:srgbClr val="000000"/>
              </a:solidFill>
              <a:latin typeface="Arial" pitchFamily="34" charset="0"/>
              <a:cs typeface="Arial" pitchFamily="34" charset="0"/>
            </a:endParaRPr>
          </a:p>
          <a:p>
            <a:pPr marL="1257300" lvl="2" indent="-342900" algn="just" eaLnBrk="0" fontAlgn="base" hangingPunct="0">
              <a:spcBef>
                <a:spcPct val="0"/>
              </a:spcBef>
              <a:spcAft>
                <a:spcPct val="0"/>
              </a:spcAft>
              <a:buFont typeface="+mj-lt"/>
              <a:buAutoNum type="arabicPeriod"/>
            </a:pPr>
            <a:r>
              <a:rPr lang="en-GB" dirty="0">
                <a:solidFill>
                  <a:srgbClr val="000000"/>
                </a:solidFill>
                <a:ea typeface="Calibri" pitchFamily="34" charset="0"/>
                <a:cs typeface="Times New Roman" pitchFamily="18" charset="0"/>
              </a:rPr>
              <a:t>Part 3: Assessment/Consulting processes &amp; Skills: 20 Questions</a:t>
            </a:r>
            <a:endParaRPr lang="en-GB" sz="2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0202994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07777" y="2684683"/>
            <a:ext cx="6051176" cy="1712506"/>
          </a:xfrm>
        </p:spPr>
        <p:txBody>
          <a:bodyPr/>
          <a:lstStyle/>
          <a:p>
            <a:pPr algn="ctr"/>
            <a:r>
              <a:rPr lang="en-US" sz="3600" b="1" dirty="0"/>
              <a:t>Objective:</a:t>
            </a:r>
          </a:p>
          <a:p>
            <a:pPr algn="ctr"/>
            <a:r>
              <a:rPr lang="en-IN" sz="3600" dirty="0"/>
              <a:t>In-house quality performance level / % improvement</a:t>
            </a:r>
          </a:p>
        </p:txBody>
      </p:sp>
    </p:spTree>
    <p:extLst>
      <p:ext uri="{BB962C8B-B14F-4D97-AF65-F5344CB8AC3E}">
        <p14:creationId xmlns:p14="http://schemas.microsoft.com/office/powerpoint/2010/main" val="2977334243"/>
      </p:ext>
    </p:extLst>
  </p:cSld>
  <p:clrMapOvr>
    <a:masterClrMapping/>
  </p:clrMapOvr>
  <p:transition spd="slow">
    <p:wipe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43082703"/>
              </p:ext>
            </p:extLst>
          </p:nvPr>
        </p:nvGraphicFramePr>
        <p:xfrm>
          <a:off x="191913" y="1802697"/>
          <a:ext cx="8736933" cy="3576127"/>
        </p:xfrm>
        <a:graphic>
          <a:graphicData uri="http://schemas.openxmlformats.org/drawingml/2006/table">
            <a:tbl>
              <a:tblPr firstRow="1" bandRow="1">
                <a:tableStyleId>{72833802-FEF1-4C79-8D5D-14CF1EAF98D9}</a:tableStyleId>
              </a:tblPr>
              <a:tblGrid>
                <a:gridCol w="1811699">
                  <a:extLst>
                    <a:ext uri="{9D8B030D-6E8A-4147-A177-3AD203B41FA5}">
                      <a16:colId xmlns:a16="http://schemas.microsoft.com/office/drawing/2014/main" val="20000"/>
                    </a:ext>
                  </a:extLst>
                </a:gridCol>
                <a:gridCol w="127747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0">
                <a:tc>
                  <a:txBody>
                    <a:bodyPr/>
                    <a:lstStyle/>
                    <a:p>
                      <a:pPr algn="ctr"/>
                      <a:r>
                        <a:rPr lang="en-US" sz="2000" b="1" i="0" dirty="0">
                          <a:solidFill>
                            <a:schemeClr val="tx1"/>
                          </a:solidFill>
                          <a:latin typeface="Century Gothic" panose="020B0502020202020204" pitchFamily="34" charset="0"/>
                        </a:rPr>
                        <a:t>O-2</a:t>
                      </a:r>
                      <a:endParaRPr lang="en-IN" sz="2000" b="1" i="0"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i="0" dirty="0">
                          <a:solidFill>
                            <a:schemeClr val="tx1"/>
                          </a:solidFill>
                          <a:latin typeface="Century Gothic" panose="020B0502020202020204" pitchFamily="34" charset="0"/>
                        </a:rPr>
                        <a:t>Struggler</a:t>
                      </a:r>
                      <a:endParaRPr lang="en-IN" sz="20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i="0" dirty="0">
                          <a:solidFill>
                            <a:schemeClr val="tx1"/>
                          </a:solidFill>
                          <a:latin typeface="Century Gothic" panose="020B0502020202020204" pitchFamily="34" charset="0"/>
                        </a:rPr>
                        <a:t>Beginner</a:t>
                      </a:r>
                      <a:endParaRPr lang="en-IN" sz="20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i="0" dirty="0">
                          <a:solidFill>
                            <a:schemeClr val="tx1"/>
                          </a:solidFill>
                          <a:latin typeface="Century Gothic" panose="020B0502020202020204" pitchFamily="34" charset="0"/>
                        </a:rPr>
                        <a:t>Organized</a:t>
                      </a:r>
                      <a:endParaRPr lang="en-IN" sz="20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Achiever</a:t>
                      </a:r>
                      <a:endParaRPr lang="en-IN" sz="20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i="0" dirty="0">
                          <a:solidFill>
                            <a:schemeClr val="tx1"/>
                          </a:solidFill>
                          <a:latin typeface="Century Gothic" panose="020B0502020202020204" pitchFamily="34" charset="0"/>
                        </a:rPr>
                        <a:t>World class</a:t>
                      </a:r>
                      <a:endParaRPr lang="en-IN" sz="2000" b="1" i="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0479">
                <a:tc>
                  <a:txBody>
                    <a:bodyPr/>
                    <a:lstStyle/>
                    <a:p>
                      <a:pPr algn="ctr">
                        <a:spcAft>
                          <a:spcPts val="0"/>
                        </a:spcAft>
                      </a:pPr>
                      <a:r>
                        <a:rPr lang="en-IN" sz="2000" b="0" i="0">
                          <a:solidFill>
                            <a:srgbClr val="000000"/>
                          </a:solidFill>
                          <a:effectLst/>
                          <a:latin typeface="Century Gothic" panose="020B0502020202020204" pitchFamily="34" charset="0"/>
                          <a:ea typeface="Times New Roman"/>
                          <a:cs typeface="Times New Roman"/>
                        </a:rPr>
                        <a:t>In-house quality performance level (first pass)</a:t>
                      </a:r>
                      <a:endParaRPr lang="en-IN" sz="2000" b="0" i="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0" dirty="0">
                          <a:solidFill>
                            <a:srgbClr val="000000"/>
                          </a:solidFill>
                          <a:effectLst/>
                          <a:latin typeface="Century Gothic" panose="020B0502020202020204" pitchFamily="34" charset="0"/>
                          <a:ea typeface="Times New Roman"/>
                          <a:cs typeface="Times New Roman"/>
                        </a:rPr>
                        <a:t> - In process manufacturing quality level is 5% or more</a:t>
                      </a:r>
                      <a:endParaRPr lang="en-IN" sz="20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0">
                          <a:solidFill>
                            <a:srgbClr val="000000"/>
                          </a:solidFill>
                          <a:effectLst/>
                          <a:latin typeface="Century Gothic" panose="020B0502020202020204" pitchFamily="34" charset="0"/>
                          <a:ea typeface="Times New Roman"/>
                          <a:cs typeface="Times New Roman"/>
                        </a:rPr>
                        <a:t> - In process manufacturing quality level is less than 5%</a:t>
                      </a:r>
                      <a:endParaRPr lang="en-IN" sz="2000" b="0" i="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0">
                          <a:solidFill>
                            <a:srgbClr val="000000"/>
                          </a:solidFill>
                          <a:effectLst/>
                          <a:latin typeface="Century Gothic" panose="020B0502020202020204" pitchFamily="34" charset="0"/>
                          <a:ea typeface="Times New Roman"/>
                          <a:cs typeface="Times New Roman"/>
                        </a:rPr>
                        <a:t>- In process manufacturing quality level is 2% or less.</a:t>
                      </a:r>
                      <a:endParaRPr lang="en-IN" sz="2000" b="0" i="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0" dirty="0">
                          <a:solidFill>
                            <a:srgbClr val="000000"/>
                          </a:solidFill>
                          <a:effectLst/>
                          <a:latin typeface="Century Gothic" panose="020B0502020202020204" pitchFamily="34" charset="0"/>
                          <a:ea typeface="Times New Roman"/>
                          <a:cs typeface="Times New Roman"/>
                        </a:rPr>
                        <a:t> - In process manufacturing quality level is 0.5% or less.</a:t>
                      </a:r>
                      <a:endParaRPr lang="en-IN" sz="20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0" dirty="0">
                          <a:solidFill>
                            <a:srgbClr val="000000"/>
                          </a:solidFill>
                          <a:effectLst/>
                          <a:latin typeface="Century Gothic" panose="020B0502020202020204" pitchFamily="34" charset="0"/>
                          <a:ea typeface="Times New Roman"/>
                          <a:cs typeface="Times New Roman"/>
                        </a:rPr>
                        <a:t>-  In process manufacturing quality level is 0.1% or less</a:t>
                      </a:r>
                      <a:endParaRPr lang="en-IN" sz="2000" b="0" i="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9547">
                <a:tc>
                  <a:txBody>
                    <a:bodyPr/>
                    <a:lstStyle/>
                    <a:p>
                      <a:pPr algn="ctr">
                        <a:spcAft>
                          <a:spcPts val="0"/>
                        </a:spcAft>
                      </a:pPr>
                      <a:r>
                        <a:rPr lang="en-IN" sz="2000" b="0" i="0" dirty="0">
                          <a:effectLst/>
                          <a:latin typeface="Century Gothic" panose="020B0502020202020204" pitchFamily="34" charset="0"/>
                          <a:ea typeface="MS Mincho"/>
                          <a:cs typeface="Times New Roman"/>
                        </a:rPr>
                        <a:t>Score</a:t>
                      </a: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2000" b="0" i="0" dirty="0">
                          <a:effectLst/>
                          <a:latin typeface="Century Gothic" panose="020B0502020202020204" pitchFamily="34" charset="0"/>
                          <a:ea typeface="MS Mincho"/>
                          <a:cs typeface="Times New Roman"/>
                        </a:rPr>
                        <a:t>0</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2000" b="0" i="0" dirty="0">
                          <a:effectLst/>
                          <a:latin typeface="Century Gothic" panose="020B0502020202020204" pitchFamily="34" charset="0"/>
                          <a:ea typeface="MS Mincho"/>
                          <a:cs typeface="Times New Roman"/>
                        </a:rPr>
                        <a:t>2</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2000" b="0" i="0" dirty="0">
                          <a:effectLst/>
                          <a:latin typeface="Century Gothic" panose="020B0502020202020204" pitchFamily="34" charset="0"/>
                          <a:ea typeface="MS Mincho"/>
                          <a:cs typeface="Times New Roman"/>
                        </a:rPr>
                        <a:t>3</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2000" b="0" i="0" dirty="0">
                          <a:effectLst/>
                          <a:latin typeface="Century Gothic" panose="020B0502020202020204" pitchFamily="34" charset="0"/>
                          <a:ea typeface="MS Mincho"/>
                          <a:cs typeface="Times New Roman"/>
                        </a:rPr>
                        <a:t>4</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2000" b="0" i="0" dirty="0">
                          <a:effectLst/>
                          <a:latin typeface="Century Gothic" panose="020B0502020202020204" pitchFamily="34" charset="0"/>
                          <a:ea typeface="MS Mincho"/>
                          <a:cs typeface="Times New Roman"/>
                        </a:rPr>
                        <a:t>5</a:t>
                      </a: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0015522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3-06</a:t>
            </a:r>
            <a:br>
              <a:rPr lang="en-US" sz="2400" b="1" dirty="0">
                <a:ln/>
                <a:solidFill>
                  <a:schemeClr val="tx1"/>
                </a:solidFill>
              </a:rPr>
            </a:br>
            <a:r>
              <a:rPr lang="en-US" sz="2400" b="1" dirty="0">
                <a:ln/>
                <a:solidFill>
                  <a:schemeClr val="tx1"/>
                </a:solidFill>
              </a:rPr>
              <a:t>Field Performance Quality </a:t>
            </a:r>
            <a:endParaRPr lang="en-IN" sz="2400" b="1" dirty="0">
              <a:ln/>
              <a:solidFill>
                <a:schemeClr val="tx1"/>
              </a:solidFill>
            </a:endParaRPr>
          </a:p>
        </p:txBody>
      </p:sp>
    </p:spTree>
    <p:extLst>
      <p:ext uri="{BB962C8B-B14F-4D97-AF65-F5344CB8AC3E}">
        <p14:creationId xmlns:p14="http://schemas.microsoft.com/office/powerpoint/2010/main" val="3531979306"/>
      </p:ext>
    </p:ext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1661993"/>
          </a:xfrm>
        </p:spPr>
        <p:txBody>
          <a:bodyPr/>
          <a:lstStyle/>
          <a:p>
            <a:pPr algn="ctr"/>
            <a:r>
              <a:rPr lang="en-IN" sz="3600" b="1" dirty="0"/>
              <a:t>Objective:</a:t>
            </a:r>
          </a:p>
          <a:p>
            <a:pPr algn="ctr"/>
            <a:r>
              <a:rPr lang="en-IN" sz="3600" dirty="0"/>
              <a:t>Field performance level / % improvement</a:t>
            </a:r>
          </a:p>
        </p:txBody>
      </p:sp>
    </p:spTree>
    <p:extLst>
      <p:ext uri="{BB962C8B-B14F-4D97-AF65-F5344CB8AC3E}">
        <p14:creationId xmlns:p14="http://schemas.microsoft.com/office/powerpoint/2010/main" val="1404730517"/>
      </p:ext>
    </p:extLst>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43965966"/>
              </p:ext>
            </p:extLst>
          </p:nvPr>
        </p:nvGraphicFramePr>
        <p:xfrm>
          <a:off x="191913" y="1802697"/>
          <a:ext cx="8736933" cy="3038244"/>
        </p:xfrm>
        <a:graphic>
          <a:graphicData uri="http://schemas.openxmlformats.org/drawingml/2006/table">
            <a:tbl>
              <a:tblPr firstRow="1" bandRow="1">
                <a:tableStyleId>{72833802-FEF1-4C79-8D5D-14CF1EAF98D9}</a:tableStyleId>
              </a:tblPr>
              <a:tblGrid>
                <a:gridCol w="1811699">
                  <a:extLst>
                    <a:ext uri="{9D8B030D-6E8A-4147-A177-3AD203B41FA5}">
                      <a16:colId xmlns:a16="http://schemas.microsoft.com/office/drawing/2014/main" val="20000"/>
                    </a:ext>
                  </a:extLst>
                </a:gridCol>
                <a:gridCol w="127747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O-3</a:t>
                      </a:r>
                      <a:endParaRPr lang="en-IN" sz="1800" b="1" dirty="0">
                        <a:solidFill>
                          <a:schemeClr val="tx1"/>
                        </a:solidFill>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Field performance level </a:t>
                      </a:r>
                      <a:br>
                        <a:rPr lang="en-IN" sz="1800" dirty="0">
                          <a:solidFill>
                            <a:srgbClr val="000000"/>
                          </a:solidFill>
                          <a:effectLst/>
                          <a:latin typeface="Century Gothic" panose="020B0502020202020204" pitchFamily="34" charset="0"/>
                          <a:ea typeface="Times New Roman"/>
                          <a:cs typeface="Times New Roman"/>
                        </a:rPr>
                      </a:br>
                      <a:r>
                        <a:rPr lang="en-IN" sz="1800" dirty="0">
                          <a:solidFill>
                            <a:srgbClr val="000000"/>
                          </a:solidFill>
                          <a:effectLst/>
                          <a:latin typeface="Century Gothic" panose="020B0502020202020204" pitchFamily="34" charset="0"/>
                          <a:ea typeface="Times New Roman"/>
                          <a:cs typeface="Times New Roman"/>
                        </a:rPr>
                        <a:t>(based on customer defined targets for field performance)</a:t>
                      </a:r>
                      <a:endParaRPr lang="en-IN" sz="1800" dirty="0">
                        <a:effectLst/>
                        <a:latin typeface="Century Gothic" panose="020B0502020202020204" pitchFamily="34" charset="0"/>
                        <a:ea typeface="MS Mincho"/>
                        <a:cs typeface="Times New Roman"/>
                      </a:endParaRPr>
                    </a:p>
                  </a:txBody>
                  <a:tcPr marL="51435" marR="51435"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&lt;30%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&gt;= 30%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50%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75%. </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&gt;90%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0784">
                <a:tc>
                  <a:txBody>
                    <a:bodyPr/>
                    <a:lstStyle/>
                    <a:p>
                      <a:pPr algn="ctr">
                        <a:spcAft>
                          <a:spcPts val="0"/>
                        </a:spcAft>
                      </a:pPr>
                      <a:r>
                        <a:rPr lang="en-IN" sz="1800" dirty="0">
                          <a:effectLst/>
                          <a:latin typeface="Century Gothic" panose="020B0502020202020204" pitchFamily="34" charset="0"/>
                          <a:ea typeface="MS Mincho"/>
                          <a:cs typeface="Times New Roman"/>
                        </a:rPr>
                        <a:t>Score</a:t>
                      </a:r>
                    </a:p>
                  </a:txBody>
                  <a:tcPr marL="51435" marR="51435"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1800" dirty="0">
                          <a:effectLst/>
                          <a:latin typeface="Century Gothic" panose="020B0502020202020204" pitchFamily="34" charset="0"/>
                          <a:ea typeface="MS Mincho"/>
                          <a:cs typeface="Times New Roman"/>
                        </a:rPr>
                        <a:t>0</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1800" dirty="0">
                          <a:effectLst/>
                          <a:latin typeface="Century Gothic" panose="020B0502020202020204" pitchFamily="34" charset="0"/>
                          <a:ea typeface="MS Mincho"/>
                          <a:cs typeface="Times New Roman"/>
                        </a:rPr>
                        <a:t>2</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1800" dirty="0">
                          <a:effectLst/>
                          <a:latin typeface="Century Gothic" panose="020B0502020202020204" pitchFamily="34" charset="0"/>
                          <a:ea typeface="MS Mincho"/>
                          <a:cs typeface="Times New Roman"/>
                        </a:rPr>
                        <a:t>3</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1800" dirty="0">
                          <a:effectLst/>
                          <a:latin typeface="Century Gothic" panose="020B0502020202020204" pitchFamily="34" charset="0"/>
                          <a:ea typeface="MS Mincho"/>
                          <a:cs typeface="Times New Roman"/>
                        </a:rPr>
                        <a:t>4</a:t>
                      </a: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r>
                        <a:rPr lang="en-IN" sz="1800" dirty="0">
                          <a:effectLst/>
                          <a:latin typeface="Century Gothic" panose="020B0502020202020204" pitchFamily="34" charset="0"/>
                          <a:ea typeface="MS Mincho"/>
                          <a:cs typeface="Times New Roman"/>
                        </a:rPr>
                        <a:t>5</a:t>
                      </a:r>
                    </a:p>
                  </a:txBody>
                  <a:tcPr marL="51435" marR="51435"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1653504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3-07</a:t>
            </a:r>
            <a:br>
              <a:rPr lang="en-US" sz="2400" b="1" dirty="0">
                <a:ln/>
                <a:solidFill>
                  <a:schemeClr val="tx1"/>
                </a:solidFill>
              </a:rPr>
            </a:br>
            <a:r>
              <a:rPr lang="en-US" sz="2400" b="1" dirty="0">
                <a:ln/>
                <a:solidFill>
                  <a:schemeClr val="tx1"/>
                </a:solidFill>
              </a:rPr>
              <a:t>Scrap Reduction</a:t>
            </a:r>
            <a:endParaRPr lang="en-IN" sz="2400" b="1" dirty="0">
              <a:ln/>
              <a:solidFill>
                <a:schemeClr val="tx1"/>
              </a:solidFill>
            </a:endParaRPr>
          </a:p>
        </p:txBody>
      </p:sp>
    </p:spTree>
    <p:extLst>
      <p:ext uri="{BB962C8B-B14F-4D97-AF65-F5344CB8AC3E}">
        <p14:creationId xmlns:p14="http://schemas.microsoft.com/office/powerpoint/2010/main" val="712134099"/>
      </p:ext>
    </p:extLst>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7847" y="2809159"/>
            <a:ext cx="7288306" cy="1212788"/>
          </a:xfrm>
        </p:spPr>
        <p:txBody>
          <a:bodyPr/>
          <a:lstStyle/>
          <a:p>
            <a:pPr algn="ctr"/>
            <a:r>
              <a:rPr lang="en-US" sz="3600" b="1" dirty="0"/>
              <a:t>Objective:</a:t>
            </a:r>
          </a:p>
          <a:p>
            <a:pPr algn="ctr"/>
            <a:r>
              <a:rPr lang="en-US" sz="2700" dirty="0"/>
              <a:t>Scrap reduction by continuous improvement</a:t>
            </a:r>
            <a:endParaRPr lang="en-IN" sz="2700" dirty="0"/>
          </a:p>
        </p:txBody>
      </p:sp>
    </p:spTree>
    <p:extLst>
      <p:ext uri="{BB962C8B-B14F-4D97-AF65-F5344CB8AC3E}">
        <p14:creationId xmlns:p14="http://schemas.microsoft.com/office/powerpoint/2010/main" val="925900915"/>
      </p:ext>
    </p:extLst>
  </p:cSld>
  <p:clrMapOvr>
    <a:masterClrMapping/>
  </p:clrMapOvr>
  <p:transition spd="slow">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02816793"/>
              </p:ext>
            </p:extLst>
          </p:nvPr>
        </p:nvGraphicFramePr>
        <p:xfrm>
          <a:off x="191914" y="1802697"/>
          <a:ext cx="8669697" cy="3511007"/>
        </p:xfrm>
        <a:graphic>
          <a:graphicData uri="http://schemas.openxmlformats.org/drawingml/2006/table">
            <a:tbl>
              <a:tblPr firstRow="1" bandRow="1">
                <a:tableStyleId>{72833802-FEF1-4C79-8D5D-14CF1EAF98D9}</a:tableStyleId>
              </a:tblPr>
              <a:tblGrid>
                <a:gridCol w="1074122">
                  <a:extLst>
                    <a:ext uri="{9D8B030D-6E8A-4147-A177-3AD203B41FA5}">
                      <a16:colId xmlns:a16="http://schemas.microsoft.com/office/drawing/2014/main" val="20000"/>
                    </a:ext>
                  </a:extLst>
                </a:gridCol>
                <a:gridCol w="1402935">
                  <a:extLst>
                    <a:ext uri="{9D8B030D-6E8A-4147-A177-3AD203B41FA5}">
                      <a16:colId xmlns:a16="http://schemas.microsoft.com/office/drawing/2014/main" val="20001"/>
                    </a:ext>
                  </a:extLst>
                </a:gridCol>
                <a:gridCol w="1457092">
                  <a:extLst>
                    <a:ext uri="{9D8B030D-6E8A-4147-A177-3AD203B41FA5}">
                      <a16:colId xmlns:a16="http://schemas.microsoft.com/office/drawing/2014/main" val="20002"/>
                    </a:ext>
                  </a:extLst>
                </a:gridCol>
                <a:gridCol w="1642725">
                  <a:extLst>
                    <a:ext uri="{9D8B030D-6E8A-4147-A177-3AD203B41FA5}">
                      <a16:colId xmlns:a16="http://schemas.microsoft.com/office/drawing/2014/main" val="20003"/>
                    </a:ext>
                  </a:extLst>
                </a:gridCol>
                <a:gridCol w="1558364">
                  <a:extLst>
                    <a:ext uri="{9D8B030D-6E8A-4147-A177-3AD203B41FA5}">
                      <a16:colId xmlns:a16="http://schemas.microsoft.com/office/drawing/2014/main" val="20004"/>
                    </a:ext>
                  </a:extLst>
                </a:gridCol>
                <a:gridCol w="1534459">
                  <a:extLst>
                    <a:ext uri="{9D8B030D-6E8A-4147-A177-3AD203B41FA5}">
                      <a16:colId xmlns:a16="http://schemas.microsoft.com/office/drawing/2014/main" val="20005"/>
                    </a:ext>
                  </a:extLst>
                </a:gridCol>
              </a:tblGrid>
              <a:tr h="392510">
                <a:tc>
                  <a:txBody>
                    <a:bodyPr/>
                    <a:lstStyle/>
                    <a:p>
                      <a:pPr algn="ctr"/>
                      <a:r>
                        <a:rPr lang="en-US" sz="2000" b="1" dirty="0">
                          <a:solidFill>
                            <a:schemeClr val="tx1"/>
                          </a:solidFill>
                          <a:latin typeface="Century Gothic" panose="020B0502020202020204" pitchFamily="34" charset="0"/>
                        </a:rPr>
                        <a:t>P-2</a:t>
                      </a:r>
                      <a:endParaRPr lang="en-IN" sz="2000" b="1" dirty="0">
                        <a:solidFill>
                          <a:schemeClr val="tx1"/>
                        </a:solidFill>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Struggler</a:t>
                      </a:r>
                      <a:endParaRPr lang="en-IN" sz="20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Beginner</a:t>
                      </a:r>
                      <a:endParaRPr lang="en-IN" sz="20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Organized</a:t>
                      </a:r>
                      <a:endParaRPr lang="en-IN" sz="20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Achiever</a:t>
                      </a:r>
                      <a:endParaRPr lang="en-IN" sz="20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b="1" dirty="0">
                          <a:solidFill>
                            <a:schemeClr val="tx1"/>
                          </a:solidFill>
                          <a:latin typeface="Century Gothic" panose="020B0502020202020204" pitchFamily="34" charset="0"/>
                        </a:rPr>
                        <a:t>World class</a:t>
                      </a:r>
                      <a:endParaRPr lang="en-IN" sz="2000" b="1" dirty="0">
                        <a:solidFill>
                          <a:schemeClr val="tx1"/>
                        </a:solidFill>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5117">
                <a:tc>
                  <a:txBody>
                    <a:bodyPr/>
                    <a:lstStyle/>
                    <a:p>
                      <a:pPr algn="ctr">
                        <a:spcAft>
                          <a:spcPts val="0"/>
                        </a:spcAft>
                      </a:pPr>
                      <a:r>
                        <a:rPr lang="en-IN" sz="2000" b="0" i="1">
                          <a:solidFill>
                            <a:srgbClr val="000000"/>
                          </a:solidFill>
                          <a:effectLst/>
                          <a:latin typeface="Century Gothic" panose="020B0502020202020204" pitchFamily="34" charset="0"/>
                          <a:ea typeface="Times New Roman"/>
                          <a:cs typeface="Times New Roman"/>
                        </a:rPr>
                        <a:t>Scrap (as a % of gross sales)</a:t>
                      </a:r>
                      <a:endParaRPr lang="en-IN" sz="2000" b="0">
                        <a:effectLst/>
                        <a:latin typeface="Century Gothic" panose="020B0502020202020204" pitchFamily="34" charset="0"/>
                        <a:ea typeface="MS Mincho"/>
                        <a:cs typeface="Times New Roman"/>
                      </a:endParaRPr>
                    </a:p>
                  </a:txBody>
                  <a:tcPr marL="51435" marR="51435"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1" dirty="0">
                          <a:solidFill>
                            <a:srgbClr val="000000"/>
                          </a:solidFill>
                          <a:effectLst/>
                          <a:latin typeface="Century Gothic" panose="020B0502020202020204" pitchFamily="34" charset="0"/>
                          <a:ea typeface="Times New Roman"/>
                          <a:cs typeface="Times New Roman"/>
                        </a:rPr>
                        <a:t>&gt;2%</a:t>
                      </a:r>
                      <a:endParaRPr lang="en-IN" sz="2000" b="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1" dirty="0">
                          <a:solidFill>
                            <a:srgbClr val="000000"/>
                          </a:solidFill>
                          <a:effectLst/>
                          <a:latin typeface="Century Gothic" panose="020B0502020202020204" pitchFamily="34" charset="0"/>
                          <a:ea typeface="Times New Roman"/>
                          <a:cs typeface="Times New Roman"/>
                        </a:rPr>
                        <a:t>&lt;=2%</a:t>
                      </a:r>
                      <a:endParaRPr lang="en-IN" sz="2000" b="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1" dirty="0">
                          <a:solidFill>
                            <a:srgbClr val="000000"/>
                          </a:solidFill>
                          <a:effectLst/>
                          <a:latin typeface="Century Gothic" panose="020B0502020202020204" pitchFamily="34" charset="0"/>
                          <a:ea typeface="Times New Roman"/>
                          <a:cs typeface="Times New Roman"/>
                        </a:rPr>
                        <a:t>&lt;0.75%</a:t>
                      </a:r>
                      <a:endParaRPr lang="en-IN" sz="2000" b="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1" dirty="0">
                          <a:solidFill>
                            <a:srgbClr val="000000"/>
                          </a:solidFill>
                          <a:effectLst/>
                          <a:latin typeface="Century Gothic" panose="020B0502020202020204" pitchFamily="34" charset="0"/>
                          <a:ea typeface="Times New Roman"/>
                          <a:cs typeface="Times New Roman"/>
                        </a:rPr>
                        <a:t>&lt;0.5%</a:t>
                      </a:r>
                      <a:endParaRPr lang="en-IN" sz="2000" b="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0" i="1" dirty="0">
                          <a:solidFill>
                            <a:srgbClr val="000000"/>
                          </a:solidFill>
                          <a:effectLst/>
                          <a:latin typeface="Century Gothic" panose="020B0502020202020204" pitchFamily="34" charset="0"/>
                          <a:ea typeface="Times New Roman"/>
                          <a:cs typeface="Times New Roman"/>
                        </a:rPr>
                        <a:t>&lt;0.2%</a:t>
                      </a:r>
                      <a:endParaRPr lang="en-IN" sz="2000" b="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6456">
                <a:tc>
                  <a:txBody>
                    <a:bodyPr/>
                    <a:lstStyle/>
                    <a:p>
                      <a:pPr algn="ctr"/>
                      <a:r>
                        <a:rPr lang="en-US" sz="2000" b="0" dirty="0">
                          <a:latin typeface="Century Gothic" panose="020B0502020202020204" pitchFamily="34" charset="0"/>
                        </a:rPr>
                        <a:t>Score</a:t>
                      </a:r>
                      <a:endParaRPr lang="en-IN" sz="2000" b="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0" dirty="0">
                          <a:latin typeface="Century Gothic" panose="020B0502020202020204" pitchFamily="34" charset="0"/>
                        </a:rPr>
                        <a:t>0</a:t>
                      </a:r>
                      <a:endParaRPr lang="en-IN" sz="2000" b="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0" dirty="0">
                          <a:latin typeface="Century Gothic" panose="020B0502020202020204" pitchFamily="34" charset="0"/>
                        </a:rPr>
                        <a:t>2</a:t>
                      </a:r>
                      <a:endParaRPr lang="en-IN" sz="2000" b="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0" dirty="0">
                          <a:latin typeface="Century Gothic" panose="020B0502020202020204" pitchFamily="34" charset="0"/>
                        </a:rPr>
                        <a:t>3</a:t>
                      </a:r>
                      <a:endParaRPr lang="en-IN" sz="2000" b="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0" dirty="0">
                          <a:latin typeface="Century Gothic" panose="020B0502020202020204" pitchFamily="34" charset="0"/>
                        </a:rPr>
                        <a:t>4</a:t>
                      </a:r>
                      <a:endParaRPr lang="en-IN" sz="2000" b="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b="0" dirty="0">
                          <a:latin typeface="Century Gothic" panose="020B0502020202020204" pitchFamily="34" charset="0"/>
                        </a:rPr>
                        <a:t>5</a:t>
                      </a:r>
                      <a:endParaRPr lang="en-IN" sz="2000" b="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2400" b="1" i="0" u="none" strike="noStrike" kern="0" cap="none" spc="0" normalizeH="0" baseline="0" noProof="0" dirty="0">
                <a:ln>
                  <a:noFill/>
                </a:ln>
                <a:solidFill>
                  <a:srgbClr val="000000"/>
                </a:solidFill>
                <a:effectLst/>
                <a:uLnTx/>
                <a:uFillTx/>
                <a:latin typeface="Century Gothic" panose="020B0502020202020204" pitchFamily="34" charset="0"/>
              </a:rPr>
              <a:t>ZED Maturity Level</a:t>
            </a:r>
          </a:p>
        </p:txBody>
      </p:sp>
    </p:spTree>
    <p:extLst>
      <p:ext uri="{BB962C8B-B14F-4D97-AF65-F5344CB8AC3E}">
        <p14:creationId xmlns:p14="http://schemas.microsoft.com/office/powerpoint/2010/main" val="367308588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t>3-08</a:t>
            </a:r>
            <a:br>
              <a:rPr lang="en-US" sz="2400" b="1" dirty="0"/>
            </a:br>
            <a:r>
              <a:rPr lang="en-US" sz="2400" b="1" dirty="0"/>
              <a:t>Improvement in Process Capability (Cp/</a:t>
            </a:r>
            <a:r>
              <a:rPr lang="en-US" sz="2400" b="1" dirty="0" err="1"/>
              <a:t>Cpk</a:t>
            </a:r>
            <a:r>
              <a:rPr lang="en-US" sz="2400" b="1" dirty="0"/>
              <a:t>)</a:t>
            </a:r>
            <a:endParaRPr lang="en-IN" sz="2400" b="1" dirty="0">
              <a:ln/>
              <a:solidFill>
                <a:schemeClr val="tx1"/>
              </a:solidFill>
            </a:endParaRPr>
          </a:p>
        </p:txBody>
      </p:sp>
    </p:spTree>
    <p:extLst>
      <p:ext uri="{BB962C8B-B14F-4D97-AF65-F5344CB8AC3E}">
        <p14:creationId xmlns:p14="http://schemas.microsoft.com/office/powerpoint/2010/main" val="484021469"/>
      </p:ext>
    </p:extLst>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235" y="2619491"/>
            <a:ext cx="9009530" cy="1619018"/>
          </a:xfrm>
        </p:spPr>
        <p:txBody>
          <a:bodyPr/>
          <a:lstStyle/>
          <a:p>
            <a:pPr algn="ctr"/>
            <a:r>
              <a:rPr lang="en-US" sz="3300" b="1" dirty="0"/>
              <a:t>Objective:</a:t>
            </a:r>
            <a:endParaRPr lang="en-US" sz="3300" dirty="0"/>
          </a:p>
          <a:p>
            <a:pPr algn="ctr"/>
            <a:r>
              <a:rPr lang="en-US" sz="3300" dirty="0"/>
              <a:t>To asses the impact of process improvement practices</a:t>
            </a:r>
            <a:endParaRPr lang="en-IN" sz="3300" dirty="0"/>
          </a:p>
        </p:txBody>
      </p:sp>
    </p:spTree>
    <p:extLst>
      <p:ext uri="{BB962C8B-B14F-4D97-AF65-F5344CB8AC3E}">
        <p14:creationId xmlns:p14="http://schemas.microsoft.com/office/powerpoint/2010/main" val="1951147781"/>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1</a:t>
            </a:r>
            <a:br>
              <a:rPr lang="en-IN" b="1" dirty="0">
                <a:ln/>
                <a:solidFill>
                  <a:schemeClr val="tx1"/>
                </a:solidFill>
              </a:rPr>
            </a:br>
            <a:r>
              <a:rPr lang="en-IN" b="1" dirty="0">
                <a:ln/>
                <a:solidFill>
                  <a:schemeClr val="tx1"/>
                </a:solidFill>
              </a:rPr>
              <a:t>Session 1 - Introduction of ZED : ZED Journey</a:t>
            </a:r>
          </a:p>
        </p:txBody>
      </p:sp>
    </p:spTree>
    <p:extLst>
      <p:ext uri="{BB962C8B-B14F-4D97-AF65-F5344CB8AC3E}">
        <p14:creationId xmlns:p14="http://schemas.microsoft.com/office/powerpoint/2010/main" val="1172315522"/>
      </p:ext>
    </p:extLst>
  </p:cSld>
  <p:clrMapOvr>
    <a:masterClrMapping/>
  </p:clrMapOvr>
  <p:transition spd="slow">
    <p:wipe dir="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67040673"/>
              </p:ext>
            </p:extLst>
          </p:nvPr>
        </p:nvGraphicFramePr>
        <p:xfrm>
          <a:off x="191914" y="1802697"/>
          <a:ext cx="8669697" cy="3480527"/>
        </p:xfrm>
        <a:graphic>
          <a:graphicData uri="http://schemas.openxmlformats.org/drawingml/2006/table">
            <a:tbl>
              <a:tblPr firstRow="1" bandRow="1">
                <a:tableStyleId>{72833802-FEF1-4C79-8D5D-14CF1EAF98D9}</a:tableStyleId>
              </a:tblPr>
              <a:tblGrid>
                <a:gridCol w="1074122">
                  <a:extLst>
                    <a:ext uri="{9D8B030D-6E8A-4147-A177-3AD203B41FA5}">
                      <a16:colId xmlns:a16="http://schemas.microsoft.com/office/drawing/2014/main" val="20000"/>
                    </a:ext>
                  </a:extLst>
                </a:gridCol>
                <a:gridCol w="1402935">
                  <a:extLst>
                    <a:ext uri="{9D8B030D-6E8A-4147-A177-3AD203B41FA5}">
                      <a16:colId xmlns:a16="http://schemas.microsoft.com/office/drawing/2014/main" val="20001"/>
                    </a:ext>
                  </a:extLst>
                </a:gridCol>
                <a:gridCol w="1457092">
                  <a:extLst>
                    <a:ext uri="{9D8B030D-6E8A-4147-A177-3AD203B41FA5}">
                      <a16:colId xmlns:a16="http://schemas.microsoft.com/office/drawing/2014/main" val="20002"/>
                    </a:ext>
                  </a:extLst>
                </a:gridCol>
                <a:gridCol w="1642725">
                  <a:extLst>
                    <a:ext uri="{9D8B030D-6E8A-4147-A177-3AD203B41FA5}">
                      <a16:colId xmlns:a16="http://schemas.microsoft.com/office/drawing/2014/main" val="20003"/>
                    </a:ext>
                  </a:extLst>
                </a:gridCol>
                <a:gridCol w="1558364">
                  <a:extLst>
                    <a:ext uri="{9D8B030D-6E8A-4147-A177-3AD203B41FA5}">
                      <a16:colId xmlns:a16="http://schemas.microsoft.com/office/drawing/2014/main" val="20004"/>
                    </a:ext>
                  </a:extLst>
                </a:gridCol>
                <a:gridCol w="1534459">
                  <a:extLst>
                    <a:ext uri="{9D8B030D-6E8A-4147-A177-3AD203B41FA5}">
                      <a16:colId xmlns:a16="http://schemas.microsoft.com/office/drawing/2014/main" val="20005"/>
                    </a:ext>
                  </a:extLst>
                </a:gridCol>
              </a:tblGrid>
              <a:tr h="392510">
                <a:tc>
                  <a:txBody>
                    <a:bodyPr/>
                    <a:lstStyle/>
                    <a:p>
                      <a:pPr algn="ctr"/>
                      <a:r>
                        <a:rPr lang="en-US" sz="1800" b="1" dirty="0">
                          <a:solidFill>
                            <a:schemeClr val="tx1"/>
                          </a:solidFill>
                          <a:latin typeface="Century Gothic" panose="020B0502020202020204" pitchFamily="34" charset="0"/>
                        </a:rPr>
                        <a:t>P-3</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45117">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Process Capability (Cp/ Cpk)</a:t>
                      </a:r>
                      <a:endParaRPr lang="en-IN" sz="18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No data of process capability is maintained.</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Company has started measuring (Cp/Cpk) values.</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50% of critical processes Cpk exceeds or is equal to 1.00</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75% of critical processes</a:t>
                      </a:r>
                      <a:r>
                        <a:rPr lang="en-IN" sz="1800" baseline="0" dirty="0">
                          <a:solidFill>
                            <a:srgbClr val="000000"/>
                          </a:solidFill>
                          <a:effectLst/>
                          <a:latin typeface="Century Gothic" panose="020B0502020202020204" pitchFamily="34" charset="0"/>
                          <a:ea typeface="Times New Roman"/>
                          <a:cs typeface="Times New Roman"/>
                        </a:rPr>
                        <a:t> </a:t>
                      </a:r>
                      <a:r>
                        <a:rPr lang="en-IN" sz="1800" dirty="0">
                          <a:solidFill>
                            <a:srgbClr val="000000"/>
                          </a:solidFill>
                          <a:effectLst/>
                          <a:latin typeface="Century Gothic" panose="020B0502020202020204" pitchFamily="34" charset="0"/>
                          <a:ea typeface="Times New Roman"/>
                          <a:cs typeface="Times New Roman"/>
                        </a:rPr>
                        <a:t>Cpk exceeds or is equal to 1.00</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All critical processes </a:t>
                      </a:r>
                      <a:r>
                        <a:rPr lang="en-IN" sz="1800" dirty="0" err="1">
                          <a:solidFill>
                            <a:srgbClr val="000000"/>
                          </a:solidFill>
                          <a:effectLst/>
                          <a:latin typeface="Century Gothic" panose="020B0502020202020204" pitchFamily="34" charset="0"/>
                          <a:ea typeface="Times New Roman"/>
                          <a:cs typeface="Times New Roman"/>
                        </a:rPr>
                        <a:t>Cpk</a:t>
                      </a:r>
                      <a:r>
                        <a:rPr lang="en-IN" sz="1800" dirty="0">
                          <a:solidFill>
                            <a:srgbClr val="000000"/>
                          </a:solidFill>
                          <a:effectLst/>
                          <a:latin typeface="Century Gothic" panose="020B0502020202020204" pitchFamily="34" charset="0"/>
                          <a:ea typeface="Times New Roman"/>
                          <a:cs typeface="Times New Roman"/>
                        </a:rPr>
                        <a:t> exceeds or is equal to 1.33 </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6456">
                <a:tc>
                  <a:txBody>
                    <a:bodyPr/>
                    <a:lstStyle/>
                    <a:p>
                      <a:pPr algn="ctr"/>
                      <a:r>
                        <a:rPr lang="en-US" sz="1800" b="0" dirty="0">
                          <a:latin typeface="Century Gothic" panose="020B0502020202020204" pitchFamily="34" charset="0"/>
                        </a:rPr>
                        <a:t>Score</a:t>
                      </a:r>
                      <a:endParaRPr lang="en-IN" sz="1800" b="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dirty="0">
                          <a:latin typeface="Century Gothic" panose="020B0502020202020204" pitchFamily="34" charset="0"/>
                        </a:rPr>
                        <a:t>0</a:t>
                      </a:r>
                      <a:endParaRPr lang="en-IN" sz="1800" b="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dirty="0">
                          <a:latin typeface="Century Gothic" panose="020B0502020202020204" pitchFamily="34" charset="0"/>
                        </a:rPr>
                        <a:t>2</a:t>
                      </a:r>
                      <a:endParaRPr lang="en-IN" sz="1800" b="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dirty="0">
                          <a:latin typeface="Century Gothic" panose="020B0502020202020204" pitchFamily="34" charset="0"/>
                        </a:rPr>
                        <a:t>3</a:t>
                      </a:r>
                      <a:endParaRPr lang="en-IN" sz="1800" b="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dirty="0">
                          <a:latin typeface="Century Gothic" panose="020B0502020202020204" pitchFamily="34" charset="0"/>
                        </a:rPr>
                        <a:t>4</a:t>
                      </a:r>
                      <a:endParaRPr lang="en-IN" sz="1800" b="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b="0" dirty="0">
                          <a:latin typeface="Century Gothic" panose="020B0502020202020204" pitchFamily="34" charset="0"/>
                        </a:rPr>
                        <a:t>5</a:t>
                      </a:r>
                      <a:endParaRPr lang="en-IN" sz="1800" b="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6" name="TextBox 5"/>
          <p:cNvSpPr txBox="1"/>
          <p:nvPr/>
        </p:nvSpPr>
        <p:spPr>
          <a:xfrm>
            <a:off x="191914" y="89714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2400" b="1" i="0" u="none" strike="noStrike" kern="0" cap="none" spc="0" normalizeH="0" baseline="0" noProof="0" dirty="0">
                <a:ln>
                  <a:noFill/>
                </a:ln>
                <a:solidFill>
                  <a:srgbClr val="000000"/>
                </a:solidFill>
                <a:effectLst/>
                <a:uLnTx/>
                <a:uFillTx/>
                <a:latin typeface="Century Gothic" panose="020B0502020202020204" pitchFamily="34" charset="0"/>
              </a:rPr>
              <a:t>ZED Maturity Level</a:t>
            </a:r>
          </a:p>
        </p:txBody>
      </p:sp>
    </p:spTree>
    <p:extLst>
      <p:ext uri="{BB962C8B-B14F-4D97-AF65-F5344CB8AC3E}">
        <p14:creationId xmlns:p14="http://schemas.microsoft.com/office/powerpoint/2010/main" val="4864331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Exercise-6</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Improvement in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378553035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6442264" cy="861774"/>
          </a:xfrm>
        </p:spPr>
        <p:txBody>
          <a:bodyPr/>
          <a:lstStyle/>
          <a:p>
            <a:r>
              <a:rPr lang="en-US" sz="2800" b="1" dirty="0"/>
              <a:t>ZED Assessors Training </a:t>
            </a:r>
            <a:br>
              <a:rPr lang="en-US" sz="2800" b="1" dirty="0"/>
            </a:br>
            <a:r>
              <a:rPr lang="en-US" sz="2800" b="1" dirty="0"/>
              <a:t>Program</a:t>
            </a:r>
          </a:p>
        </p:txBody>
      </p:sp>
      <p:sp>
        <p:nvSpPr>
          <p:cNvPr id="5" name="TextBox 4"/>
          <p:cNvSpPr txBox="1"/>
          <p:nvPr/>
        </p:nvSpPr>
        <p:spPr>
          <a:xfrm>
            <a:off x="4826000" y="2703580"/>
            <a:ext cx="3987800" cy="1446550"/>
          </a:xfrm>
          <a:prstGeom prst="rect">
            <a:avLst/>
          </a:prstGeom>
          <a:noFill/>
        </p:spPr>
        <p:txBody>
          <a:bodyPr wrap="square" rtlCol="0">
            <a:spAutoFit/>
          </a:bodyPr>
          <a:lstStyle/>
          <a:p>
            <a:r>
              <a:rPr lang="en-US" sz="2000" b="1" dirty="0"/>
              <a:t>Day 2</a:t>
            </a:r>
          </a:p>
          <a:p>
            <a:r>
              <a:rPr lang="en-US" sz="1600" b="1" dirty="0"/>
              <a:t>Session 2 </a:t>
            </a:r>
            <a:r>
              <a:rPr lang="en-US" sz="1600" dirty="0"/>
              <a:t>– Environment Management – 9 Sub Parameters </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Day 2</a:t>
            </a:r>
            <a:br>
              <a:rPr lang="en-IN" sz="2400" b="1" dirty="0">
                <a:ln/>
                <a:solidFill>
                  <a:schemeClr val="tx1"/>
                </a:solidFill>
              </a:rPr>
            </a:br>
            <a:r>
              <a:rPr lang="en-IN" sz="2400" b="1" dirty="0">
                <a:ln/>
                <a:solidFill>
                  <a:schemeClr val="tx1"/>
                </a:solidFill>
              </a:rPr>
              <a:t>Session II  – ZED Maturity Assessment Mode</a:t>
            </a:r>
            <a:br>
              <a:rPr lang="en-IN" sz="2400" b="1" dirty="0">
                <a:ln/>
                <a:solidFill>
                  <a:schemeClr val="tx1"/>
                </a:solidFill>
              </a:rPr>
            </a:br>
            <a:r>
              <a:rPr lang="en-IN" sz="2400" b="1" dirty="0">
                <a:ln/>
                <a:solidFill>
                  <a:schemeClr val="tx1"/>
                </a:solidFill>
              </a:rPr>
              <a:t>ZED Deployment Disciplines</a:t>
            </a:r>
          </a:p>
        </p:txBody>
      </p:sp>
    </p:spTree>
    <p:extLst>
      <p:ext uri="{BB962C8B-B14F-4D97-AF65-F5344CB8AC3E}">
        <p14:creationId xmlns:p14="http://schemas.microsoft.com/office/powerpoint/2010/main" val="3597441437"/>
      </p:ext>
    </p:extLst>
  </p:cSld>
  <p:clrMapOvr>
    <a:masterClrMapping/>
  </p:clrMapOvr>
  <p:transition spd="slow">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025395587"/>
              </p:ext>
            </p:extLst>
          </p:nvPr>
        </p:nvGraphicFramePr>
        <p:xfrm>
          <a:off x="914399" y="1985375"/>
          <a:ext cx="7284658" cy="4353283"/>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389335">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600" dirty="0">
                          <a:latin typeface="Century Gothic" panose="020B0502020202020204" pitchFamily="34" charset="0"/>
                        </a:rPr>
                        <a:t>1</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F-1</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Technology Selection &amp; Upgradation</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F-2</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System for abatement of effluents, emissions </a:t>
                      </a:r>
                      <a:r>
                        <a:rPr lang="en-US" sz="1600" dirty="0" err="1">
                          <a:latin typeface="Century Gothic" panose="020B0502020202020204" pitchFamily="34" charset="0"/>
                        </a:rPr>
                        <a:t>etc</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G-1</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Environment Protection Equipment</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H-1</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Planned Maintenance of</a:t>
                      </a:r>
                      <a:r>
                        <a:rPr lang="en-US" sz="1600" baseline="0" dirty="0">
                          <a:latin typeface="Century Gothic" panose="020B0502020202020204" pitchFamily="34" charset="0"/>
                        </a:rPr>
                        <a:t> environment management systems</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8104">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I-1</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Design Compliance </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8104">
                <a:tc>
                  <a:txBody>
                    <a:bodyPr/>
                    <a:lstStyle/>
                    <a:p>
                      <a:pPr algn="ctr"/>
                      <a:r>
                        <a:rPr lang="en-US" sz="1600" dirty="0">
                          <a:latin typeface="Century Gothic" panose="020B0502020202020204" pitchFamily="34" charset="0"/>
                        </a:rPr>
                        <a:t>6</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J-1</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Disposal after use</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8104">
                <a:tc>
                  <a:txBody>
                    <a:bodyPr/>
                    <a:lstStyle/>
                    <a:p>
                      <a:pPr algn="ctr"/>
                      <a:r>
                        <a:rPr lang="en-US" sz="1600" dirty="0">
                          <a:latin typeface="Century Gothic" panose="020B0502020202020204" pitchFamily="34" charset="0"/>
                        </a:rPr>
                        <a:t>7</a:t>
                      </a:r>
                      <a:endParaRPr lang="en-IN" sz="1600" dirty="0">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Q-3</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Environmental performance</a:t>
                      </a:r>
                      <a:endParaRPr lang="en-IN" sz="1600" dirty="0">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28104">
                <a:tc>
                  <a:txBody>
                    <a:bodyPr/>
                    <a:lstStyle/>
                    <a:p>
                      <a:pPr algn="ctr"/>
                      <a:r>
                        <a:rPr lang="en-IN" sz="1600" dirty="0">
                          <a:latin typeface="Century Gothic" panose="020B0502020202020204" pitchFamily="34" charset="0"/>
                        </a:rPr>
                        <a:t>8</a:t>
                      </a: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Century Gothic" panose="020B0502020202020204" pitchFamily="34" charset="0"/>
                        </a:rPr>
                        <a:t>F-4</a:t>
                      </a: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Century Gothic" panose="020B0502020202020204" pitchFamily="34" charset="0"/>
                        </a:rPr>
                        <a:t>System for Natural Resource Conservation</a:t>
                      </a: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28104">
                <a:tc>
                  <a:txBody>
                    <a:bodyPr/>
                    <a:lstStyle/>
                    <a:p>
                      <a:pPr algn="ctr"/>
                      <a:r>
                        <a:rPr lang="en-IN" sz="1600" dirty="0">
                          <a:latin typeface="Century Gothic" panose="020B0502020202020204" pitchFamily="34" charset="0"/>
                        </a:rPr>
                        <a:t>9</a:t>
                      </a:r>
                    </a:p>
                  </a:txBody>
                  <a:tcPr marL="51435" marR="51435" marT="25718" marB="25718"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Century Gothic" panose="020B0502020202020204" pitchFamily="34" charset="0"/>
                        </a:rPr>
                        <a:t>Q-1</a:t>
                      </a: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latin typeface="Century Gothic" panose="020B0502020202020204" pitchFamily="34" charset="0"/>
                        </a:rPr>
                        <a:t>Optimal Use of Natural Resources</a:t>
                      </a:r>
                    </a:p>
                  </a:txBody>
                  <a:tcPr marL="51435" marR="51435" marT="25718" marB="25718"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Title 1"/>
          <p:cNvSpPr txBox="1">
            <a:spLocks/>
          </p:cNvSpPr>
          <p:nvPr/>
        </p:nvSpPr>
        <p:spPr bwMode="auto">
          <a:xfrm>
            <a:off x="1988339" y="1196207"/>
            <a:ext cx="5636144"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4</a:t>
            </a:r>
            <a:r>
              <a:rPr lang="en-US" sz="2000" dirty="0"/>
              <a:t>. </a:t>
            </a:r>
            <a:r>
              <a:rPr lang="en-US" sz="2800" dirty="0"/>
              <a:t>Environment Management</a:t>
            </a:r>
            <a:endParaRPr lang="en-IN" sz="2800" kern="0" dirty="0">
              <a:ln/>
              <a:solidFill>
                <a:schemeClr val="tx1"/>
              </a:solidFill>
            </a:endParaRPr>
          </a:p>
        </p:txBody>
      </p:sp>
    </p:spTree>
    <p:extLst>
      <p:ext uri="{BB962C8B-B14F-4D97-AF65-F5344CB8AC3E}">
        <p14:creationId xmlns:p14="http://schemas.microsoft.com/office/powerpoint/2010/main" val="371210118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4-01</a:t>
            </a:r>
            <a:br>
              <a:rPr lang="en-US" sz="2400" b="1" dirty="0">
                <a:ln/>
                <a:solidFill>
                  <a:schemeClr val="tx1"/>
                </a:solidFill>
              </a:rPr>
            </a:br>
            <a:r>
              <a:rPr lang="en-US" sz="2400" b="1" dirty="0">
                <a:ln/>
                <a:solidFill>
                  <a:schemeClr val="tx1"/>
                </a:solidFill>
              </a:rPr>
              <a:t>Technology Selection</a:t>
            </a:r>
            <a:br>
              <a:rPr lang="en-US" sz="2400" b="1" dirty="0">
                <a:ln/>
                <a:solidFill>
                  <a:schemeClr val="tx1"/>
                </a:solidFill>
              </a:rPr>
            </a:br>
            <a:r>
              <a:rPr lang="en-US" sz="2400" b="1" dirty="0">
                <a:ln/>
                <a:solidFill>
                  <a:schemeClr val="tx1"/>
                </a:solidFill>
              </a:rPr>
              <a:t>Environmental Management</a:t>
            </a:r>
            <a:endParaRPr lang="en-IN" sz="2400" b="1" dirty="0">
              <a:ln/>
              <a:solidFill>
                <a:schemeClr val="tx1"/>
              </a:solidFill>
            </a:endParaRPr>
          </a:p>
        </p:txBody>
      </p:sp>
    </p:spTree>
    <p:extLst>
      <p:ext uri="{BB962C8B-B14F-4D97-AF65-F5344CB8AC3E}">
        <p14:creationId xmlns:p14="http://schemas.microsoft.com/office/powerpoint/2010/main" val="517616215"/>
      </p:ext>
    </p:extLst>
  </p:cSld>
  <p:clrMapOvr>
    <a:masterClrMapping/>
  </p:clrMapOvr>
  <p:transition spd="slow">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15" y="1040988"/>
            <a:ext cx="5247515" cy="369332"/>
          </a:xfrm>
        </p:spPr>
        <p:txBody>
          <a:bodyPr/>
          <a:lstStyle/>
          <a:p>
            <a:pPr algn="ctr"/>
            <a:r>
              <a:rPr lang="en-IN" sz="2400" dirty="0"/>
              <a:t>ENVIRONMENTAL ACTS IN INDIA</a:t>
            </a:r>
          </a:p>
        </p:txBody>
      </p:sp>
      <p:sp>
        <p:nvSpPr>
          <p:cNvPr id="3" name="Rectangle 2"/>
          <p:cNvSpPr/>
          <p:nvPr/>
        </p:nvSpPr>
        <p:spPr>
          <a:xfrm>
            <a:off x="984945" y="1689451"/>
            <a:ext cx="6313498" cy="4825937"/>
          </a:xfrm>
          <a:prstGeom prst="rect">
            <a:avLst/>
          </a:prstGeom>
        </p:spPr>
        <p:txBody>
          <a:bodyPr wrap="square">
            <a:spAutoFit/>
          </a:bodyPr>
          <a:lstStyle/>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The Water (Prevention &amp; Control of Pollution) Act, 1974, 1988</a:t>
            </a:r>
          </a:p>
          <a:p>
            <a:pPr marL="285750" indent="-285750" fontAlgn="base">
              <a:spcBef>
                <a:spcPct val="0"/>
              </a:spcBef>
              <a:spcAft>
                <a:spcPct val="0"/>
              </a:spcAft>
              <a:buFont typeface="Wingdings" panose="05000000000000000000" pitchFamily="2" charset="2"/>
              <a:buChar char="v"/>
              <a:defRPr/>
            </a:pPr>
            <a:endParaRPr lang="en-US" altLang="en-US" sz="2000" dirty="0">
              <a:solidFill>
                <a:srgbClr val="000000"/>
              </a:solidFill>
              <a:latin typeface="+mj-lt"/>
              <a:ea typeface="ＭＳ Ｐゴシック"/>
            </a:endParaRPr>
          </a:p>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The Water (Prevention &amp; Control of Pollution) </a:t>
            </a:r>
            <a:r>
              <a:rPr lang="en-US" altLang="en-US" sz="2000" dirty="0" err="1">
                <a:solidFill>
                  <a:srgbClr val="000000"/>
                </a:solidFill>
                <a:latin typeface="+mj-lt"/>
                <a:ea typeface="ＭＳ Ｐゴシック"/>
              </a:rPr>
              <a:t>Cess</a:t>
            </a:r>
            <a:r>
              <a:rPr lang="en-US" altLang="en-US" sz="2000" dirty="0">
                <a:solidFill>
                  <a:srgbClr val="000000"/>
                </a:solidFill>
                <a:latin typeface="+mj-lt"/>
                <a:ea typeface="ＭＳ Ｐゴシック"/>
              </a:rPr>
              <a:t> Act, 1977</a:t>
            </a:r>
          </a:p>
          <a:p>
            <a:pPr marL="285750" indent="-285750" fontAlgn="base">
              <a:spcBef>
                <a:spcPct val="0"/>
              </a:spcBef>
              <a:spcAft>
                <a:spcPct val="0"/>
              </a:spcAft>
              <a:buFont typeface="Wingdings" panose="05000000000000000000" pitchFamily="2" charset="2"/>
              <a:buChar char="v"/>
              <a:defRPr/>
            </a:pPr>
            <a:endParaRPr lang="en-US" altLang="en-US" sz="2000" dirty="0">
              <a:solidFill>
                <a:srgbClr val="000000"/>
              </a:solidFill>
              <a:latin typeface="+mj-lt"/>
              <a:ea typeface="ＭＳ Ｐゴシック"/>
            </a:endParaRPr>
          </a:p>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The Forest (Conservation) Act, 1980</a:t>
            </a:r>
          </a:p>
          <a:p>
            <a:pPr marL="285750" indent="-285750" fontAlgn="base">
              <a:spcBef>
                <a:spcPct val="0"/>
              </a:spcBef>
              <a:spcAft>
                <a:spcPct val="0"/>
              </a:spcAft>
              <a:buFont typeface="Wingdings" panose="05000000000000000000" pitchFamily="2" charset="2"/>
              <a:buChar char="v"/>
              <a:defRPr/>
            </a:pPr>
            <a:endParaRPr lang="en-US" altLang="en-US" sz="2000" dirty="0">
              <a:solidFill>
                <a:srgbClr val="000000"/>
              </a:solidFill>
              <a:latin typeface="+mj-lt"/>
              <a:ea typeface="ＭＳ Ｐゴシック"/>
            </a:endParaRPr>
          </a:p>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The Air (Prevention &amp; Control of Pollution) Act, 1981, 1987</a:t>
            </a:r>
          </a:p>
          <a:p>
            <a:pPr marL="285750" indent="-285750" fontAlgn="base">
              <a:spcBef>
                <a:spcPct val="0"/>
              </a:spcBef>
              <a:spcAft>
                <a:spcPct val="0"/>
              </a:spcAft>
              <a:buFont typeface="Wingdings" panose="05000000000000000000" pitchFamily="2" charset="2"/>
              <a:buChar char="v"/>
              <a:defRPr/>
            </a:pPr>
            <a:endParaRPr lang="en-US" altLang="en-US" sz="2000" dirty="0">
              <a:solidFill>
                <a:srgbClr val="000000"/>
              </a:solidFill>
              <a:latin typeface="+mj-lt"/>
              <a:ea typeface="ＭＳ Ｐゴシック"/>
            </a:endParaRPr>
          </a:p>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The Environmental (Protection) Act, 1986</a:t>
            </a:r>
          </a:p>
          <a:p>
            <a:pPr marL="285750" indent="-285750" fontAlgn="base">
              <a:spcBef>
                <a:spcPct val="0"/>
              </a:spcBef>
              <a:spcAft>
                <a:spcPct val="0"/>
              </a:spcAft>
              <a:buFont typeface="Wingdings" panose="05000000000000000000" pitchFamily="2" charset="2"/>
              <a:buChar char="v"/>
              <a:defRPr/>
            </a:pPr>
            <a:endParaRPr lang="en-US" altLang="en-US" sz="2000" dirty="0">
              <a:solidFill>
                <a:srgbClr val="000000"/>
              </a:solidFill>
              <a:latin typeface="+mj-lt"/>
              <a:ea typeface="ＭＳ Ｐゴシック"/>
            </a:endParaRPr>
          </a:p>
          <a:p>
            <a:pPr marL="285750" indent="-285750" fontAlgn="base">
              <a:spcBef>
                <a:spcPct val="0"/>
              </a:spcBef>
              <a:spcAft>
                <a:spcPct val="0"/>
              </a:spcAft>
              <a:buFont typeface="Wingdings" panose="05000000000000000000" pitchFamily="2" charset="2"/>
              <a:buChar char="v"/>
              <a:defRPr/>
            </a:pPr>
            <a:r>
              <a:rPr lang="en-US" altLang="en-US" sz="2000" dirty="0">
                <a:solidFill>
                  <a:srgbClr val="000000"/>
                </a:solidFill>
                <a:latin typeface="+mj-lt"/>
                <a:ea typeface="ＭＳ Ｐゴシック"/>
              </a:rPr>
              <a:t>National Green Tribunal Act , 2010</a:t>
            </a:r>
          </a:p>
          <a:p>
            <a:pPr fontAlgn="base">
              <a:spcBef>
                <a:spcPct val="0"/>
              </a:spcBef>
              <a:spcAft>
                <a:spcPct val="0"/>
              </a:spcAft>
              <a:defRPr/>
            </a:pPr>
            <a:endParaRPr lang="en-US" altLang="en-US" dirty="0">
              <a:solidFill>
                <a:srgbClr val="000000"/>
              </a:solidFill>
              <a:latin typeface="Arial" charset="0"/>
              <a:ea typeface="ＭＳ Ｐゴシック"/>
            </a:endParaRPr>
          </a:p>
          <a:p>
            <a:pPr fontAlgn="base">
              <a:lnSpc>
                <a:spcPct val="80000"/>
              </a:lnSpc>
              <a:spcBef>
                <a:spcPct val="0"/>
              </a:spcBef>
              <a:spcAft>
                <a:spcPct val="0"/>
              </a:spcAft>
              <a:defRPr/>
            </a:pPr>
            <a:endParaRPr lang="en-US" altLang="en-US" sz="1200" dirty="0">
              <a:solidFill>
                <a:srgbClr val="000000"/>
              </a:solidFill>
              <a:latin typeface="Arial" charset="0"/>
              <a:ea typeface="ＭＳ Ｐゴシック"/>
            </a:endParaRPr>
          </a:p>
        </p:txBody>
      </p:sp>
    </p:spTree>
    <p:extLst>
      <p:ext uri="{BB962C8B-B14F-4D97-AF65-F5344CB8AC3E}">
        <p14:creationId xmlns:p14="http://schemas.microsoft.com/office/powerpoint/2010/main" val="297338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318" y="1309930"/>
            <a:ext cx="2773256" cy="369332"/>
          </a:xfrm>
        </p:spPr>
        <p:txBody>
          <a:bodyPr/>
          <a:lstStyle/>
          <a:p>
            <a:pPr algn="ctr"/>
            <a:r>
              <a:rPr lang="en-IN" sz="2400" dirty="0"/>
              <a:t>Environmental Issues </a:t>
            </a:r>
          </a:p>
        </p:txBody>
      </p:sp>
      <p:sp>
        <p:nvSpPr>
          <p:cNvPr id="3" name="Rectangle 2"/>
          <p:cNvSpPr/>
          <p:nvPr/>
        </p:nvSpPr>
        <p:spPr>
          <a:xfrm>
            <a:off x="958051" y="1904604"/>
            <a:ext cx="6313498" cy="3477875"/>
          </a:xfrm>
          <a:prstGeom prst="rect">
            <a:avLst/>
          </a:prstGeom>
        </p:spPr>
        <p:txBody>
          <a:bodyPr wrap="square">
            <a:spAutoFit/>
          </a:bodyPr>
          <a:lstStyle/>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Poor air quality</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Water pollution – surface and ground water</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Land contamination</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Acid rain</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Hazardous waste generation and disposal</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Green house gas emission and global warming</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Stratospheric ozone depletion </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Photochemical smog</a:t>
            </a:r>
          </a:p>
          <a:p>
            <a:pPr marL="285750" indent="-285750" fontAlgn="base">
              <a:spcBef>
                <a:spcPts val="600"/>
              </a:spcBef>
              <a:spcAft>
                <a:spcPct val="0"/>
              </a:spcAft>
              <a:buFont typeface="Wingdings" panose="05000000000000000000" pitchFamily="2" charset="2"/>
              <a:buChar char="v"/>
              <a:defRPr/>
            </a:pPr>
            <a:r>
              <a:rPr lang="en-US" altLang="en-US" sz="2000" dirty="0">
                <a:solidFill>
                  <a:srgbClr val="000000"/>
                </a:solidFill>
                <a:latin typeface="+mj-lt"/>
              </a:rPr>
              <a:t>Conservation of flora (plants) and fauna (animals)</a:t>
            </a:r>
          </a:p>
        </p:txBody>
      </p:sp>
    </p:spTree>
    <p:extLst>
      <p:ext uri="{BB962C8B-B14F-4D97-AF65-F5344CB8AC3E}">
        <p14:creationId xmlns:p14="http://schemas.microsoft.com/office/powerpoint/2010/main" val="12579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190596"/>
            <a:ext cx="7288306" cy="2893100"/>
          </a:xfrm>
        </p:spPr>
        <p:txBody>
          <a:bodyPr/>
          <a:lstStyle/>
          <a:p>
            <a:pPr algn="ctr"/>
            <a:r>
              <a:rPr lang="en-IN" sz="4800" b="1" dirty="0"/>
              <a:t>Objective</a:t>
            </a:r>
          </a:p>
          <a:p>
            <a:pPr algn="ctr"/>
            <a:r>
              <a:rPr lang="en-IN" sz="2800" dirty="0"/>
              <a:t>Design, develop &amp; upgrade or Source technology commensurate with product design that meets environmental regulations on a consistent basis and continually enhances environmental performance</a:t>
            </a:r>
          </a:p>
        </p:txBody>
      </p:sp>
    </p:spTree>
    <p:extLst>
      <p:ext uri="{BB962C8B-B14F-4D97-AF65-F5344CB8AC3E}">
        <p14:creationId xmlns:p14="http://schemas.microsoft.com/office/powerpoint/2010/main" val="2803697789"/>
      </p:ext>
    </p:extLst>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914" y="82991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graphicFrame>
        <p:nvGraphicFramePr>
          <p:cNvPr id="5" name="Table 4"/>
          <p:cNvGraphicFramePr>
            <a:graphicFrameLocks noGrp="1"/>
          </p:cNvGraphicFramePr>
          <p:nvPr>
            <p:extLst>
              <p:ext uri="{D42A27DB-BD31-4B8C-83A1-F6EECF244321}">
                <p14:modId xmlns:p14="http://schemas.microsoft.com/office/powerpoint/2010/main" val="3926320513"/>
              </p:ext>
            </p:extLst>
          </p:nvPr>
        </p:nvGraphicFramePr>
        <p:xfrm>
          <a:off x="200956" y="1345227"/>
          <a:ext cx="8565673" cy="5142042"/>
        </p:xfrm>
        <a:graphic>
          <a:graphicData uri="http://schemas.openxmlformats.org/drawingml/2006/table">
            <a:tbl>
              <a:tblPr firstRow="1" bandRow="1"/>
              <a:tblGrid>
                <a:gridCol w="1061234">
                  <a:extLst>
                    <a:ext uri="{9D8B030D-6E8A-4147-A177-3AD203B41FA5}">
                      <a16:colId xmlns:a16="http://schemas.microsoft.com/office/drawing/2014/main" val="20000"/>
                    </a:ext>
                  </a:extLst>
                </a:gridCol>
                <a:gridCol w="1530062">
                  <a:extLst>
                    <a:ext uri="{9D8B030D-6E8A-4147-A177-3AD203B41FA5}">
                      <a16:colId xmlns:a16="http://schemas.microsoft.com/office/drawing/2014/main" val="20001"/>
                    </a:ext>
                  </a:extLst>
                </a:gridCol>
                <a:gridCol w="1295648">
                  <a:extLst>
                    <a:ext uri="{9D8B030D-6E8A-4147-A177-3AD203B41FA5}">
                      <a16:colId xmlns:a16="http://schemas.microsoft.com/office/drawing/2014/main" val="20002"/>
                    </a:ext>
                  </a:extLst>
                </a:gridCol>
                <a:gridCol w="1874040">
                  <a:extLst>
                    <a:ext uri="{9D8B030D-6E8A-4147-A177-3AD203B41FA5}">
                      <a16:colId xmlns:a16="http://schemas.microsoft.com/office/drawing/2014/main" val="20003"/>
                    </a:ext>
                  </a:extLst>
                </a:gridCol>
                <a:gridCol w="1376981">
                  <a:extLst>
                    <a:ext uri="{9D8B030D-6E8A-4147-A177-3AD203B41FA5}">
                      <a16:colId xmlns:a16="http://schemas.microsoft.com/office/drawing/2014/main" val="20004"/>
                    </a:ext>
                  </a:extLst>
                </a:gridCol>
                <a:gridCol w="1427708">
                  <a:extLst>
                    <a:ext uri="{9D8B030D-6E8A-4147-A177-3AD203B41FA5}">
                      <a16:colId xmlns:a16="http://schemas.microsoft.com/office/drawing/2014/main" val="20005"/>
                    </a:ext>
                  </a:extLst>
                </a:gridCol>
              </a:tblGrid>
              <a:tr h="309402">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F-1</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400" dirty="0">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extLst>
                  <a:ext uri="{0D108BD9-81ED-4DB2-BD59-A6C34878D82A}">
                    <a16:rowId xmlns:a16="http://schemas.microsoft.com/office/drawing/2014/main" val="10000"/>
                  </a:ext>
                </a:extLst>
              </a:tr>
              <a:tr h="3972904">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1200"/>
                        </a:spcAft>
                      </a:pPr>
                      <a:r>
                        <a:rPr lang="en-IN" sz="1400" dirty="0">
                          <a:effectLst/>
                          <a:latin typeface="Century Gothic" panose="020B0502020202020204" pitchFamily="34" charset="0"/>
                        </a:rPr>
                        <a:t>Technology selection &amp; continual up-gradation</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1200"/>
                        </a:spcAft>
                      </a:pPr>
                      <a:r>
                        <a:rPr lang="en-IN" sz="1400" dirty="0">
                          <a:effectLst/>
                          <a:latin typeface="Century Gothic" panose="020B0502020202020204" pitchFamily="34" charset="0"/>
                        </a:rPr>
                        <a:t>-  Environmental aspects are not considered while selecting/developing technology or sourcing a process for the product.</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400" dirty="0">
                          <a:effectLst/>
                          <a:latin typeface="Century Gothic" panose="020B0502020202020204" pitchFamily="34" charset="0"/>
                        </a:rPr>
                        <a:t>-  Policy in place to consider environmental aspects while selecting/developing technology or </a:t>
                      </a:r>
                      <a:r>
                        <a:rPr lang="en-IN" sz="1400" dirty="0" err="1">
                          <a:effectLst/>
                          <a:latin typeface="Century Gothic" panose="020B0502020202020204" pitchFamily="34" charset="0"/>
                        </a:rPr>
                        <a:t>or</a:t>
                      </a:r>
                      <a:r>
                        <a:rPr lang="en-IN" sz="1400" dirty="0">
                          <a:effectLst/>
                          <a:latin typeface="Century Gothic" panose="020B0502020202020204" pitchFamily="34" charset="0"/>
                        </a:rPr>
                        <a:t> sourcing a process for the product but not implemented</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400" dirty="0">
                          <a:effectLst/>
                          <a:latin typeface="Century Gothic" panose="020B0502020202020204" pitchFamily="34" charset="0"/>
                        </a:rPr>
                        <a:t>- Policy in place to consider environmental aspects while selecting/developing new technology or </a:t>
                      </a:r>
                      <a:r>
                        <a:rPr lang="en-IN" sz="1400" dirty="0" err="1">
                          <a:effectLst/>
                          <a:latin typeface="Century Gothic" panose="020B0502020202020204" pitchFamily="34" charset="0"/>
                        </a:rPr>
                        <a:t>or</a:t>
                      </a:r>
                      <a:r>
                        <a:rPr lang="en-IN" sz="1400" dirty="0">
                          <a:effectLst/>
                          <a:latin typeface="Century Gothic" panose="020B0502020202020204" pitchFamily="34" charset="0"/>
                        </a:rPr>
                        <a:t> sourcing a process for the product and is implemented</a:t>
                      </a:r>
                      <a:br>
                        <a:rPr lang="en-IN" sz="1400" dirty="0">
                          <a:effectLst/>
                          <a:latin typeface="Century Gothic" panose="020B0502020202020204" pitchFamily="34" charset="0"/>
                        </a:rPr>
                      </a:br>
                      <a:r>
                        <a:rPr lang="en-IN" sz="1400" dirty="0">
                          <a:effectLst/>
                          <a:latin typeface="Century Gothic" panose="020B0502020202020204" pitchFamily="34" charset="0"/>
                        </a:rPr>
                        <a:t> - However, Investment and operating costs are the main consideration in selecting technology for a product while environmental performance is also kept in view.</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400" dirty="0">
                          <a:effectLst/>
                          <a:latin typeface="Century Gothic" panose="020B0502020202020204" pitchFamily="34" charset="0"/>
                        </a:rPr>
                        <a:t>- The organization creates an up-gradation plan for technology over short/ medium term for environmental performance enhancement and reviews the plan on periodic basis</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400" dirty="0">
                          <a:effectLst/>
                          <a:latin typeface="Century Gothic" panose="020B0502020202020204" pitchFamily="34" charset="0"/>
                        </a:rPr>
                        <a:t>-   Continuous monitoring and review of processes with respect to technological up-gradation and reduction in environmental impact.</a:t>
                      </a:r>
                      <a:endParaRPr lang="en-IN" sz="14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2080">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Score</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0</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2</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3</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4</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400" dirty="0">
                          <a:latin typeface="Century Gothic" panose="020B0502020202020204" pitchFamily="34" charset="0"/>
                        </a:rPr>
                        <a:t>5</a:t>
                      </a:r>
                      <a:endParaRPr lang="en-IN" sz="140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26949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ext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338956" name="think-cell Slide" r:id="rId27" imgW="360" imgH="360" progId="">
                  <p:embed/>
                </p:oleObj>
              </mc:Choice>
              <mc:Fallback>
                <p:oleObj name="think-cell Slide" r:id="rId27" imgW="360" imgH="360" progId="">
                  <p:embed/>
                  <p:pic>
                    <p:nvPicPr>
                      <p:cNvPr id="0" name="Picture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43361" y="1007452"/>
                        <a:ext cx="359"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 name="Title 10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GB" dirty="0"/>
              <a:t>THE ZED JOURNEY</a:t>
            </a:r>
          </a:p>
        </p:txBody>
      </p:sp>
      <p:grpSp>
        <p:nvGrpSpPr>
          <p:cNvPr id="20" name="Group 19"/>
          <p:cNvGrpSpPr/>
          <p:nvPr/>
        </p:nvGrpSpPr>
        <p:grpSpPr>
          <a:xfrm>
            <a:off x="199413" y="843345"/>
            <a:ext cx="8679934" cy="4979232"/>
            <a:chOff x="1192217" y="1547636"/>
            <a:chExt cx="7705242" cy="3768683"/>
          </a:xfrm>
        </p:grpSpPr>
        <p:sp>
          <p:nvSpPr>
            <p:cNvPr id="4" name="Isosceles Triangle 184"/>
            <p:cNvSpPr/>
            <p:nvPr/>
          </p:nvSpPr>
          <p:spPr>
            <a:xfrm rot="5400000">
              <a:off x="8710284" y="3302435"/>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a14="http://schemas.microsoft.com/office/drawing/2010/main">
                  <a:noFill/>
                </a14:hiddenFill>
              </a:ext>
            </a:extLst>
          </p:spPr>
          <p:txBody>
            <a:bodyPr lIns="64494" tIns="32248" rIns="64494" bIns="32248" anchor="ctr"/>
            <a:lstStyle/>
            <a:p>
              <a:pPr fontAlgn="base">
                <a:spcBef>
                  <a:spcPct val="0"/>
                </a:spcBef>
                <a:spcAft>
                  <a:spcPct val="0"/>
                </a:spcAft>
              </a:pPr>
              <a:endParaRPr lang="en-GB">
                <a:solidFill>
                  <a:srgbClr val="000000"/>
                </a:solidFill>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55" name="Rectangle 54"/>
            <p:cNvSpPr>
              <a:spLocks/>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56" name="Straight Connector 55"/>
            <p:cNvCxnSpPr>
              <a:cxnSpLocks/>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042652"/>
              <a:ext cx="1297918" cy="74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002960"/>
                </a:buClr>
              </a:pPr>
              <a:r>
                <a:rPr lang="en-US" sz="2000" dirty="0">
                  <a:solidFill>
                    <a:srgbClr val="000000"/>
                  </a:solidFill>
                  <a:latin typeface="Calibri" panose="020F0502020204030204" pitchFamily="34" charset="0"/>
                </a:rPr>
                <a:t>ZED model  conceptualized</a:t>
              </a:r>
            </a:p>
          </p:txBody>
        </p:sp>
        <p:sp>
          <p:nvSpPr>
            <p:cNvPr id="64" name="Rectangle 63"/>
            <p:cNvSpPr>
              <a:spLocks/>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65" name="Straight Connector 64"/>
            <p:cNvCxnSpPr>
              <a:cxnSpLocks/>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79772"/>
              <a:ext cx="1184446" cy="89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002960"/>
                </a:buClr>
              </a:pPr>
              <a:r>
                <a:rPr lang="en-US" sz="1800" dirty="0">
                  <a:solidFill>
                    <a:srgbClr val="000000"/>
                  </a:solidFill>
                  <a:latin typeface="Calibri" panose="020F0502020204030204" pitchFamily="34" charset="0"/>
                </a:rPr>
                <a:t>First draft of the ZED Model prepared</a:t>
              </a:r>
            </a:p>
          </p:txBody>
        </p:sp>
        <p:sp>
          <p:nvSpPr>
            <p:cNvPr id="67" name="Rectangle 66"/>
            <p:cNvSpPr>
              <a:spLocks/>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68" name="Straight Connector 67"/>
            <p:cNvCxnSpPr>
              <a:cxnSpLocks/>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79773"/>
              <a:ext cx="1184446" cy="13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lvl="1" indent="0" eaLnBrk="1" fontAlgn="base" hangingPunct="1">
                <a:spcBef>
                  <a:spcPct val="0"/>
                </a:spcBef>
                <a:spcAft>
                  <a:spcPts val="283"/>
                </a:spcAft>
                <a:buClr>
                  <a:srgbClr val="FF6600"/>
                </a:buClr>
                <a:buFont typeface="Arial" charset="0"/>
                <a:buNone/>
              </a:pPr>
              <a:r>
                <a:rPr lang="en-US" sz="1800" dirty="0">
                  <a:solidFill>
                    <a:srgbClr val="000000"/>
                  </a:solidFill>
                  <a:latin typeface="Calibri" panose="020F0502020204030204" pitchFamily="34" charset="0"/>
                </a:rPr>
                <a:t>Ministry of </a:t>
              </a:r>
              <a:r>
                <a:rPr lang="en-US" sz="1800" dirty="0" err="1">
                  <a:solidFill>
                    <a:srgbClr val="000000"/>
                  </a:solidFill>
                  <a:latin typeface="Calibri" panose="020F0502020204030204" pitchFamily="34" charset="0"/>
                </a:rPr>
                <a:t>MSME</a:t>
              </a:r>
              <a:r>
                <a:rPr lang="en-US" sz="1800" dirty="0">
                  <a:solidFill>
                    <a:srgbClr val="000000"/>
                  </a:solidFill>
                  <a:latin typeface="Calibri" panose="020F0502020204030204" pitchFamily="34" charset="0"/>
                </a:rPr>
                <a:t> initiated Scheme approval process </a:t>
              </a:r>
            </a:p>
          </p:txBody>
        </p:sp>
        <p:sp>
          <p:nvSpPr>
            <p:cNvPr id="70" name="Rectangle 69"/>
            <p:cNvSpPr>
              <a:spLocks/>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71" name="Straight Connector 70"/>
            <p:cNvCxnSpPr>
              <a:cxnSpLocks/>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79773"/>
              <a:ext cx="1184446" cy="44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FF6600"/>
                </a:buClr>
              </a:pPr>
              <a:r>
                <a:rPr lang="en-US" sz="1800" dirty="0">
                  <a:solidFill>
                    <a:srgbClr val="000000"/>
                  </a:solidFill>
                  <a:latin typeface="Calibri" panose="020F0502020204030204" pitchFamily="34" charset="0"/>
                </a:rPr>
                <a:t>Pilot Project Completed</a:t>
              </a:r>
            </a:p>
          </p:txBody>
        </p:sp>
        <p:sp>
          <p:nvSpPr>
            <p:cNvPr id="58" name="Rectangle 57"/>
            <p:cNvSpPr>
              <a:spLocks/>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59" name="Straight Connector 58"/>
            <p:cNvCxnSpPr>
              <a:cxnSpLocks/>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547636"/>
              <a:ext cx="1128794" cy="123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002960"/>
                </a:buClr>
              </a:pPr>
              <a:r>
                <a:rPr lang="en-US" sz="2000" dirty="0">
                  <a:solidFill>
                    <a:srgbClr val="000000"/>
                  </a:solidFill>
                  <a:latin typeface="Calibri" panose="020F0502020204030204" pitchFamily="34" charset="0"/>
                </a:rPr>
                <a:t>Release of Funds for Pilot Project by </a:t>
              </a:r>
              <a:r>
                <a:rPr lang="en-US" sz="2000" dirty="0" err="1">
                  <a:solidFill>
                    <a:srgbClr val="000000"/>
                  </a:solidFill>
                  <a:latin typeface="Calibri" panose="020F0502020204030204" pitchFamily="34" charset="0"/>
                </a:rPr>
                <a:t>DIPP</a:t>
              </a:r>
              <a:endParaRPr lang="en-US" sz="2000" dirty="0">
                <a:solidFill>
                  <a:srgbClr val="000000"/>
                </a:solidFill>
                <a:latin typeface="Calibri" panose="020F0502020204030204" pitchFamily="34" charset="0"/>
              </a:endParaRPr>
            </a:p>
          </p:txBody>
        </p:sp>
        <p:sp>
          <p:nvSpPr>
            <p:cNvPr id="60" name="Rectangle 59"/>
            <p:cNvSpPr>
              <a:spLocks/>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61" name="Straight Connector 60"/>
            <p:cNvCxnSpPr>
              <a:cxnSpLocks/>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39662"/>
              <a:ext cx="1713103" cy="44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FF6600"/>
                </a:buClr>
              </a:pPr>
              <a:r>
                <a:rPr lang="en-US" sz="1800" dirty="0">
                  <a:solidFill>
                    <a:srgbClr val="000000"/>
                  </a:solidFill>
                  <a:latin typeface="Calibri" panose="020F0502020204030204" pitchFamily="34" charset="0"/>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87" name="Rectangle 86"/>
            <p:cNvSpPr>
              <a:spLocks/>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88" name="Straight Connector 87"/>
            <p:cNvCxnSpPr>
              <a:cxnSpLocks/>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16906"/>
              <a:ext cx="1128794" cy="66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002960"/>
                </a:buClr>
              </a:pPr>
              <a:r>
                <a:rPr lang="en-US" sz="1800" dirty="0">
                  <a:solidFill>
                    <a:srgbClr val="000000"/>
                  </a:solidFill>
                  <a:latin typeface="Calibri" panose="020F0502020204030204" pitchFamily="34" charset="0"/>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101" name="Rectangle 100"/>
            <p:cNvSpPr>
              <a:spLocks/>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99" name="Straight Connector 98"/>
            <p:cNvCxnSpPr>
              <a:cxnSpLocks/>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85496"/>
              <a:ext cx="1203402" cy="44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ea typeface="Arial Unicode MS" pitchFamily="34" charset="-128"/>
                <a:cs typeface="Arial Unicode MS" pitchFamily="34" charset="-128"/>
              </a:endParaRPr>
            </a:p>
          </p:txBody>
        </p:sp>
        <p:sp>
          <p:nvSpPr>
            <p:cNvPr id="125" name="Rectangle 124"/>
            <p:cNvSpPr>
              <a:spLocks/>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126" name="Straight Connector 125"/>
            <p:cNvCxnSpPr>
              <a:cxnSpLocks/>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39663"/>
              <a:ext cx="951161" cy="44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rPr>
                <a:t>First SSC meeting</a:t>
              </a:r>
            </a:p>
          </p:txBody>
        </p:sp>
        <p:sp>
          <p:nvSpPr>
            <p:cNvPr id="121" name="Rectangle 120"/>
            <p:cNvSpPr>
              <a:spLocks/>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endParaRPr>
            </a:p>
          </p:txBody>
        </p:sp>
        <p:cxnSp>
          <p:nvCxnSpPr>
            <p:cNvPr id="131" name="Straight Connector 130"/>
            <p:cNvCxnSpPr>
              <a:cxnSpLocks/>
            </p:cNvCxnSpPr>
            <p:nvPr/>
          </p:nvCxnSpPr>
          <p:spPr>
            <a:xfrm>
              <a:off x="6721559" y="389679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85496"/>
              <a:ext cx="1014026" cy="668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rPr>
                <a:t>Training of Master Trainers</a:t>
              </a:r>
            </a:p>
          </p:txBody>
        </p:sp>
        <p:grpSp>
          <p:nvGrpSpPr>
            <p:cNvPr id="119" name="Group 118"/>
            <p:cNvGrpSpPr/>
            <p:nvPr>
              <p:custDataLst>
                <p:tags r:id="rId24"/>
              </p:custDataLst>
            </p:nvPr>
          </p:nvGrpSpPr>
          <p:grpSpPr>
            <a:xfrm>
              <a:off x="7713454" y="3475863"/>
              <a:ext cx="158306" cy="226408"/>
              <a:chOff x="5095874" y="2209800"/>
              <a:chExt cx="447676" cy="495300"/>
            </a:xfrm>
          </p:grpSpPr>
          <p:sp>
            <p:nvSpPr>
              <p:cNvPr id="120"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sp>
            <p:nvSpPr>
              <p:cNvPr id="122"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endParaRPr>
              </a:p>
            </p:txBody>
          </p:sp>
        </p:grpSp>
        <p:sp>
          <p:nvSpPr>
            <p:cNvPr id="136" name="Rectangle 27"/>
            <p:cNvSpPr>
              <a:spLocks noChangeArrowheads="1"/>
            </p:cNvSpPr>
            <p:nvPr/>
          </p:nvSpPr>
          <p:spPr bwMode="gray">
            <a:xfrm>
              <a:off x="7907951" y="3451303"/>
              <a:ext cx="71283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rPr>
                <a:t>06-Feb,’17</a:t>
              </a:r>
            </a:p>
          </p:txBody>
        </p:sp>
        <p:sp>
          <p:nvSpPr>
            <p:cNvPr id="138" name="Rectangle 137"/>
            <p:cNvSpPr>
              <a:spLocks/>
            </p:cNvSpPr>
            <p:nvPr/>
          </p:nvSpPr>
          <p:spPr>
            <a:xfrm rot="10800000" flipV="1">
              <a:off x="7812576" y="392677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fontAlgn="base">
                <a:spcBef>
                  <a:spcPct val="0"/>
                </a:spcBef>
                <a:spcAft>
                  <a:spcPct val="0"/>
                </a:spcAft>
                <a:buClr>
                  <a:srgbClr val="FF6600"/>
                </a:buClr>
              </a:pPr>
              <a:r>
                <a:rPr lang="en-US" b="1" dirty="0">
                  <a:solidFill>
                    <a:srgbClr val="000000"/>
                  </a:solidFill>
                </a:rPr>
                <a:t>Training of Master Trainers</a:t>
              </a:r>
            </a:p>
            <a:p>
              <a:pPr algn="ctr" fontAlgn="base">
                <a:spcBef>
                  <a:spcPct val="0"/>
                </a:spcBef>
                <a:spcAft>
                  <a:spcPct val="0"/>
                </a:spcAft>
              </a:pPr>
              <a:endParaRPr lang="en-GB" dirty="0" err="1">
                <a:solidFill>
                  <a:srgbClr val="000000"/>
                </a:solidFill>
              </a:endParaRPr>
            </a:p>
          </p:txBody>
        </p:sp>
        <p:cxnSp>
          <p:nvCxnSpPr>
            <p:cNvPr id="145" name="Straight Connector 144"/>
            <p:cNvCxnSpPr>
              <a:cxnSpLocks/>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0465561"/>
      </p:ext>
    </p:extLst>
  </p:cSld>
  <p:clrMapOvr>
    <a:overrideClrMapping bg1="lt1" tx1="dk1" bg2="lt2" tx2="dk2" accent1="accent1" accent2="accent2" accent3="accent3" accent4="accent4" accent5="accent5" accent6="accent6" hlink="hlink" folHlink="folHlink"/>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377" y="1104562"/>
            <a:ext cx="7078233" cy="861774"/>
          </a:xfrm>
        </p:spPr>
        <p:txBody>
          <a:bodyPr/>
          <a:lstStyle/>
          <a:p>
            <a:pPr algn="just"/>
            <a:r>
              <a:rPr lang="en-IN" sz="2800" dirty="0"/>
              <a:t>Environmental aspects at Technology Selection and Continual Upgradation </a:t>
            </a:r>
          </a:p>
        </p:txBody>
      </p:sp>
      <p:sp>
        <p:nvSpPr>
          <p:cNvPr id="3" name="Content Placeholder 2"/>
          <p:cNvSpPr>
            <a:spLocks noGrp="1"/>
          </p:cNvSpPr>
          <p:nvPr>
            <p:ph idx="1"/>
          </p:nvPr>
        </p:nvSpPr>
        <p:spPr>
          <a:xfrm>
            <a:off x="793377" y="2290043"/>
            <a:ext cx="7382435" cy="3820726"/>
          </a:xfrm>
        </p:spPr>
        <p:txBody>
          <a:bodyPr/>
          <a:lstStyle/>
          <a:p>
            <a:pPr marL="342900" indent="-342900" algn="just">
              <a:lnSpc>
                <a:spcPct val="150000"/>
              </a:lnSpc>
              <a:buFont typeface="Wingdings" panose="05000000000000000000" pitchFamily="2" charset="2"/>
              <a:buChar char="v"/>
            </a:pPr>
            <a:r>
              <a:rPr lang="en-IN" sz="2400" dirty="0"/>
              <a:t>Manufacturing of paper from virgin pulp vs recycled materials</a:t>
            </a:r>
          </a:p>
          <a:p>
            <a:pPr marL="342900" indent="-342900" algn="just">
              <a:lnSpc>
                <a:spcPct val="150000"/>
              </a:lnSpc>
              <a:buFont typeface="Wingdings" panose="05000000000000000000" pitchFamily="2" charset="2"/>
              <a:buChar char="v"/>
            </a:pPr>
            <a:r>
              <a:rPr lang="en-IN" sz="2400" dirty="0"/>
              <a:t>Power generation using blended coal to optimise fly ash generation</a:t>
            </a:r>
          </a:p>
          <a:p>
            <a:pPr marL="491105" lvl="1" indent="-342900" algn="just">
              <a:lnSpc>
                <a:spcPct val="150000"/>
              </a:lnSpc>
              <a:buFont typeface="Wingdings" panose="05000000000000000000" pitchFamily="2" charset="2"/>
              <a:buChar char="§"/>
            </a:pPr>
            <a:r>
              <a:rPr lang="en-IN" sz="2400" dirty="0"/>
              <a:t>NOx control using low NOx burners </a:t>
            </a:r>
          </a:p>
          <a:p>
            <a:pPr marL="491105" lvl="1" indent="-342900" algn="just">
              <a:lnSpc>
                <a:spcPct val="150000"/>
              </a:lnSpc>
              <a:buFont typeface="Wingdings" panose="05000000000000000000" pitchFamily="2" charset="2"/>
              <a:buChar char="§"/>
            </a:pPr>
            <a:r>
              <a:rPr lang="en-IN" sz="2400" dirty="0"/>
              <a:t>SO2 emission control using low sulphur coal</a:t>
            </a:r>
          </a:p>
          <a:p>
            <a:pPr marL="342900" indent="-342900" algn="just">
              <a:lnSpc>
                <a:spcPct val="150000"/>
              </a:lnSpc>
              <a:buFont typeface="Wingdings" panose="05000000000000000000" pitchFamily="2" charset="2"/>
              <a:buChar char="v"/>
            </a:pPr>
            <a:r>
              <a:rPr lang="en-IN" sz="2400" dirty="0"/>
              <a:t>Textile production – using organic or synthetic paints</a:t>
            </a:r>
          </a:p>
        </p:txBody>
      </p:sp>
    </p:spTree>
    <p:extLst>
      <p:ext uri="{BB962C8B-B14F-4D97-AF65-F5344CB8AC3E}">
        <p14:creationId xmlns:p14="http://schemas.microsoft.com/office/powerpoint/2010/main" val="362136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4-02</a:t>
            </a:r>
            <a:br>
              <a:rPr lang="en-US" sz="2400" b="1" dirty="0">
                <a:ln/>
                <a:solidFill>
                  <a:schemeClr val="tx1"/>
                </a:solidFill>
              </a:rPr>
            </a:br>
            <a:r>
              <a:rPr lang="en-US" sz="2400" b="1" dirty="0">
                <a:ln/>
                <a:solidFill>
                  <a:schemeClr val="tx1"/>
                </a:solidFill>
              </a:rPr>
              <a:t>Pollution Control</a:t>
            </a:r>
            <a:br>
              <a:rPr lang="en-US" sz="2400" b="1" dirty="0">
                <a:ln/>
                <a:solidFill>
                  <a:schemeClr val="tx1"/>
                </a:solidFill>
              </a:rPr>
            </a:br>
            <a:r>
              <a:rPr lang="en-US" sz="2400" b="1" dirty="0">
                <a:ln/>
                <a:solidFill>
                  <a:schemeClr val="tx1"/>
                </a:solidFill>
              </a:rPr>
              <a:t>System for Abatement of Effluents, Emissions etc.</a:t>
            </a:r>
            <a:endParaRPr lang="en-IN" sz="2400" b="1" dirty="0">
              <a:ln/>
              <a:solidFill>
                <a:schemeClr val="tx1"/>
              </a:solidFill>
            </a:endParaRPr>
          </a:p>
        </p:txBody>
      </p:sp>
    </p:spTree>
    <p:extLst>
      <p:ext uri="{BB962C8B-B14F-4D97-AF65-F5344CB8AC3E}">
        <p14:creationId xmlns:p14="http://schemas.microsoft.com/office/powerpoint/2010/main" val="1885589506"/>
      </p:ext>
    </p:extLst>
  </p:cSld>
  <p:clrMapOvr>
    <a:masterClrMapping/>
  </p:clrMapOvr>
  <p:transition spd="slow">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190596"/>
            <a:ext cx="7288306" cy="2462213"/>
          </a:xfrm>
        </p:spPr>
        <p:txBody>
          <a:bodyPr/>
          <a:lstStyle/>
          <a:p>
            <a:pPr algn="ctr"/>
            <a:r>
              <a:rPr lang="en-IN" sz="4800" b="1" dirty="0"/>
              <a:t>Objective</a:t>
            </a:r>
          </a:p>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Tree>
    <p:extLst>
      <p:ext uri="{BB962C8B-B14F-4D97-AF65-F5344CB8AC3E}">
        <p14:creationId xmlns:p14="http://schemas.microsoft.com/office/powerpoint/2010/main" val="103849124"/>
      </p:ext>
    </p:extLst>
  </p:cSld>
  <p:clrMapOvr>
    <a:masterClrMapping/>
  </p:clrMapOvr>
  <p:transition spd="slow">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3"/>
          <p:cNvSpPr>
            <a:spLocks noChangeArrowheads="1"/>
          </p:cNvSpPr>
          <p:nvPr/>
        </p:nvSpPr>
        <p:spPr bwMode="auto">
          <a:xfrm>
            <a:off x="425742" y="2478054"/>
            <a:ext cx="1138849" cy="2486177"/>
          </a:xfrm>
          <a:prstGeom prst="rect">
            <a:avLst/>
          </a:prstGeom>
          <a:solidFill>
            <a:srgbClr val="A90B2D"/>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algn="ctr" eaLnBrk="0" fontAlgn="base" hangingPunct="0">
              <a:spcBef>
                <a:spcPct val="0"/>
              </a:spcBef>
              <a:spcAft>
                <a:spcPct val="0"/>
              </a:spcAft>
              <a:buClrTx/>
              <a:buFontTx/>
              <a:buNone/>
            </a:pPr>
            <a:endParaRPr lang="en-US" altLang="en-US" sz="2352">
              <a:solidFill>
                <a:srgbClr val="000000"/>
              </a:solidFill>
              <a:latin typeface="Arial Black" pitchFamily="34" charset="0"/>
            </a:endParaRPr>
          </a:p>
        </p:txBody>
      </p:sp>
      <p:sp>
        <p:nvSpPr>
          <p:cNvPr id="54" name="Rectangle 4"/>
          <p:cNvSpPr>
            <a:spLocks noChangeArrowheads="1"/>
          </p:cNvSpPr>
          <p:nvPr/>
        </p:nvSpPr>
        <p:spPr bwMode="auto">
          <a:xfrm>
            <a:off x="506644" y="3053702"/>
            <a:ext cx="939706" cy="35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Identify</a:t>
            </a:r>
            <a:endParaRPr lang="en-US" altLang="en-US" sz="1764" b="1">
              <a:solidFill>
                <a:srgbClr val="000000"/>
              </a:solidFill>
              <a:latin typeface="Times New Roman" pitchFamily="18" charset="0"/>
            </a:endParaRPr>
          </a:p>
        </p:txBody>
      </p:sp>
      <p:sp>
        <p:nvSpPr>
          <p:cNvPr id="55" name="Rectangle 5"/>
          <p:cNvSpPr>
            <a:spLocks noChangeArrowheads="1"/>
          </p:cNvSpPr>
          <p:nvPr/>
        </p:nvSpPr>
        <p:spPr bwMode="auto">
          <a:xfrm>
            <a:off x="407073" y="3318189"/>
            <a:ext cx="1144038"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Activities,</a:t>
            </a:r>
          </a:p>
        </p:txBody>
      </p:sp>
      <p:sp>
        <p:nvSpPr>
          <p:cNvPr id="56" name="Rectangle 6"/>
          <p:cNvSpPr>
            <a:spLocks noChangeArrowheads="1"/>
          </p:cNvSpPr>
          <p:nvPr/>
        </p:nvSpPr>
        <p:spPr bwMode="auto">
          <a:xfrm>
            <a:off x="461526" y="3581120"/>
            <a:ext cx="1039278"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Products</a:t>
            </a:r>
            <a:endParaRPr lang="en-US" altLang="en-US" sz="1764" b="1">
              <a:solidFill>
                <a:srgbClr val="000000"/>
              </a:solidFill>
              <a:latin typeface="Times New Roman" pitchFamily="18" charset="0"/>
            </a:endParaRPr>
          </a:p>
        </p:txBody>
      </p:sp>
      <p:sp>
        <p:nvSpPr>
          <p:cNvPr id="57" name="Rectangle 7"/>
          <p:cNvSpPr>
            <a:spLocks noChangeArrowheads="1"/>
          </p:cNvSpPr>
          <p:nvPr/>
        </p:nvSpPr>
        <p:spPr bwMode="auto">
          <a:xfrm>
            <a:off x="702676" y="3845607"/>
            <a:ext cx="541420"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and</a:t>
            </a:r>
            <a:endParaRPr lang="en-US" altLang="en-US" sz="1764" b="1">
              <a:solidFill>
                <a:srgbClr val="000000"/>
              </a:solidFill>
              <a:latin typeface="Times New Roman" pitchFamily="18" charset="0"/>
            </a:endParaRPr>
          </a:p>
        </p:txBody>
      </p:sp>
      <p:sp>
        <p:nvSpPr>
          <p:cNvPr id="58" name="Rectangle 8"/>
          <p:cNvSpPr>
            <a:spLocks noChangeArrowheads="1"/>
          </p:cNvSpPr>
          <p:nvPr/>
        </p:nvSpPr>
        <p:spPr bwMode="auto">
          <a:xfrm>
            <a:off x="497309" y="4108538"/>
            <a:ext cx="975723"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Services</a:t>
            </a:r>
            <a:endParaRPr lang="en-US" altLang="en-US" sz="1764" b="1">
              <a:solidFill>
                <a:srgbClr val="000000"/>
              </a:solidFill>
              <a:latin typeface="Times New Roman" pitchFamily="18" charset="0"/>
            </a:endParaRPr>
          </a:p>
        </p:txBody>
      </p:sp>
      <p:sp>
        <p:nvSpPr>
          <p:cNvPr id="59" name="Rectangle 9"/>
          <p:cNvSpPr>
            <a:spLocks noChangeArrowheads="1"/>
          </p:cNvSpPr>
          <p:nvPr/>
        </p:nvSpPr>
        <p:spPr bwMode="auto">
          <a:xfrm>
            <a:off x="1919315" y="2467097"/>
            <a:ext cx="1600924" cy="1197970"/>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568">
              <a:solidFill>
                <a:srgbClr val="000000"/>
              </a:solidFill>
            </a:endParaRPr>
          </a:p>
        </p:txBody>
      </p:sp>
      <p:sp>
        <p:nvSpPr>
          <p:cNvPr id="60" name="Rectangle 10"/>
          <p:cNvSpPr>
            <a:spLocks noChangeArrowheads="1"/>
          </p:cNvSpPr>
          <p:nvPr/>
        </p:nvSpPr>
        <p:spPr bwMode="auto">
          <a:xfrm>
            <a:off x="2252258" y="2406487"/>
            <a:ext cx="939706" cy="35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Identify</a:t>
            </a:r>
            <a:endParaRPr lang="en-US" altLang="en-US" sz="1764" b="1">
              <a:solidFill>
                <a:srgbClr val="000000"/>
              </a:solidFill>
              <a:latin typeface="Times New Roman" pitchFamily="18" charset="0"/>
            </a:endParaRPr>
          </a:p>
        </p:txBody>
      </p:sp>
      <p:sp>
        <p:nvSpPr>
          <p:cNvPr id="61" name="Rectangle 11"/>
          <p:cNvSpPr>
            <a:spLocks noChangeArrowheads="1"/>
          </p:cNvSpPr>
          <p:nvPr/>
        </p:nvSpPr>
        <p:spPr bwMode="auto">
          <a:xfrm>
            <a:off x="1919315" y="2630523"/>
            <a:ext cx="1624261" cy="35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dirty="0">
                <a:solidFill>
                  <a:srgbClr val="FFFFFF"/>
                </a:solidFill>
                <a:latin typeface="Times New Roman" pitchFamily="18" charset="0"/>
              </a:rPr>
              <a:t>Environmental</a:t>
            </a:r>
            <a:endParaRPr lang="en-US" altLang="en-US" sz="1764" b="1" dirty="0">
              <a:solidFill>
                <a:srgbClr val="000000"/>
              </a:solidFill>
              <a:latin typeface="Times New Roman" pitchFamily="18" charset="0"/>
            </a:endParaRPr>
          </a:p>
        </p:txBody>
      </p:sp>
      <p:sp>
        <p:nvSpPr>
          <p:cNvPr id="62" name="Rectangle 12"/>
          <p:cNvSpPr>
            <a:spLocks noChangeArrowheads="1"/>
          </p:cNvSpPr>
          <p:nvPr/>
        </p:nvSpPr>
        <p:spPr bwMode="auto">
          <a:xfrm>
            <a:off x="1993994" y="2929237"/>
            <a:ext cx="1331769" cy="89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Aspects and</a:t>
            </a:r>
          </a:p>
          <a:p>
            <a:pPr eaLnBrk="0" fontAlgn="base" hangingPunct="0">
              <a:spcBef>
                <a:spcPct val="0"/>
              </a:spcBef>
              <a:spcAft>
                <a:spcPct val="0"/>
              </a:spcAft>
              <a:buClrTx/>
              <a:buFontTx/>
              <a:buNone/>
            </a:pPr>
            <a:r>
              <a:rPr lang="en-US" altLang="en-US" sz="1764" b="1">
                <a:solidFill>
                  <a:srgbClr val="FFFFFF"/>
                </a:solidFill>
                <a:latin typeface="Times New Roman" pitchFamily="18" charset="0"/>
              </a:rPr>
              <a:t> Impacts</a:t>
            </a:r>
          </a:p>
          <a:p>
            <a:pPr eaLnBrk="0" fontAlgn="base" hangingPunct="0">
              <a:spcBef>
                <a:spcPct val="0"/>
              </a:spcBef>
              <a:spcAft>
                <a:spcPct val="0"/>
              </a:spcAft>
              <a:buClrTx/>
              <a:buFontTx/>
              <a:buNone/>
            </a:pPr>
            <a:endParaRPr lang="en-US" altLang="en-US" sz="1764" b="1">
              <a:solidFill>
                <a:srgbClr val="000000"/>
              </a:solidFill>
              <a:latin typeface="Times New Roman" pitchFamily="18" charset="0"/>
            </a:endParaRPr>
          </a:p>
        </p:txBody>
      </p:sp>
      <p:sp>
        <p:nvSpPr>
          <p:cNvPr id="63" name="Rectangle 13"/>
          <p:cNvSpPr>
            <a:spLocks noChangeArrowheads="1"/>
          </p:cNvSpPr>
          <p:nvPr/>
        </p:nvSpPr>
        <p:spPr bwMode="auto">
          <a:xfrm>
            <a:off x="3711603" y="2478054"/>
            <a:ext cx="1493573" cy="1197970"/>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defRPr/>
            </a:pPr>
            <a:endParaRPr lang="en-US" altLang="en-US" sz="2352">
              <a:solidFill>
                <a:srgbClr val="000000"/>
              </a:solidFill>
              <a:latin typeface="Arial Black" pitchFamily="34" charset="0"/>
            </a:endParaRPr>
          </a:p>
        </p:txBody>
      </p:sp>
      <p:sp>
        <p:nvSpPr>
          <p:cNvPr id="64" name="Rectangle 14"/>
          <p:cNvSpPr>
            <a:spLocks noChangeArrowheads="1"/>
          </p:cNvSpPr>
          <p:nvPr/>
        </p:nvSpPr>
        <p:spPr bwMode="auto">
          <a:xfrm>
            <a:off x="3879630" y="2524728"/>
            <a:ext cx="1201746"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Determine</a:t>
            </a:r>
            <a:endParaRPr lang="en-US" altLang="en-US" sz="1764" b="1">
              <a:solidFill>
                <a:srgbClr val="000000"/>
              </a:solidFill>
              <a:latin typeface="Times New Roman" pitchFamily="18" charset="0"/>
            </a:endParaRPr>
          </a:p>
        </p:txBody>
      </p:sp>
      <p:sp>
        <p:nvSpPr>
          <p:cNvPr id="65" name="Rectangle 15"/>
          <p:cNvSpPr>
            <a:spLocks noChangeArrowheads="1"/>
          </p:cNvSpPr>
          <p:nvPr/>
        </p:nvSpPr>
        <p:spPr bwMode="auto">
          <a:xfrm>
            <a:off x="4084996" y="2779880"/>
            <a:ext cx="950075"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Priority</a:t>
            </a:r>
          </a:p>
        </p:txBody>
      </p:sp>
      <p:sp>
        <p:nvSpPr>
          <p:cNvPr id="66" name="Rectangle 16"/>
          <p:cNvSpPr>
            <a:spLocks noChangeArrowheads="1"/>
          </p:cNvSpPr>
          <p:nvPr/>
        </p:nvSpPr>
        <p:spPr bwMode="auto">
          <a:xfrm>
            <a:off x="3663373" y="3053701"/>
            <a:ext cx="1624261" cy="62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Environmental</a:t>
            </a:r>
          </a:p>
          <a:p>
            <a:pPr eaLnBrk="0" fontAlgn="base" hangingPunct="0">
              <a:spcBef>
                <a:spcPct val="0"/>
              </a:spcBef>
              <a:spcAft>
                <a:spcPct val="0"/>
              </a:spcAft>
              <a:buClrTx/>
              <a:buFontTx/>
              <a:buNone/>
            </a:pPr>
            <a:r>
              <a:rPr lang="en-US" altLang="en-US" sz="1764" b="1">
                <a:solidFill>
                  <a:srgbClr val="FFFFFF"/>
                </a:solidFill>
                <a:latin typeface="Times New Roman" pitchFamily="18" charset="0"/>
              </a:rPr>
              <a:t>Aspects</a:t>
            </a:r>
          </a:p>
        </p:txBody>
      </p:sp>
      <p:sp>
        <p:nvSpPr>
          <p:cNvPr id="67" name="Rectangle 17"/>
          <p:cNvSpPr>
            <a:spLocks noChangeArrowheads="1"/>
          </p:cNvSpPr>
          <p:nvPr/>
        </p:nvSpPr>
        <p:spPr bwMode="auto">
          <a:xfrm>
            <a:off x="4010318" y="3302630"/>
            <a:ext cx="182301" cy="6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endParaRPr lang="en-US" altLang="en-US" sz="1764" b="1">
              <a:solidFill>
                <a:srgbClr val="000000"/>
              </a:solidFill>
              <a:latin typeface="Times New Roman" pitchFamily="18" charset="0"/>
            </a:endParaRPr>
          </a:p>
          <a:p>
            <a:pPr eaLnBrk="0" fontAlgn="base" hangingPunct="0">
              <a:spcBef>
                <a:spcPct val="0"/>
              </a:spcBef>
              <a:spcAft>
                <a:spcPct val="0"/>
              </a:spcAft>
              <a:buClrTx/>
              <a:buFontTx/>
              <a:buNone/>
            </a:pPr>
            <a:endParaRPr lang="en-US" altLang="en-US" sz="1764" b="1">
              <a:solidFill>
                <a:srgbClr val="000000"/>
              </a:solidFill>
              <a:latin typeface="Times New Roman" pitchFamily="18" charset="0"/>
            </a:endParaRPr>
          </a:p>
        </p:txBody>
      </p:sp>
      <p:sp>
        <p:nvSpPr>
          <p:cNvPr id="68" name="Rectangle 18"/>
          <p:cNvSpPr>
            <a:spLocks noChangeArrowheads="1"/>
          </p:cNvSpPr>
          <p:nvPr/>
        </p:nvSpPr>
        <p:spPr bwMode="auto">
          <a:xfrm>
            <a:off x="1919315" y="3974739"/>
            <a:ext cx="3348093" cy="930371"/>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568">
              <a:solidFill>
                <a:srgbClr val="000000"/>
              </a:solidFill>
            </a:endParaRPr>
          </a:p>
        </p:txBody>
      </p:sp>
      <p:sp>
        <p:nvSpPr>
          <p:cNvPr id="69" name="Rectangle 19"/>
          <p:cNvSpPr>
            <a:spLocks noChangeArrowheads="1"/>
          </p:cNvSpPr>
          <p:nvPr/>
        </p:nvSpPr>
        <p:spPr bwMode="auto">
          <a:xfrm>
            <a:off x="2190025" y="4150545"/>
            <a:ext cx="2854443"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Determine Legal and Other</a:t>
            </a:r>
            <a:endParaRPr lang="en-US" altLang="en-US" sz="1764" b="1">
              <a:solidFill>
                <a:srgbClr val="000000"/>
              </a:solidFill>
              <a:latin typeface="Times New Roman" pitchFamily="18" charset="0"/>
            </a:endParaRPr>
          </a:p>
        </p:txBody>
      </p:sp>
      <p:sp>
        <p:nvSpPr>
          <p:cNvPr id="70" name="Rectangle 20"/>
          <p:cNvSpPr>
            <a:spLocks noChangeArrowheads="1"/>
          </p:cNvSpPr>
          <p:nvPr/>
        </p:nvSpPr>
        <p:spPr bwMode="auto">
          <a:xfrm>
            <a:off x="2840352" y="4415032"/>
            <a:ext cx="1524689"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Requirements</a:t>
            </a:r>
            <a:endParaRPr lang="en-US" altLang="en-US" sz="1764" b="1">
              <a:solidFill>
                <a:srgbClr val="000000"/>
              </a:solidFill>
              <a:latin typeface="Times New Roman" pitchFamily="18" charset="0"/>
            </a:endParaRPr>
          </a:p>
        </p:txBody>
      </p:sp>
      <p:sp>
        <p:nvSpPr>
          <p:cNvPr id="71" name="Rectangle 21"/>
          <p:cNvSpPr>
            <a:spLocks noChangeArrowheads="1"/>
          </p:cNvSpPr>
          <p:nvPr/>
        </p:nvSpPr>
        <p:spPr bwMode="auto">
          <a:xfrm>
            <a:off x="5681252" y="2478054"/>
            <a:ext cx="1199526" cy="2462840"/>
          </a:xfrm>
          <a:prstGeom prst="rect">
            <a:avLst/>
          </a:prstGeom>
          <a:solidFill>
            <a:srgbClr val="3FB825"/>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764">
              <a:solidFill>
                <a:srgbClr val="000000"/>
              </a:solidFill>
              <a:latin typeface="Arial" pitchFamily="34" charset="0"/>
            </a:endParaRPr>
          </a:p>
        </p:txBody>
      </p:sp>
      <p:sp>
        <p:nvSpPr>
          <p:cNvPr id="72" name="Rectangle 22"/>
          <p:cNvSpPr>
            <a:spLocks noChangeArrowheads="1"/>
          </p:cNvSpPr>
          <p:nvPr/>
        </p:nvSpPr>
        <p:spPr bwMode="auto">
          <a:xfrm>
            <a:off x="5754375" y="3053702"/>
            <a:ext cx="1064171" cy="35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Establish</a:t>
            </a:r>
            <a:endParaRPr lang="en-US" altLang="en-US" sz="1764" b="1">
              <a:solidFill>
                <a:srgbClr val="000000"/>
              </a:solidFill>
              <a:latin typeface="Times New Roman" pitchFamily="18" charset="0"/>
            </a:endParaRPr>
          </a:p>
        </p:txBody>
      </p:sp>
      <p:sp>
        <p:nvSpPr>
          <p:cNvPr id="73" name="Rectangle 23"/>
          <p:cNvSpPr>
            <a:spLocks noChangeArrowheads="1"/>
          </p:cNvSpPr>
          <p:nvPr/>
        </p:nvSpPr>
        <p:spPr bwMode="auto">
          <a:xfrm>
            <a:off x="5687475" y="3318189"/>
            <a:ext cx="1201746"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Objectives</a:t>
            </a:r>
            <a:endParaRPr lang="en-US" altLang="en-US" sz="1764" b="1">
              <a:solidFill>
                <a:srgbClr val="000000"/>
              </a:solidFill>
              <a:latin typeface="Times New Roman" pitchFamily="18" charset="0"/>
            </a:endParaRPr>
          </a:p>
        </p:txBody>
      </p:sp>
      <p:sp>
        <p:nvSpPr>
          <p:cNvPr id="74" name="Rectangle 24"/>
          <p:cNvSpPr>
            <a:spLocks noChangeArrowheads="1"/>
          </p:cNvSpPr>
          <p:nvPr/>
        </p:nvSpPr>
        <p:spPr bwMode="auto">
          <a:xfrm>
            <a:off x="6009527" y="3581120"/>
            <a:ext cx="541420"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and</a:t>
            </a:r>
            <a:endParaRPr lang="en-US" altLang="en-US" sz="1764" b="1">
              <a:solidFill>
                <a:srgbClr val="000000"/>
              </a:solidFill>
              <a:latin typeface="Times New Roman" pitchFamily="18" charset="0"/>
            </a:endParaRPr>
          </a:p>
        </p:txBody>
      </p:sp>
      <p:sp>
        <p:nvSpPr>
          <p:cNvPr id="75" name="Rectangle 25"/>
          <p:cNvSpPr>
            <a:spLocks noChangeArrowheads="1"/>
          </p:cNvSpPr>
          <p:nvPr/>
        </p:nvSpPr>
        <p:spPr bwMode="auto">
          <a:xfrm>
            <a:off x="5830609" y="3845607"/>
            <a:ext cx="914813"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Targets</a:t>
            </a:r>
            <a:endParaRPr lang="en-US" altLang="en-US" sz="1764" b="1">
              <a:solidFill>
                <a:srgbClr val="000000"/>
              </a:solidFill>
              <a:latin typeface="Times New Roman" pitchFamily="18" charset="0"/>
            </a:endParaRPr>
          </a:p>
        </p:txBody>
      </p:sp>
      <p:sp>
        <p:nvSpPr>
          <p:cNvPr id="76" name="Rectangle 26"/>
          <p:cNvSpPr>
            <a:spLocks noChangeArrowheads="1"/>
          </p:cNvSpPr>
          <p:nvPr/>
        </p:nvSpPr>
        <p:spPr bwMode="auto">
          <a:xfrm>
            <a:off x="7294623" y="2481165"/>
            <a:ext cx="1600923" cy="2459728"/>
          </a:xfrm>
          <a:prstGeom prst="rect">
            <a:avLst/>
          </a:prstGeom>
          <a:solidFill>
            <a:srgbClr val="0000FF"/>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764">
              <a:solidFill>
                <a:srgbClr val="000000"/>
              </a:solidFill>
              <a:latin typeface="Arial" pitchFamily="34" charset="0"/>
            </a:endParaRPr>
          </a:p>
        </p:txBody>
      </p:sp>
      <p:sp>
        <p:nvSpPr>
          <p:cNvPr id="77" name="Rectangle 27"/>
          <p:cNvSpPr>
            <a:spLocks noChangeArrowheads="1"/>
          </p:cNvSpPr>
          <p:nvPr/>
        </p:nvSpPr>
        <p:spPr bwMode="auto">
          <a:xfrm>
            <a:off x="7622897" y="2919903"/>
            <a:ext cx="962899"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Develop</a:t>
            </a:r>
          </a:p>
        </p:txBody>
      </p:sp>
      <p:sp>
        <p:nvSpPr>
          <p:cNvPr id="78" name="Rectangle 28"/>
          <p:cNvSpPr>
            <a:spLocks noChangeArrowheads="1"/>
          </p:cNvSpPr>
          <p:nvPr/>
        </p:nvSpPr>
        <p:spPr bwMode="auto">
          <a:xfrm>
            <a:off x="7289954" y="3182834"/>
            <a:ext cx="1624261" cy="35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Environmental</a:t>
            </a:r>
          </a:p>
        </p:txBody>
      </p:sp>
      <p:sp>
        <p:nvSpPr>
          <p:cNvPr id="79" name="Rectangle 29"/>
          <p:cNvSpPr>
            <a:spLocks noChangeArrowheads="1"/>
          </p:cNvSpPr>
          <p:nvPr/>
        </p:nvSpPr>
        <p:spPr bwMode="auto">
          <a:xfrm>
            <a:off x="7375524" y="3447321"/>
            <a:ext cx="1453418" cy="36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Management</a:t>
            </a:r>
            <a:endParaRPr lang="en-US" altLang="en-US" sz="1764" b="1">
              <a:solidFill>
                <a:srgbClr val="000000"/>
              </a:solidFill>
              <a:latin typeface="Times New Roman" pitchFamily="18" charset="0"/>
            </a:endParaRPr>
          </a:p>
        </p:txBody>
      </p:sp>
      <p:sp>
        <p:nvSpPr>
          <p:cNvPr id="80" name="Rectangle 30"/>
          <p:cNvSpPr>
            <a:spLocks noChangeArrowheads="1"/>
          </p:cNvSpPr>
          <p:nvPr/>
        </p:nvSpPr>
        <p:spPr bwMode="auto">
          <a:xfrm>
            <a:off x="7585557" y="3710252"/>
            <a:ext cx="1039278" cy="35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237" tIns="45119" rIns="90237" bIns="4511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764" b="1">
                <a:solidFill>
                  <a:srgbClr val="FFFFFF"/>
                </a:solidFill>
                <a:latin typeface="Times New Roman" pitchFamily="18" charset="0"/>
              </a:rPr>
              <a:t>Program</a:t>
            </a:r>
          </a:p>
        </p:txBody>
      </p:sp>
      <p:sp>
        <p:nvSpPr>
          <p:cNvPr id="81" name="Line 31"/>
          <p:cNvSpPr>
            <a:spLocks noChangeShapeType="1"/>
          </p:cNvSpPr>
          <p:nvPr/>
        </p:nvSpPr>
        <p:spPr bwMode="auto">
          <a:xfrm>
            <a:off x="1513250" y="3201503"/>
            <a:ext cx="402953"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2" name="Line 32"/>
          <p:cNvSpPr>
            <a:spLocks noChangeShapeType="1"/>
          </p:cNvSpPr>
          <p:nvPr/>
        </p:nvSpPr>
        <p:spPr bwMode="auto">
          <a:xfrm flipH="1" flipV="1">
            <a:off x="1839970" y="3156384"/>
            <a:ext cx="76234" cy="4511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3" name="Line 33"/>
          <p:cNvSpPr>
            <a:spLocks noChangeShapeType="1"/>
          </p:cNvSpPr>
          <p:nvPr/>
        </p:nvSpPr>
        <p:spPr bwMode="auto">
          <a:xfrm flipH="1">
            <a:off x="1839970" y="3201503"/>
            <a:ext cx="76234" cy="4978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4" name="Line 34"/>
          <p:cNvSpPr>
            <a:spLocks noChangeShapeType="1"/>
          </p:cNvSpPr>
          <p:nvPr/>
        </p:nvSpPr>
        <p:spPr bwMode="auto">
          <a:xfrm>
            <a:off x="1513250" y="4410363"/>
            <a:ext cx="402953"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5" name="Line 35"/>
          <p:cNvSpPr>
            <a:spLocks noChangeShapeType="1"/>
          </p:cNvSpPr>
          <p:nvPr/>
        </p:nvSpPr>
        <p:spPr bwMode="auto">
          <a:xfrm flipH="1" flipV="1">
            <a:off x="1839970" y="4366801"/>
            <a:ext cx="76234" cy="4356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6" name="Line 36"/>
          <p:cNvSpPr>
            <a:spLocks noChangeShapeType="1"/>
          </p:cNvSpPr>
          <p:nvPr/>
        </p:nvSpPr>
        <p:spPr bwMode="auto">
          <a:xfrm flipH="1">
            <a:off x="1839970" y="4410363"/>
            <a:ext cx="76234" cy="4978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7" name="Line 37"/>
          <p:cNvSpPr>
            <a:spLocks noChangeShapeType="1"/>
          </p:cNvSpPr>
          <p:nvPr/>
        </p:nvSpPr>
        <p:spPr bwMode="auto">
          <a:xfrm>
            <a:off x="5275187" y="3067704"/>
            <a:ext cx="402953"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8" name="Line 38"/>
          <p:cNvSpPr>
            <a:spLocks noChangeShapeType="1"/>
          </p:cNvSpPr>
          <p:nvPr/>
        </p:nvSpPr>
        <p:spPr bwMode="auto">
          <a:xfrm flipH="1" flipV="1">
            <a:off x="5601907" y="3022585"/>
            <a:ext cx="76234" cy="4511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89" name="Line 39"/>
          <p:cNvSpPr>
            <a:spLocks noChangeShapeType="1"/>
          </p:cNvSpPr>
          <p:nvPr/>
        </p:nvSpPr>
        <p:spPr bwMode="auto">
          <a:xfrm flipH="1">
            <a:off x="5601907" y="3067704"/>
            <a:ext cx="76234" cy="482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0" name="Line 40"/>
          <p:cNvSpPr>
            <a:spLocks noChangeShapeType="1"/>
          </p:cNvSpPr>
          <p:nvPr/>
        </p:nvSpPr>
        <p:spPr bwMode="auto">
          <a:xfrm>
            <a:off x="5275187" y="4410363"/>
            <a:ext cx="402953"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1" name="Line 41"/>
          <p:cNvSpPr>
            <a:spLocks noChangeShapeType="1"/>
          </p:cNvSpPr>
          <p:nvPr/>
        </p:nvSpPr>
        <p:spPr bwMode="auto">
          <a:xfrm flipH="1" flipV="1">
            <a:off x="5601907" y="4366801"/>
            <a:ext cx="76234" cy="4356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2" name="Line 42"/>
          <p:cNvSpPr>
            <a:spLocks noChangeShapeType="1"/>
          </p:cNvSpPr>
          <p:nvPr/>
        </p:nvSpPr>
        <p:spPr bwMode="auto">
          <a:xfrm flipH="1">
            <a:off x="5601907" y="4410363"/>
            <a:ext cx="76234" cy="4978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3" name="Line 43"/>
          <p:cNvSpPr>
            <a:spLocks noChangeShapeType="1"/>
          </p:cNvSpPr>
          <p:nvPr/>
        </p:nvSpPr>
        <p:spPr bwMode="auto">
          <a:xfrm>
            <a:off x="6888557" y="3604456"/>
            <a:ext cx="402954"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4" name="Line 44"/>
          <p:cNvSpPr>
            <a:spLocks noChangeShapeType="1"/>
          </p:cNvSpPr>
          <p:nvPr/>
        </p:nvSpPr>
        <p:spPr bwMode="auto">
          <a:xfrm flipH="1" flipV="1">
            <a:off x="7215276" y="3559339"/>
            <a:ext cx="76235" cy="4511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5" name="Line 45"/>
          <p:cNvSpPr>
            <a:spLocks noChangeShapeType="1"/>
          </p:cNvSpPr>
          <p:nvPr/>
        </p:nvSpPr>
        <p:spPr bwMode="auto">
          <a:xfrm flipH="1">
            <a:off x="7215276" y="3604456"/>
            <a:ext cx="76235" cy="4978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6" name="Line 46"/>
          <p:cNvSpPr>
            <a:spLocks noChangeShapeType="1"/>
          </p:cNvSpPr>
          <p:nvPr/>
        </p:nvSpPr>
        <p:spPr bwMode="auto">
          <a:xfrm flipV="1">
            <a:off x="2722111" y="3788042"/>
            <a:ext cx="0" cy="17113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97" name="Freeform 47"/>
          <p:cNvSpPr>
            <a:spLocks/>
          </p:cNvSpPr>
          <p:nvPr/>
        </p:nvSpPr>
        <p:spPr bwMode="auto">
          <a:xfrm>
            <a:off x="2676993" y="3739812"/>
            <a:ext cx="91792" cy="68455"/>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568">
              <a:solidFill>
                <a:srgbClr val="000000"/>
              </a:solidFill>
            </a:endParaRPr>
          </a:p>
        </p:txBody>
      </p:sp>
      <p:sp>
        <p:nvSpPr>
          <p:cNvPr id="98" name="Freeform 48"/>
          <p:cNvSpPr>
            <a:spLocks/>
          </p:cNvSpPr>
          <p:nvPr/>
        </p:nvSpPr>
        <p:spPr bwMode="auto">
          <a:xfrm>
            <a:off x="2676993" y="3945178"/>
            <a:ext cx="91792" cy="63788"/>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568">
              <a:solidFill>
                <a:srgbClr val="000000"/>
              </a:solidFill>
            </a:endParaRPr>
          </a:p>
        </p:txBody>
      </p:sp>
      <p:sp>
        <p:nvSpPr>
          <p:cNvPr id="99" name="Line 49"/>
          <p:cNvSpPr>
            <a:spLocks noChangeShapeType="1"/>
          </p:cNvSpPr>
          <p:nvPr/>
        </p:nvSpPr>
        <p:spPr bwMode="auto">
          <a:xfrm flipV="1">
            <a:off x="4469280" y="3788042"/>
            <a:ext cx="0" cy="17113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568">
              <a:solidFill>
                <a:srgbClr val="000000"/>
              </a:solidFill>
            </a:endParaRPr>
          </a:p>
        </p:txBody>
      </p:sp>
      <p:sp>
        <p:nvSpPr>
          <p:cNvPr id="100" name="Freeform 50"/>
          <p:cNvSpPr>
            <a:spLocks/>
          </p:cNvSpPr>
          <p:nvPr/>
        </p:nvSpPr>
        <p:spPr bwMode="auto">
          <a:xfrm>
            <a:off x="4424162" y="3739812"/>
            <a:ext cx="91793" cy="68455"/>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568">
              <a:solidFill>
                <a:srgbClr val="000000"/>
              </a:solidFill>
            </a:endParaRPr>
          </a:p>
        </p:txBody>
      </p:sp>
      <p:sp>
        <p:nvSpPr>
          <p:cNvPr id="101" name="Freeform 51"/>
          <p:cNvSpPr>
            <a:spLocks/>
          </p:cNvSpPr>
          <p:nvPr/>
        </p:nvSpPr>
        <p:spPr bwMode="auto">
          <a:xfrm>
            <a:off x="4424162" y="3945178"/>
            <a:ext cx="91793" cy="63788"/>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568">
              <a:solidFill>
                <a:srgbClr val="000000"/>
              </a:solidFill>
            </a:endParaRPr>
          </a:p>
        </p:txBody>
      </p:sp>
      <p:sp>
        <p:nvSpPr>
          <p:cNvPr id="102" name="TextBox 101"/>
          <p:cNvSpPr txBox="1"/>
          <p:nvPr/>
        </p:nvSpPr>
        <p:spPr>
          <a:xfrm>
            <a:off x="412506" y="1499668"/>
            <a:ext cx="5826514"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dirty="0"/>
              <a:t>Environmental Management Planning</a:t>
            </a:r>
            <a:endParaRPr lang="en-IN" dirty="0"/>
          </a:p>
        </p:txBody>
      </p:sp>
    </p:spTree>
    <p:extLst>
      <p:ext uri="{BB962C8B-B14F-4D97-AF65-F5344CB8AC3E}">
        <p14:creationId xmlns:p14="http://schemas.microsoft.com/office/powerpoint/2010/main" val="115837745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681412" y="1569523"/>
            <a:ext cx="7771246" cy="4365686"/>
            <a:chOff x="456329" y="1384768"/>
            <a:chExt cx="7771246" cy="4365686"/>
          </a:xfrm>
        </p:grpSpPr>
        <p:graphicFrame>
          <p:nvGraphicFramePr>
            <p:cNvPr id="7" name="Object 4"/>
            <p:cNvGraphicFramePr>
              <a:graphicFrameLocks noChangeAspect="1"/>
            </p:cNvGraphicFramePr>
            <p:nvPr>
              <p:extLst>
                <p:ext uri="{D42A27DB-BD31-4B8C-83A1-F6EECF244321}">
                  <p14:modId xmlns:p14="http://schemas.microsoft.com/office/powerpoint/2010/main" val="3191090736"/>
                </p:ext>
              </p:extLst>
            </p:nvPr>
          </p:nvGraphicFramePr>
          <p:xfrm>
            <a:off x="456329" y="1384768"/>
            <a:ext cx="7771246" cy="3599087"/>
          </p:xfrm>
          <a:graphic>
            <a:graphicData uri="http://schemas.openxmlformats.org/presentationml/2006/ole">
              <mc:AlternateContent xmlns:mc="http://schemas.openxmlformats.org/markup-compatibility/2006">
                <mc:Choice xmlns:v="urn:schemas-microsoft-com:vml" Requires="v">
                  <p:oleObj spid="_x0000_s316458" name="Document" r:id="rId4" imgW="7919154" imgH="3829848" progId="Word.Document.8">
                    <p:embed/>
                  </p:oleObj>
                </mc:Choice>
                <mc:Fallback>
                  <p:oleObj name="Document" r:id="rId4" imgW="7919154" imgH="3829848" progId="Word.Document.8">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9" y="1384768"/>
                          <a:ext cx="7771246" cy="359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685996895"/>
                </p:ext>
              </p:extLst>
            </p:nvPr>
          </p:nvGraphicFramePr>
          <p:xfrm>
            <a:off x="1120180" y="3584773"/>
            <a:ext cx="2091002" cy="2165681"/>
          </p:xfrm>
          <a:graphic>
            <a:graphicData uri="http://schemas.openxmlformats.org/presentationml/2006/ole">
              <mc:AlternateContent xmlns:mc="http://schemas.openxmlformats.org/markup-compatibility/2006">
                <mc:Choice xmlns:v="urn:schemas-microsoft-com:vml" Requires="v">
                  <p:oleObj spid="_x0000_s316459" name="Clip" r:id="rId6" imgW="5102352" imgH="4242816" progId="">
                    <p:embed/>
                  </p:oleObj>
                </mc:Choice>
                <mc:Fallback>
                  <p:oleObj name="Clip" r:id="rId6" imgW="5102352" imgH="4242816" progId="">
                    <p:embed/>
                    <p:pic>
                      <p:nvPicPr>
                        <p:cNvPr id="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0180" y="3584773"/>
                          <a:ext cx="2091002" cy="21656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TextBox 8"/>
          <p:cNvSpPr txBox="1"/>
          <p:nvPr/>
        </p:nvSpPr>
        <p:spPr>
          <a:xfrm>
            <a:off x="523008" y="940257"/>
            <a:ext cx="5826514"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dirty="0"/>
              <a:t>Environmental Aspects</a:t>
            </a:r>
            <a:endParaRPr lang="en-IN" dirty="0"/>
          </a:p>
        </p:txBody>
      </p:sp>
    </p:spTree>
    <p:extLst>
      <p:ext uri="{BB962C8B-B14F-4D97-AF65-F5344CB8AC3E}">
        <p14:creationId xmlns:p14="http://schemas.microsoft.com/office/powerpoint/2010/main" val="1277780322"/>
      </p:ext>
    </p:extLst>
  </p:cSld>
  <p:clrMapOvr>
    <a:masterClrMapping/>
  </p:clrMapOvr>
  <p:transition spd="slow">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537076" y="1662084"/>
            <a:ext cx="7771247" cy="4229772"/>
            <a:chOff x="577204" y="1455338"/>
            <a:chExt cx="7771247" cy="4229772"/>
          </a:xfrm>
        </p:grpSpPr>
        <p:graphicFrame>
          <p:nvGraphicFramePr>
            <p:cNvPr id="7" name="Object 4"/>
            <p:cNvGraphicFramePr>
              <a:graphicFrameLocks noChangeAspect="1"/>
            </p:cNvGraphicFramePr>
            <p:nvPr>
              <p:extLst>
                <p:ext uri="{D42A27DB-BD31-4B8C-83A1-F6EECF244321}">
                  <p14:modId xmlns:p14="http://schemas.microsoft.com/office/powerpoint/2010/main" val="3284598580"/>
                </p:ext>
              </p:extLst>
            </p:nvPr>
          </p:nvGraphicFramePr>
          <p:xfrm>
            <a:off x="577204" y="1455338"/>
            <a:ext cx="7771247" cy="3142726"/>
          </p:xfrm>
          <a:graphic>
            <a:graphicData uri="http://schemas.openxmlformats.org/presentationml/2006/ole">
              <mc:AlternateContent xmlns:mc="http://schemas.openxmlformats.org/markup-compatibility/2006">
                <mc:Choice xmlns:v="urn:schemas-microsoft-com:vml" Requires="v">
                  <p:oleObj spid="_x0000_s317462" name="Document" r:id="rId4" imgW="7924920" imgH="3829848" progId="Word.Document.8">
                    <p:embed/>
                  </p:oleObj>
                </mc:Choice>
                <mc:Fallback>
                  <p:oleObj name="Document" r:id="rId4" imgW="7924920" imgH="3829848" progId="Word.Document.8">
                    <p:embed/>
                    <p:pic>
                      <p:nvPicPr>
                        <p:cNvPr id="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204" y="1455338"/>
                          <a:ext cx="7771247" cy="31427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5" descr="clipart operation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349" y="3668787"/>
              <a:ext cx="2420833" cy="201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Box 8"/>
          <p:cNvSpPr txBox="1"/>
          <p:nvPr/>
        </p:nvSpPr>
        <p:spPr>
          <a:xfrm>
            <a:off x="523008" y="940257"/>
            <a:ext cx="5826514"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dirty="0"/>
              <a:t>Environmental Aspects</a:t>
            </a:r>
            <a:endParaRPr lang="en-IN" dirty="0"/>
          </a:p>
        </p:txBody>
      </p:sp>
    </p:spTree>
    <p:extLst>
      <p:ext uri="{BB962C8B-B14F-4D97-AF65-F5344CB8AC3E}">
        <p14:creationId xmlns:p14="http://schemas.microsoft.com/office/powerpoint/2010/main" val="4052875396"/>
      </p:ext>
    </p:extLst>
  </p:cSld>
  <p:clrMapOvr>
    <a:masterClrMapping/>
  </p:clrMapOvr>
  <p:transition spd="slow">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3"/>
          <p:cNvGraphicFramePr>
            <a:graphicFrameLocks noGrp="1" noChangeAspect="1"/>
          </p:cNvGraphicFramePr>
          <p:nvPr>
            <p:ph type="tbl" idx="1"/>
            <p:extLst>
              <p:ext uri="{D42A27DB-BD31-4B8C-83A1-F6EECF244321}">
                <p14:modId xmlns:p14="http://schemas.microsoft.com/office/powerpoint/2010/main" val="2791478731"/>
              </p:ext>
            </p:extLst>
          </p:nvPr>
        </p:nvGraphicFramePr>
        <p:xfrm>
          <a:off x="746787" y="1554389"/>
          <a:ext cx="7287391" cy="3559682"/>
        </p:xfrm>
        <a:graphic>
          <a:graphicData uri="http://schemas.openxmlformats.org/presentationml/2006/ole">
            <mc:AlternateContent xmlns:mc="http://schemas.openxmlformats.org/markup-compatibility/2006">
              <mc:Choice xmlns:v="urn:schemas-microsoft-com:vml" Requires="v">
                <p:oleObj spid="_x0000_s318506" name="Document" r:id="rId4" imgW="7921317" imgH="3867984" progId="Word.Document.8">
                  <p:embed/>
                </p:oleObj>
              </mc:Choice>
              <mc:Fallback>
                <p:oleObj name="Document" r:id="rId4" imgW="7921317" imgH="3867984" progId="Word.Document.8">
                  <p:embed/>
                  <p:pic>
                    <p:nvPicPr>
                      <p:cNvPr id="0" name="Picture 2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87" y="1554389"/>
                        <a:ext cx="7287391" cy="3559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810189469"/>
              </p:ext>
            </p:extLst>
          </p:nvPr>
        </p:nvGraphicFramePr>
        <p:xfrm>
          <a:off x="942688" y="3709237"/>
          <a:ext cx="2987146" cy="2240359"/>
        </p:xfrm>
        <a:graphic>
          <a:graphicData uri="http://schemas.openxmlformats.org/presentationml/2006/ole">
            <mc:AlternateContent xmlns:mc="http://schemas.openxmlformats.org/markup-compatibility/2006">
              <mc:Choice xmlns:v="urn:schemas-microsoft-com:vml" Requires="v">
                <p:oleObj spid="_x0000_s318507" name="Clip" r:id="rId6" imgW="4304766" imgH="3110320" progId="">
                  <p:embed/>
                </p:oleObj>
              </mc:Choice>
              <mc:Fallback>
                <p:oleObj name="Clip" r:id="rId6" imgW="4304766" imgH="3110320" progId="">
                  <p:embed/>
                  <p:pic>
                    <p:nvPicPr>
                      <p:cNvPr id="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688" y="3709237"/>
                        <a:ext cx="2987146" cy="2240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23008" y="940257"/>
            <a:ext cx="5826514"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dirty="0"/>
              <a:t>Environmental Impact</a:t>
            </a:r>
            <a:endParaRPr lang="en-IN" dirty="0"/>
          </a:p>
        </p:txBody>
      </p:sp>
    </p:spTree>
    <p:extLst>
      <p:ext uri="{BB962C8B-B14F-4D97-AF65-F5344CB8AC3E}">
        <p14:creationId xmlns:p14="http://schemas.microsoft.com/office/powerpoint/2010/main" val="2447807759"/>
      </p:ext>
    </p:extLst>
  </p:cSld>
  <p:clrMapOvr>
    <a:masterClrMapping/>
  </p:clrMapOvr>
  <p:transition spd="slow">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914" y="82991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graphicFrame>
        <p:nvGraphicFramePr>
          <p:cNvPr id="5" name="Table 4"/>
          <p:cNvGraphicFramePr>
            <a:graphicFrameLocks noGrp="1"/>
          </p:cNvGraphicFramePr>
          <p:nvPr>
            <p:extLst>
              <p:ext uri="{D42A27DB-BD31-4B8C-83A1-F6EECF244321}">
                <p14:modId xmlns:p14="http://schemas.microsoft.com/office/powerpoint/2010/main" val="288739888"/>
              </p:ext>
            </p:extLst>
          </p:nvPr>
        </p:nvGraphicFramePr>
        <p:xfrm>
          <a:off x="301354" y="1416479"/>
          <a:ext cx="8397871" cy="4855253"/>
        </p:xfrm>
        <a:graphic>
          <a:graphicData uri="http://schemas.openxmlformats.org/drawingml/2006/table">
            <a:tbl>
              <a:tblPr firstRow="1" bandRow="1"/>
              <a:tblGrid>
                <a:gridCol w="1040444">
                  <a:extLst>
                    <a:ext uri="{9D8B030D-6E8A-4147-A177-3AD203B41FA5}">
                      <a16:colId xmlns:a16="http://schemas.microsoft.com/office/drawing/2014/main" val="20000"/>
                    </a:ext>
                  </a:extLst>
                </a:gridCol>
                <a:gridCol w="1429518">
                  <a:extLst>
                    <a:ext uri="{9D8B030D-6E8A-4147-A177-3AD203B41FA5}">
                      <a16:colId xmlns:a16="http://schemas.microsoft.com/office/drawing/2014/main" val="20001"/>
                    </a:ext>
                  </a:extLst>
                </a:gridCol>
                <a:gridCol w="1270266">
                  <a:extLst>
                    <a:ext uri="{9D8B030D-6E8A-4147-A177-3AD203B41FA5}">
                      <a16:colId xmlns:a16="http://schemas.microsoft.com/office/drawing/2014/main" val="20002"/>
                    </a:ext>
                  </a:extLst>
                </a:gridCol>
                <a:gridCol w="1270266">
                  <a:extLst>
                    <a:ext uri="{9D8B030D-6E8A-4147-A177-3AD203B41FA5}">
                      <a16:colId xmlns:a16="http://schemas.microsoft.com/office/drawing/2014/main" val="20003"/>
                    </a:ext>
                  </a:extLst>
                </a:gridCol>
                <a:gridCol w="1199696">
                  <a:extLst>
                    <a:ext uri="{9D8B030D-6E8A-4147-A177-3AD203B41FA5}">
                      <a16:colId xmlns:a16="http://schemas.microsoft.com/office/drawing/2014/main" val="20004"/>
                    </a:ext>
                  </a:extLst>
                </a:gridCol>
                <a:gridCol w="2187681">
                  <a:extLst>
                    <a:ext uri="{9D8B030D-6E8A-4147-A177-3AD203B41FA5}">
                      <a16:colId xmlns:a16="http://schemas.microsoft.com/office/drawing/2014/main" val="20005"/>
                    </a:ext>
                  </a:extLst>
                </a:gridCol>
              </a:tblGrid>
              <a:tr h="357893">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F-2</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extLst>
                  <a:ext uri="{0D108BD9-81ED-4DB2-BD59-A6C34878D82A}">
                    <a16:rowId xmlns:a16="http://schemas.microsoft.com/office/drawing/2014/main" val="10000"/>
                  </a:ext>
                </a:extLst>
              </a:tr>
              <a:tr h="4062518">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1200"/>
                        </a:spcAft>
                      </a:pPr>
                      <a:r>
                        <a:rPr lang="en-IN" sz="1600" dirty="0">
                          <a:effectLst/>
                          <a:latin typeface="Century Gothic" panose="020B0502020202020204" pitchFamily="34" charset="0"/>
                        </a:rPr>
                        <a:t>Systems for abatement of effluent, emissions and wastes</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600" dirty="0">
                          <a:effectLst/>
                          <a:latin typeface="Century Gothic" panose="020B0502020202020204" pitchFamily="34" charset="0"/>
                        </a:rPr>
                        <a:t>-   No system of pro-active checking of compliance. </a:t>
                      </a:r>
                      <a:br>
                        <a:rPr lang="en-IN" sz="1600" dirty="0">
                          <a:effectLst/>
                          <a:latin typeface="Century Gothic" panose="020B0502020202020204" pitchFamily="34" charset="0"/>
                        </a:rPr>
                      </a:br>
                      <a:r>
                        <a:rPr lang="en-IN" sz="1600" dirty="0">
                          <a:effectLst/>
                          <a:latin typeface="Century Gothic" panose="020B0502020202020204" pitchFamily="34" charset="0"/>
                        </a:rPr>
                        <a:t>-   Reacts to complaints and fixes problems as and when they occur.</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600" dirty="0">
                          <a:effectLst/>
                          <a:latin typeface="Century Gothic" panose="020B0502020202020204" pitchFamily="34" charset="0"/>
                        </a:rPr>
                        <a:t>-   System in place for periodic checking of environmental compliance . No action undertaken on variances</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600" dirty="0">
                          <a:effectLst/>
                          <a:latin typeface="Century Gothic" panose="020B0502020202020204" pitchFamily="34" charset="0"/>
                        </a:rPr>
                        <a:t>-   System in place for periodic checking of environmental compliance . 50%-70% action undertaken on variances</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600" dirty="0">
                          <a:effectLst/>
                          <a:latin typeface="Century Gothic" panose="020B0502020202020204" pitchFamily="34" charset="0"/>
                        </a:rPr>
                        <a:t>-   System in place for periodic checking of environmental compliance . &gt;90% action on variances</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spcAft>
                          <a:spcPts val="0"/>
                        </a:spcAft>
                      </a:pPr>
                      <a:r>
                        <a:rPr lang="en-IN" sz="1600" dirty="0">
                          <a:effectLst/>
                          <a:latin typeface="Century Gothic" panose="020B0502020202020204" pitchFamily="34" charset="0"/>
                        </a:rPr>
                        <a:t>-   Environmental metrics show improvement and are beyond regulatory norms </a:t>
                      </a:r>
                      <a:br>
                        <a:rPr lang="en-IN" sz="1600" dirty="0">
                          <a:effectLst/>
                          <a:latin typeface="Century Gothic" panose="020B0502020202020204" pitchFamily="34" charset="0"/>
                        </a:rPr>
                      </a:br>
                      <a:r>
                        <a:rPr lang="en-IN" sz="1600" dirty="0">
                          <a:effectLst/>
                          <a:latin typeface="Century Gothic" panose="020B0502020202020204" pitchFamily="34" charset="0"/>
                        </a:rPr>
                        <a:t>- Mechanism for their monitoring, measurement and continual improvement are in place. </a:t>
                      </a:r>
                      <a:br>
                        <a:rPr lang="en-IN" sz="1600" dirty="0">
                          <a:effectLst/>
                          <a:latin typeface="Century Gothic" panose="020B0502020202020204" pitchFamily="34" charset="0"/>
                        </a:rPr>
                      </a:br>
                      <a:r>
                        <a:rPr lang="en-IN" sz="1600" dirty="0">
                          <a:effectLst/>
                          <a:latin typeface="Century Gothic" panose="020B0502020202020204" pitchFamily="34" charset="0"/>
                        </a:rPr>
                        <a:t>-   Regular environmental audits are carried out and technology is upgraded to meet the requirements.</a:t>
                      </a:r>
                      <a:endParaRPr lang="en-IN" sz="16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2080">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Score</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0</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2</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3</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4</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ctr"/>
                      <a:r>
                        <a:rPr lang="en-US" sz="1600" b="0" dirty="0">
                          <a:latin typeface="Century Gothic" panose="020B0502020202020204" pitchFamily="34" charset="0"/>
                        </a:rPr>
                        <a:t>5</a:t>
                      </a:r>
                      <a:endParaRPr lang="en-IN" sz="1600" b="0" dirty="0">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56796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4-03</a:t>
            </a:r>
            <a:br>
              <a:rPr lang="en-US" sz="2400" b="1" dirty="0">
                <a:ln/>
                <a:solidFill>
                  <a:schemeClr val="tx1"/>
                </a:solidFill>
              </a:rPr>
            </a:br>
            <a:r>
              <a:rPr lang="en-US" sz="2400" b="1" dirty="0">
                <a:ln/>
                <a:solidFill>
                  <a:schemeClr val="tx1"/>
                </a:solidFill>
              </a:rPr>
              <a:t>Environmental Protection Equipment</a:t>
            </a:r>
            <a:endParaRPr lang="en-IN" sz="2400" b="1" dirty="0">
              <a:ln/>
              <a:solidFill>
                <a:schemeClr val="tx1"/>
              </a:solidFill>
            </a:endParaRPr>
          </a:p>
        </p:txBody>
      </p:sp>
    </p:spTree>
    <p:extLst>
      <p:ext uri="{BB962C8B-B14F-4D97-AF65-F5344CB8AC3E}">
        <p14:creationId xmlns:p14="http://schemas.microsoft.com/office/powerpoint/2010/main" val="4109399908"/>
      </p:ext>
    </p:extLst>
  </p:cSld>
  <p:clrMapOvr>
    <a:masterClrMapping/>
  </p:clrMapOvr>
  <p:transition spd="slow">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190596"/>
            <a:ext cx="7288306" cy="2893100"/>
          </a:xfrm>
        </p:spPr>
        <p:txBody>
          <a:bodyPr/>
          <a:lstStyle/>
          <a:p>
            <a:pPr algn="ctr"/>
            <a:r>
              <a:rPr lang="en-IN" sz="4800" b="1" dirty="0"/>
              <a:t>Objective</a:t>
            </a:r>
          </a:p>
          <a:p>
            <a:pPr algn="ctr"/>
            <a:r>
              <a:rPr lang="en-IN" sz="2800" dirty="0"/>
              <a:t>Install Plant &amp; equipment, monitoring mechanisms required to eliminate, reduce, treat and dispose effluents/emissions and solid wastes as per design for every new process or product line </a:t>
            </a:r>
          </a:p>
        </p:txBody>
      </p:sp>
    </p:spTree>
    <p:extLst>
      <p:ext uri="{BB962C8B-B14F-4D97-AF65-F5344CB8AC3E}">
        <p14:creationId xmlns:p14="http://schemas.microsoft.com/office/powerpoint/2010/main" val="263634021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408801"/>
            <a:ext cx="6737404" cy="276999"/>
          </a:xfrm>
        </p:spPr>
        <p:txBody>
          <a:bodyPr/>
          <a:lstStyle/>
          <a:p>
            <a:r>
              <a:rPr lang="en-US" sz="1800" dirty="0"/>
              <a:t>ZED Genesis</a:t>
            </a:r>
          </a:p>
        </p:txBody>
      </p:sp>
      <p:sp>
        <p:nvSpPr>
          <p:cNvPr id="3" name="Rectangle 2"/>
          <p:cNvSpPr/>
          <p:nvPr/>
        </p:nvSpPr>
        <p:spPr>
          <a:xfrm>
            <a:off x="5130800" y="927100"/>
            <a:ext cx="3530600" cy="3562514"/>
          </a:xfrm>
          <a:prstGeom prst="rect">
            <a:avLst/>
          </a:prstGeom>
        </p:spPr>
        <p:txBody>
          <a:bodyPr wrap="square">
            <a:spAutoFit/>
          </a:bodyPr>
          <a:lstStyle/>
          <a:p>
            <a:pPr algn="just" fontAlgn="base"/>
            <a:r>
              <a:rPr lang="en-US" b="1" i="1" dirty="0">
                <a:solidFill>
                  <a:srgbClr val="C00000"/>
                </a:solidFill>
              </a:rPr>
              <a:t>“Our </a:t>
            </a:r>
            <a:r>
              <a:rPr lang="en-US" b="1" i="1" dirty="0" err="1">
                <a:solidFill>
                  <a:srgbClr val="C00000"/>
                </a:solidFill>
              </a:rPr>
              <a:t>manufacuring</a:t>
            </a:r>
            <a:r>
              <a:rPr lang="en-US" b="1" i="1" dirty="0">
                <a:solidFill>
                  <a:srgbClr val="C00000"/>
                </a:solidFill>
              </a:rPr>
              <a:t> should have </a:t>
            </a:r>
          </a:p>
          <a:p>
            <a:pPr algn="just" fontAlgn="base"/>
            <a:endParaRPr lang="en-US" sz="1050" b="1" i="1" dirty="0">
              <a:solidFill>
                <a:srgbClr val="C00000"/>
              </a:solidFill>
            </a:endParaRPr>
          </a:p>
          <a:p>
            <a:pPr algn="just" fontAlgn="base"/>
            <a:r>
              <a:rPr lang="en-US" b="1" i="1" dirty="0">
                <a:solidFill>
                  <a:srgbClr val="C00000"/>
                </a:solidFill>
              </a:rPr>
              <a:t>ZERO DEFECT so that our products should not be rejected in the global market. We must also keep in mind that our manufacturing is done with </a:t>
            </a:r>
          </a:p>
          <a:p>
            <a:pPr algn="just" fontAlgn="base"/>
            <a:endParaRPr lang="en-US" sz="700" b="1" i="1" dirty="0">
              <a:solidFill>
                <a:srgbClr val="C00000"/>
              </a:solidFill>
            </a:endParaRPr>
          </a:p>
          <a:p>
            <a:pPr algn="just" fontAlgn="base"/>
            <a:r>
              <a:rPr lang="en-US" b="1" i="1" dirty="0">
                <a:solidFill>
                  <a:srgbClr val="C00000"/>
                </a:solidFill>
              </a:rPr>
              <a:t>ZERO EFFECT so that t does not have any negative impact on our environment".</a:t>
            </a:r>
          </a:p>
          <a:p>
            <a:pPr algn="just" fontAlgn="base"/>
            <a:endParaRPr lang="en-US" b="1" i="1" dirty="0">
              <a:solidFill>
                <a:srgbClr val="C00000"/>
              </a:solidFill>
            </a:endParaRPr>
          </a:p>
          <a:p>
            <a:pPr algn="r" fontAlgn="base"/>
            <a:r>
              <a:rPr lang="en-US" sz="1400" b="1" dirty="0" err="1">
                <a:solidFill>
                  <a:srgbClr val="000000"/>
                </a:solidFill>
              </a:rPr>
              <a:t>Hon'ble</a:t>
            </a:r>
            <a:r>
              <a:rPr lang="en-US" sz="1400" b="1" dirty="0">
                <a:solidFill>
                  <a:srgbClr val="000000"/>
                </a:solidFill>
              </a:rPr>
              <a:t> Prime Minister </a:t>
            </a:r>
          </a:p>
          <a:p>
            <a:pPr algn="r" fontAlgn="base"/>
            <a:r>
              <a:rPr lang="en-US" sz="1400" b="1" dirty="0">
                <a:solidFill>
                  <a:srgbClr val="000000"/>
                </a:solidFill>
              </a:rPr>
              <a:t>August 15, 2014</a:t>
            </a:r>
            <a:endParaRPr lang="en-US" sz="1600" b="1" i="1" dirty="0">
              <a:solidFill>
                <a:srgbClr val="000000"/>
              </a:solidFill>
            </a:endParaRPr>
          </a:p>
        </p:txBody>
      </p:sp>
      <p:sp>
        <p:nvSpPr>
          <p:cNvPr id="4" name="Rectangle 3"/>
          <p:cNvSpPr/>
          <p:nvPr/>
        </p:nvSpPr>
        <p:spPr>
          <a:xfrm>
            <a:off x="622300" y="4722336"/>
            <a:ext cx="8001000" cy="923330"/>
          </a:xfrm>
          <a:prstGeom prst="rect">
            <a:avLst/>
          </a:prstGeom>
        </p:spPr>
        <p:txBody>
          <a:bodyPr wrap="square">
            <a:spAutoFit/>
          </a:bodyPr>
          <a:lstStyle/>
          <a:p>
            <a:pPr algn="just"/>
            <a:r>
              <a:rPr lang="en-US" dirty="0">
                <a:solidFill>
                  <a:srgbClr val="000000"/>
                </a:solidFill>
              </a:rPr>
              <a:t>With an aim to make India a global manufacturing hub, the Prime Minister gave an open invitation to manufacturers and investors across the world to establish manufacturing units in India.</a:t>
            </a:r>
          </a:p>
        </p:txBody>
      </p:sp>
    </p:spTree>
    <p:extLst>
      <p:ext uri="{BB962C8B-B14F-4D97-AF65-F5344CB8AC3E}">
        <p14:creationId xmlns:p14="http://schemas.microsoft.com/office/powerpoint/2010/main" val="39381441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77226033"/>
              </p:ext>
            </p:extLst>
          </p:nvPr>
        </p:nvGraphicFramePr>
        <p:xfrm>
          <a:off x="191914" y="1264681"/>
          <a:ext cx="8736933" cy="527113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G-1</a:t>
                      </a:r>
                      <a:endParaRPr lang="en-IN" sz="14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4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300" dirty="0">
                          <a:solidFill>
                            <a:srgbClr val="000000"/>
                          </a:solidFill>
                          <a:effectLst/>
                          <a:latin typeface="Century Gothic" panose="020B0502020202020204" pitchFamily="34" charset="0"/>
                          <a:ea typeface="Times New Roman"/>
                          <a:cs typeface="Times New Roman"/>
                        </a:rPr>
                        <a:t>Installation of environmental protection and measuring equipment</a:t>
                      </a:r>
                      <a:endParaRPr lang="en-IN" sz="130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Main focus on production plants with Plant &amp; equipment for environmental protection not mapped.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No system of measuring environmental discharges and compliance</a:t>
                      </a:r>
                      <a:endParaRPr lang="en-IN" sz="13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300">
                          <a:solidFill>
                            <a:srgbClr val="000000"/>
                          </a:solidFill>
                          <a:effectLst/>
                          <a:latin typeface="Century Gothic" panose="020B0502020202020204" pitchFamily="34" charset="0"/>
                          <a:ea typeface="Times New Roman"/>
                          <a:cs typeface="Times New Roman"/>
                        </a:rPr>
                        <a:t>- Installation of selective environmental management equipment taken up simultaneously with the production units. </a:t>
                      </a:r>
                      <a:br>
                        <a:rPr lang="en-IN" sz="1300">
                          <a:solidFill>
                            <a:srgbClr val="000000"/>
                          </a:solidFill>
                          <a:effectLst/>
                          <a:latin typeface="Century Gothic" panose="020B0502020202020204" pitchFamily="34" charset="0"/>
                          <a:ea typeface="Times New Roman"/>
                          <a:cs typeface="Times New Roman"/>
                        </a:rPr>
                      </a:br>
                      <a:r>
                        <a:rPr lang="en-IN" sz="1300">
                          <a:solidFill>
                            <a:srgbClr val="000000"/>
                          </a:solidFill>
                          <a:effectLst/>
                          <a:latin typeface="Century Gothic" panose="020B0502020202020204" pitchFamily="34" charset="0"/>
                          <a:ea typeface="Times New Roman"/>
                          <a:cs typeface="Times New Roman"/>
                        </a:rPr>
                        <a:t> - But commissioning of production units not held up if control systems are not ready.</a:t>
                      </a:r>
                      <a:endParaRPr lang="en-IN" sz="13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Necessary environmental management equipment, measuring devices and production units form total package of the project.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Work taken up simultaneously on all items though focus is for the production units.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Commissioning of complex ones are proceeded with if key control devices are ready, without waiting for the balance control and measuring systems to be completed.</a:t>
                      </a:r>
                      <a:endParaRPr lang="en-IN" sz="13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a:solidFill>
                            <a:srgbClr val="000000"/>
                          </a:solidFill>
                          <a:effectLst/>
                          <a:latin typeface="Century Gothic" panose="020B0502020202020204" pitchFamily="34" charset="0"/>
                          <a:ea typeface="Times New Roman"/>
                          <a:cs typeface="Times New Roman"/>
                        </a:rPr>
                        <a:t>-   Installation of all production units and environmental management &amp; measuring systems are completed before taking up commissioning activities. </a:t>
                      </a:r>
                      <a:br>
                        <a:rPr lang="en-IN" sz="1300">
                          <a:solidFill>
                            <a:srgbClr val="000000"/>
                          </a:solidFill>
                          <a:effectLst/>
                          <a:latin typeface="Century Gothic" panose="020B0502020202020204" pitchFamily="34" charset="0"/>
                          <a:ea typeface="Times New Roman"/>
                          <a:cs typeface="Times New Roman"/>
                        </a:rPr>
                      </a:br>
                      <a:r>
                        <a:rPr lang="en-IN" sz="1300">
                          <a:solidFill>
                            <a:srgbClr val="000000"/>
                          </a:solidFill>
                          <a:effectLst/>
                          <a:latin typeface="Century Gothic" panose="020B0502020202020204" pitchFamily="34" charset="0"/>
                          <a:ea typeface="Times New Roman"/>
                          <a:cs typeface="Times New Roman"/>
                        </a:rPr>
                        <a:t>-   Satisfactory dry trial runs of all units and systems are completed before commissioning of the complex</a:t>
                      </a:r>
                      <a:endParaRPr lang="en-IN" sz="13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300" dirty="0">
                          <a:solidFill>
                            <a:srgbClr val="000000"/>
                          </a:solidFill>
                          <a:effectLst/>
                          <a:latin typeface="Century Gothic" panose="020B0502020202020204" pitchFamily="34" charset="0"/>
                          <a:ea typeface="Times New Roman"/>
                          <a:cs typeface="Times New Roman"/>
                        </a:rPr>
                        <a:t>-   Environmental management systems backed by highly intelligent measurement systems are fully integrated with the production process and are in place prior to commissioning of the complex.</a:t>
                      </a:r>
                      <a:endParaRPr lang="en-IN" sz="13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200" dirty="0">
                          <a:latin typeface="Century Gothic" panose="020B0502020202020204" pitchFamily="34" charset="0"/>
                        </a:rPr>
                        <a:t>Score</a:t>
                      </a:r>
                      <a:endParaRPr lang="en-IN" sz="12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0</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2</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3</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4</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5</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82991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42339863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4-04</a:t>
            </a:r>
            <a:br>
              <a:rPr lang="en-US" sz="2400" b="1" dirty="0">
                <a:ln/>
                <a:solidFill>
                  <a:schemeClr val="tx1"/>
                </a:solidFill>
              </a:rPr>
            </a:br>
            <a:r>
              <a:rPr lang="en-US" sz="2400" b="1" dirty="0">
                <a:ln/>
                <a:solidFill>
                  <a:schemeClr val="tx1"/>
                </a:solidFill>
              </a:rPr>
              <a:t>Planned Maintenance</a:t>
            </a:r>
            <a:endParaRPr lang="en-IN" sz="2400" b="1" dirty="0">
              <a:ln/>
              <a:solidFill>
                <a:schemeClr val="tx1"/>
              </a:solidFill>
            </a:endParaRPr>
          </a:p>
        </p:txBody>
      </p:sp>
    </p:spTree>
    <p:extLst>
      <p:ext uri="{BB962C8B-B14F-4D97-AF65-F5344CB8AC3E}">
        <p14:creationId xmlns:p14="http://schemas.microsoft.com/office/powerpoint/2010/main" val="2621088772"/>
      </p:ext>
    </p:extLst>
  </p:cSld>
  <p:clrMapOvr>
    <a:masterClrMapping/>
  </p:clrMapOvr>
  <p:transition spd="slow">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190596"/>
            <a:ext cx="7288306" cy="2031325"/>
          </a:xfrm>
        </p:spPr>
        <p:txBody>
          <a:bodyPr/>
          <a:lstStyle/>
          <a:p>
            <a:pPr algn="ctr"/>
            <a:r>
              <a:rPr lang="en-IN" sz="4800" b="1" dirty="0"/>
              <a:t>Objective</a:t>
            </a:r>
          </a:p>
          <a:p>
            <a:pPr algn="ctr"/>
            <a:r>
              <a:rPr lang="en-GB" sz="2800" dirty="0"/>
              <a:t>Ensure the maintenance of equipment installed for environmental control to keep them operational with lowest downtime</a:t>
            </a:r>
            <a:endParaRPr lang="en-IN" sz="2800" dirty="0"/>
          </a:p>
        </p:txBody>
      </p:sp>
    </p:spTree>
    <p:extLst>
      <p:ext uri="{BB962C8B-B14F-4D97-AF65-F5344CB8AC3E}">
        <p14:creationId xmlns:p14="http://schemas.microsoft.com/office/powerpoint/2010/main" val="1394976551"/>
      </p:ext>
    </p:extLst>
  </p:cSld>
  <p:clrMapOvr>
    <a:masterClrMapping/>
  </p:clrMapOvr>
  <p:transition spd="slow">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88456960"/>
              </p:ext>
            </p:extLst>
          </p:nvPr>
        </p:nvGraphicFramePr>
        <p:xfrm>
          <a:off x="191914" y="1466386"/>
          <a:ext cx="8736933" cy="377761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H-1</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b="0" i="1">
                          <a:solidFill>
                            <a:srgbClr val="000000"/>
                          </a:solidFill>
                          <a:effectLst/>
                          <a:latin typeface="Century Gothic" panose="020B0502020202020204" pitchFamily="34" charset="0"/>
                          <a:ea typeface="Times New Roman"/>
                          <a:cs typeface="Times New Roman"/>
                        </a:rPr>
                        <a:t>Planned maintenance of Environmen-tal management systems</a:t>
                      </a:r>
                      <a:endParaRPr lang="en-IN" sz="1600" b="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No system of planned maintenance of environmental management systems</a:t>
                      </a:r>
                      <a:br>
                        <a:rPr lang="en-IN" sz="1600" b="0" i="1" dirty="0">
                          <a:solidFill>
                            <a:srgbClr val="000000"/>
                          </a:solidFill>
                          <a:effectLst/>
                          <a:latin typeface="Century Gothic" panose="020B0502020202020204" pitchFamily="34" charset="0"/>
                          <a:ea typeface="Times New Roman"/>
                          <a:cs typeface="Times New Roman"/>
                        </a:rPr>
                      </a:br>
                      <a:r>
                        <a:rPr lang="en-IN" sz="1600" b="0" i="1" dirty="0">
                          <a:solidFill>
                            <a:srgbClr val="000000"/>
                          </a:solidFill>
                          <a:effectLst/>
                          <a:latin typeface="Century Gothic" panose="020B0502020202020204" pitchFamily="34" charset="0"/>
                          <a:ea typeface="Times New Roman"/>
                          <a:cs typeface="Times New Roman"/>
                        </a:rPr>
                        <a:t>- Equipment are repaired as and when breakdown occurs</a:t>
                      </a:r>
                      <a:endParaRPr lang="en-IN" sz="16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Planned maintenance system in place.</a:t>
                      </a:r>
                      <a:br>
                        <a:rPr lang="en-IN" sz="1600" b="0" i="1" dirty="0">
                          <a:solidFill>
                            <a:srgbClr val="000000"/>
                          </a:solidFill>
                          <a:effectLst/>
                          <a:latin typeface="Century Gothic" panose="020B0502020202020204" pitchFamily="34" charset="0"/>
                          <a:ea typeface="Times New Roman"/>
                          <a:cs typeface="Times New Roman"/>
                        </a:rPr>
                      </a:br>
                      <a:endParaRPr lang="en-IN" sz="16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Planned maintenance system in place. Adherence to schedule is 50%-80%</a:t>
                      </a:r>
                      <a:br>
                        <a:rPr lang="en-IN" sz="1600" b="0" i="1" dirty="0">
                          <a:solidFill>
                            <a:srgbClr val="000000"/>
                          </a:solidFill>
                          <a:effectLst/>
                          <a:latin typeface="Century Gothic" panose="020B0502020202020204" pitchFamily="34" charset="0"/>
                          <a:ea typeface="Times New Roman"/>
                          <a:cs typeface="Times New Roman"/>
                        </a:rPr>
                      </a:br>
                      <a:br>
                        <a:rPr lang="en-IN" sz="1600" b="0" i="1" dirty="0">
                          <a:solidFill>
                            <a:srgbClr val="000000"/>
                          </a:solidFill>
                          <a:effectLst/>
                          <a:latin typeface="Century Gothic" panose="020B0502020202020204" pitchFamily="34" charset="0"/>
                          <a:ea typeface="Times New Roman"/>
                          <a:cs typeface="Times New Roman"/>
                        </a:rPr>
                      </a:br>
                      <a:endParaRPr lang="en-IN" sz="16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a:solidFill>
                            <a:srgbClr val="000000"/>
                          </a:solidFill>
                          <a:effectLst/>
                          <a:latin typeface="Century Gothic" panose="020B0502020202020204" pitchFamily="34" charset="0"/>
                          <a:ea typeface="Times New Roman"/>
                          <a:cs typeface="Times New Roman"/>
                        </a:rPr>
                        <a:t>-   Planned maintenance system in place. Adherence to schedule is 80-95%</a:t>
                      </a:r>
                      <a:br>
                        <a:rPr lang="en-IN" sz="1600" b="0" i="1">
                          <a:solidFill>
                            <a:srgbClr val="000000"/>
                          </a:solidFill>
                          <a:effectLst/>
                          <a:latin typeface="Century Gothic" panose="020B0502020202020204" pitchFamily="34" charset="0"/>
                          <a:ea typeface="Times New Roman"/>
                          <a:cs typeface="Times New Roman"/>
                        </a:rPr>
                      </a:br>
                      <a:r>
                        <a:rPr lang="en-IN" sz="1600" b="0" i="1">
                          <a:solidFill>
                            <a:srgbClr val="000000"/>
                          </a:solidFill>
                          <a:effectLst/>
                          <a:latin typeface="Century Gothic" panose="020B0502020202020204" pitchFamily="34" charset="0"/>
                          <a:ea typeface="Times New Roman"/>
                          <a:cs typeface="Times New Roman"/>
                        </a:rPr>
                        <a:t>- Measures undertaken to eliminate repeat failures</a:t>
                      </a:r>
                      <a:br>
                        <a:rPr lang="en-IN" sz="1600" b="0" i="1">
                          <a:solidFill>
                            <a:srgbClr val="000000"/>
                          </a:solidFill>
                          <a:effectLst/>
                          <a:latin typeface="Century Gothic" panose="020B0502020202020204" pitchFamily="34" charset="0"/>
                          <a:ea typeface="Times New Roman"/>
                          <a:cs typeface="Times New Roman"/>
                        </a:rPr>
                      </a:br>
                      <a:endParaRPr lang="en-IN" sz="1600" b="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Planned maintenance system in place. Adherence to schedule is &gt;95%</a:t>
                      </a:r>
                      <a:br>
                        <a:rPr lang="en-IN" sz="1600" b="0" i="1" dirty="0">
                          <a:solidFill>
                            <a:srgbClr val="000000"/>
                          </a:solidFill>
                          <a:effectLst/>
                          <a:latin typeface="Century Gothic" panose="020B0502020202020204" pitchFamily="34" charset="0"/>
                          <a:ea typeface="Times New Roman"/>
                          <a:cs typeface="Times New Roman"/>
                        </a:rPr>
                      </a:br>
                      <a:r>
                        <a:rPr lang="en-IN" sz="1600" b="0" i="1" dirty="0">
                          <a:solidFill>
                            <a:srgbClr val="000000"/>
                          </a:solidFill>
                          <a:effectLst/>
                          <a:latin typeface="Century Gothic" panose="020B0502020202020204" pitchFamily="34" charset="0"/>
                          <a:ea typeface="Times New Roman"/>
                          <a:cs typeface="Times New Roman"/>
                        </a:rPr>
                        <a:t>-  Machine breakdowns have been reduced by 5% in the last one year</a:t>
                      </a:r>
                      <a:endParaRPr lang="en-IN" sz="16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7462953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623" y="1617877"/>
            <a:ext cx="3935636" cy="430887"/>
          </a:xfrm>
        </p:spPr>
        <p:txBody>
          <a:bodyPr/>
          <a:lstStyle/>
          <a:p>
            <a:r>
              <a:rPr lang="en-US" sz="2800" dirty="0"/>
              <a:t>Maintenance types</a:t>
            </a:r>
            <a:endParaRPr lang="en-IN" sz="2800" dirty="0"/>
          </a:p>
        </p:txBody>
      </p:sp>
      <p:sp>
        <p:nvSpPr>
          <p:cNvPr id="5" name="Content Placeholder 4"/>
          <p:cNvSpPr>
            <a:spLocks noGrp="1"/>
          </p:cNvSpPr>
          <p:nvPr>
            <p:ph idx="1"/>
          </p:nvPr>
        </p:nvSpPr>
        <p:spPr>
          <a:xfrm>
            <a:off x="1066623" y="2380129"/>
            <a:ext cx="4755954" cy="3233416"/>
          </a:xfrm>
        </p:spPr>
        <p:txBody>
          <a:bodyPr/>
          <a:lstStyle/>
          <a:p>
            <a:pPr marL="342900" indent="-342900">
              <a:lnSpc>
                <a:spcPct val="200000"/>
              </a:lnSpc>
              <a:buFont typeface="Wingdings" panose="05000000000000000000" pitchFamily="2" charset="2"/>
              <a:buChar char="v"/>
            </a:pPr>
            <a:r>
              <a:rPr lang="en-US" sz="2400" dirty="0"/>
              <a:t>Breakdown maintenance</a:t>
            </a:r>
          </a:p>
          <a:p>
            <a:pPr marL="342900" indent="-342900">
              <a:lnSpc>
                <a:spcPct val="200000"/>
              </a:lnSpc>
              <a:buFont typeface="Wingdings" panose="05000000000000000000" pitchFamily="2" charset="2"/>
              <a:buChar char="v"/>
            </a:pPr>
            <a:r>
              <a:rPr lang="en-US" sz="2400" dirty="0"/>
              <a:t>Regular maintenance</a:t>
            </a:r>
          </a:p>
          <a:p>
            <a:pPr marL="342900" indent="-342900">
              <a:lnSpc>
                <a:spcPct val="200000"/>
              </a:lnSpc>
              <a:buFont typeface="Wingdings" panose="05000000000000000000" pitchFamily="2" charset="2"/>
              <a:buChar char="v"/>
            </a:pPr>
            <a:r>
              <a:rPr lang="en-US" sz="2400" dirty="0"/>
              <a:t>Preventive maintenance</a:t>
            </a:r>
          </a:p>
          <a:p>
            <a:pPr marL="342900" indent="-342900">
              <a:lnSpc>
                <a:spcPct val="200000"/>
              </a:lnSpc>
              <a:buFont typeface="Wingdings" panose="05000000000000000000" pitchFamily="2" charset="2"/>
              <a:buChar char="v"/>
            </a:pPr>
            <a:r>
              <a:rPr lang="en-US" sz="2400" dirty="0"/>
              <a:t>Predictive maintenance</a:t>
            </a:r>
          </a:p>
        </p:txBody>
      </p:sp>
    </p:spTree>
    <p:extLst>
      <p:ext uri="{BB962C8B-B14F-4D97-AF65-F5344CB8AC3E}">
        <p14:creationId xmlns:p14="http://schemas.microsoft.com/office/powerpoint/2010/main" val="244251361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6594" name="Picture 2"/>
          <p:cNvPicPr>
            <a:picLocks noChangeAspect="1" noChangeArrowheads="1"/>
          </p:cNvPicPr>
          <p:nvPr/>
        </p:nvPicPr>
        <p:blipFill>
          <a:blip r:embed="rId2" cstate="print"/>
          <a:srcRect l="2556" t="7121" r="5610" b="1711"/>
          <a:stretch>
            <a:fillRect/>
          </a:stretch>
        </p:blipFill>
        <p:spPr bwMode="auto">
          <a:xfrm>
            <a:off x="96975" y="1288475"/>
            <a:ext cx="8534407" cy="5223173"/>
          </a:xfrm>
          <a:prstGeom prst="rect">
            <a:avLst/>
          </a:prstGeom>
          <a:noFill/>
          <a:ln w="9525">
            <a:noFill/>
            <a:miter lim="800000"/>
            <a:headEnd/>
            <a:tailEnd/>
          </a:ln>
          <a:effectLst/>
        </p:spPr>
      </p:pic>
      <p:sp>
        <p:nvSpPr>
          <p:cNvPr id="6" name="Title 3"/>
          <p:cNvSpPr txBox="1">
            <a:spLocks/>
          </p:cNvSpPr>
          <p:nvPr/>
        </p:nvSpPr>
        <p:spPr bwMode="auto">
          <a:xfrm>
            <a:off x="221468" y="869707"/>
            <a:ext cx="39356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marL="0" marR="0" lvl="0" indent="0" algn="l" defTabSz="685145" rtl="0" eaLnBrk="1" fontAlgn="base" latinLnBrk="0" hangingPunct="1">
              <a:lnSpc>
                <a:spcPct val="100000"/>
              </a:lnSpc>
              <a:spcBef>
                <a:spcPct val="0"/>
              </a:spcBef>
              <a:spcAft>
                <a:spcPct val="0"/>
              </a:spcAft>
              <a:buClrTx/>
              <a:buSzTx/>
              <a:buFontTx/>
              <a:buNone/>
              <a:tabLst>
                <a:tab pos="206515" algn="l"/>
              </a:tabLst>
              <a:defRPr/>
            </a:pPr>
            <a:r>
              <a:rPr kumimoji="0" lang="en-US" sz="2800" b="1" i="0" u="none" strike="noStrike" kern="0" cap="none" spc="0" normalizeH="0" baseline="0" noProof="0">
                <a:ln>
                  <a:noFill/>
                </a:ln>
                <a:solidFill>
                  <a:schemeClr val="tx2"/>
                </a:solidFill>
                <a:effectLst/>
                <a:uLnTx/>
                <a:uFillTx/>
                <a:latin typeface="+mj-lt"/>
                <a:ea typeface="Arial Unicode MS" pitchFamily="34" charset="-128"/>
                <a:cs typeface="Arial Unicode MS" pitchFamily="34" charset="-128"/>
              </a:rPr>
              <a:t>Maintenance types</a:t>
            </a:r>
            <a:endParaRPr kumimoji="0" lang="en-IN" sz="2800" b="1" i="0" u="none" strike="noStrike" kern="0" cap="none" spc="0" normalizeH="0" baseline="0" noProof="0" dirty="0">
              <a:ln>
                <a:noFill/>
              </a:ln>
              <a:solidFill>
                <a:schemeClr val="tx2"/>
              </a:solidFill>
              <a:effectLst/>
              <a:uLnTx/>
              <a:uFillTx/>
              <a:latin typeface="+mj-lt"/>
              <a:ea typeface="Arial Unicode MS" pitchFamily="34" charset="-128"/>
              <a:cs typeface="Arial Unicode MS" pitchFamily="34" charset="-128"/>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4-05</a:t>
            </a:r>
            <a:br>
              <a:rPr lang="en-US" sz="2400" b="1" dirty="0">
                <a:ln/>
                <a:solidFill>
                  <a:schemeClr val="tx1"/>
                </a:solidFill>
              </a:rPr>
            </a:br>
            <a:r>
              <a:rPr lang="en-US" sz="2400" b="1" dirty="0">
                <a:ln/>
                <a:solidFill>
                  <a:schemeClr val="tx1"/>
                </a:solidFill>
              </a:rPr>
              <a:t>Design Compliance</a:t>
            </a:r>
            <a:endParaRPr lang="en-IN" sz="2400" b="1" dirty="0">
              <a:ln/>
              <a:solidFill>
                <a:schemeClr val="tx1"/>
              </a:solidFill>
            </a:endParaRPr>
          </a:p>
        </p:txBody>
      </p:sp>
    </p:spTree>
    <p:extLst>
      <p:ext uri="{BB962C8B-B14F-4D97-AF65-F5344CB8AC3E}">
        <p14:creationId xmlns:p14="http://schemas.microsoft.com/office/powerpoint/2010/main" val="3764415282"/>
      </p:ext>
    </p:ext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190596"/>
            <a:ext cx="7288306" cy="2031325"/>
          </a:xfrm>
        </p:spPr>
        <p:txBody>
          <a:bodyPr/>
          <a:lstStyle/>
          <a:p>
            <a:pPr algn="ctr"/>
            <a:r>
              <a:rPr lang="en-IN" sz="4800" b="1" dirty="0"/>
              <a:t>Objective</a:t>
            </a:r>
          </a:p>
          <a:p>
            <a:pPr algn="ctr"/>
            <a:r>
              <a:rPr lang="en-IN" sz="2800" dirty="0"/>
              <a:t>Develop and design the product to fulfil compliance with environmental regulatory requirements for products</a:t>
            </a:r>
          </a:p>
        </p:txBody>
      </p:sp>
    </p:spTree>
    <p:extLst>
      <p:ext uri="{BB962C8B-B14F-4D97-AF65-F5344CB8AC3E}">
        <p14:creationId xmlns:p14="http://schemas.microsoft.com/office/powerpoint/2010/main" val="3610495561"/>
      </p:ext>
    </p:extLst>
  </p:cSld>
  <p:clrMapOvr>
    <a:masterClrMapping/>
  </p:clrMapOvr>
  <p:transition spd="slow">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35995544"/>
              </p:ext>
            </p:extLst>
          </p:nvPr>
        </p:nvGraphicFramePr>
        <p:xfrm>
          <a:off x="191914" y="1466386"/>
          <a:ext cx="8736933" cy="426529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I-1</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Design compliance with regulatory requirements</a:t>
                      </a:r>
                      <a:endParaRPr lang="en-IN" sz="160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No consideration of environmental aspects while developing and designing a product</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While the final product is designed to meet environmental regulatory requirements, environment considerations are not factored in the process of developing the same</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Products are designed to meet environmental regulations and the process of developing the same is also kept environment friendly in upto ~50% of the cases</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System in place integrating environmental regulatory requirements while designing and developing products and is followed 100%</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Proactive approach in developing environment friendly products using environment friendly raw materials which go beyond the regulatory environmental considerations</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1260550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612" y="1315251"/>
            <a:ext cx="4325841" cy="430887"/>
          </a:xfrm>
        </p:spPr>
        <p:txBody>
          <a:bodyPr/>
          <a:lstStyle/>
          <a:p>
            <a:r>
              <a:rPr lang="en-IN" sz="2800" dirty="0">
                <a:solidFill>
                  <a:schemeClr val="tx1"/>
                </a:solidFill>
              </a:rPr>
              <a:t>Eco friendly product</a:t>
            </a:r>
          </a:p>
        </p:txBody>
      </p:sp>
      <p:sp>
        <p:nvSpPr>
          <p:cNvPr id="3" name="Rectangle 2"/>
          <p:cNvSpPr/>
          <p:nvPr/>
        </p:nvSpPr>
        <p:spPr>
          <a:xfrm>
            <a:off x="860612" y="2623976"/>
            <a:ext cx="6653372" cy="3416320"/>
          </a:xfrm>
          <a:prstGeom prst="rect">
            <a:avLst/>
          </a:prstGeom>
        </p:spPr>
        <p:txBody>
          <a:bodyPr wrap="square">
            <a:spAutoFit/>
          </a:bodyPr>
          <a:lstStyle/>
          <a:p>
            <a:pPr fontAlgn="base">
              <a:lnSpc>
                <a:spcPct val="150000"/>
              </a:lnSpc>
              <a:spcBef>
                <a:spcPct val="0"/>
              </a:spcBef>
              <a:spcAft>
                <a:spcPct val="0"/>
              </a:spcAft>
            </a:pPr>
            <a:r>
              <a:rPr lang="en-IN" sz="1600" b="1" dirty="0">
                <a:solidFill>
                  <a:srgbClr val="000000"/>
                </a:solidFill>
                <a:ea typeface="ＭＳ Ｐゴシック"/>
              </a:rPr>
              <a:t>(a)</a:t>
            </a:r>
            <a:r>
              <a:rPr lang="en-IN" sz="1600" dirty="0">
                <a:solidFill>
                  <a:srgbClr val="000000"/>
                </a:solidFill>
                <a:ea typeface="ＭＳ Ｐゴシック"/>
              </a:rPr>
              <a:t> </a:t>
            </a:r>
            <a:r>
              <a:rPr lang="en-IN" sz="1600" b="1" dirty="0">
                <a:solidFill>
                  <a:srgbClr val="000000"/>
                </a:solidFill>
                <a:ea typeface="ＭＳ Ｐゴシック"/>
              </a:rPr>
              <a:t>Production process including source of raw material;</a:t>
            </a:r>
            <a:br>
              <a:rPr lang="en-IN" sz="1600" b="1" dirty="0">
                <a:solidFill>
                  <a:srgbClr val="000000"/>
                </a:solidFill>
                <a:ea typeface="ＭＳ Ｐゴシック"/>
              </a:rPr>
            </a:br>
            <a:r>
              <a:rPr lang="en-IN" sz="1600" b="1" dirty="0">
                <a:solidFill>
                  <a:srgbClr val="000000"/>
                </a:solidFill>
                <a:ea typeface="ＭＳ Ｐゴシック"/>
              </a:rPr>
              <a:t>(b) Conserving Natural Resources;</a:t>
            </a:r>
            <a:br>
              <a:rPr lang="en-IN" sz="1600" b="1" dirty="0">
                <a:solidFill>
                  <a:srgbClr val="000000"/>
                </a:solidFill>
                <a:ea typeface="ＭＳ Ｐゴシック"/>
              </a:rPr>
            </a:br>
            <a:r>
              <a:rPr lang="en-IN" sz="1600" b="1" dirty="0">
                <a:solidFill>
                  <a:srgbClr val="000000"/>
                </a:solidFill>
                <a:ea typeface="ＭＳ Ｐゴシック"/>
              </a:rPr>
              <a:t>(c) Likely impact on the environment;</a:t>
            </a:r>
            <a:br>
              <a:rPr lang="en-IN" sz="1600" b="1" dirty="0">
                <a:solidFill>
                  <a:srgbClr val="000000"/>
                </a:solidFill>
                <a:ea typeface="ＭＳ Ｐゴシック"/>
              </a:rPr>
            </a:br>
            <a:r>
              <a:rPr lang="en-IN" sz="1600" b="1" dirty="0">
                <a:solidFill>
                  <a:srgbClr val="000000"/>
                </a:solidFill>
                <a:ea typeface="ＭＳ Ｐゴシック"/>
              </a:rPr>
              <a:t>(d) Energy conservation in the production of the product;</a:t>
            </a:r>
            <a:br>
              <a:rPr lang="en-IN" sz="1600" b="1" dirty="0">
                <a:solidFill>
                  <a:srgbClr val="000000"/>
                </a:solidFill>
                <a:ea typeface="ＭＳ Ｐゴシック"/>
              </a:rPr>
            </a:br>
            <a:r>
              <a:rPr lang="en-IN" sz="1600" b="1" dirty="0">
                <a:solidFill>
                  <a:srgbClr val="000000"/>
                </a:solidFill>
                <a:ea typeface="ＭＳ Ｐゴシック"/>
              </a:rPr>
              <a:t>(e) Effect &amp; extent of waste arising from the production process;</a:t>
            </a:r>
            <a:br>
              <a:rPr lang="en-IN" sz="1600" b="1" dirty="0">
                <a:solidFill>
                  <a:srgbClr val="000000"/>
                </a:solidFill>
                <a:ea typeface="ＭＳ Ｐゴシック"/>
              </a:rPr>
            </a:br>
            <a:r>
              <a:rPr lang="en-IN" sz="1600" b="1" dirty="0">
                <a:solidFill>
                  <a:srgbClr val="000000"/>
                </a:solidFill>
                <a:ea typeface="ＭＳ Ｐゴシック"/>
              </a:rPr>
              <a:t>(f) Disposal of the product and its container;</a:t>
            </a:r>
            <a:br>
              <a:rPr lang="en-IN" sz="1600" b="1" dirty="0">
                <a:solidFill>
                  <a:srgbClr val="000000"/>
                </a:solidFill>
                <a:ea typeface="ＭＳ Ｐゴシック"/>
              </a:rPr>
            </a:br>
            <a:r>
              <a:rPr lang="en-IN" sz="1600" b="1" dirty="0">
                <a:solidFill>
                  <a:srgbClr val="000000"/>
                </a:solidFill>
                <a:ea typeface="ＭＳ Ｐゴシック"/>
              </a:rPr>
              <a:t>(g) Utilization of "Waste" and recycled materials;</a:t>
            </a:r>
            <a:br>
              <a:rPr lang="en-IN" sz="1600" b="1" dirty="0">
                <a:solidFill>
                  <a:srgbClr val="000000"/>
                </a:solidFill>
                <a:ea typeface="ＭＳ Ｐゴシック"/>
              </a:rPr>
            </a:br>
            <a:r>
              <a:rPr lang="en-IN" sz="1600" b="1" dirty="0">
                <a:solidFill>
                  <a:srgbClr val="000000"/>
                </a:solidFill>
                <a:ea typeface="ＭＳ Ｐゴシック"/>
              </a:rPr>
              <a:t>(h) Suitability for recycling or packaging</a:t>
            </a:r>
            <a:br>
              <a:rPr lang="en-IN" sz="1600" b="1" dirty="0">
                <a:solidFill>
                  <a:srgbClr val="000000"/>
                </a:solidFill>
                <a:ea typeface="ＭＳ Ｐゴシック"/>
              </a:rPr>
            </a:br>
            <a:r>
              <a:rPr lang="en-IN" sz="1600" b="1" dirty="0">
                <a:solidFill>
                  <a:srgbClr val="000000"/>
                </a:solidFill>
                <a:ea typeface="ＭＳ Ｐゴシック"/>
              </a:rPr>
              <a:t>(</a:t>
            </a:r>
            <a:r>
              <a:rPr lang="en-IN" sz="1600" b="1" dirty="0" err="1">
                <a:solidFill>
                  <a:srgbClr val="000000"/>
                </a:solidFill>
                <a:ea typeface="ＭＳ Ｐゴシック"/>
              </a:rPr>
              <a:t>i</a:t>
            </a:r>
            <a:r>
              <a:rPr lang="en-IN" sz="1600" b="1" dirty="0">
                <a:solidFill>
                  <a:srgbClr val="000000"/>
                </a:solidFill>
                <a:ea typeface="ＭＳ Ｐゴシック"/>
              </a:rPr>
              <a:t>) Biodegradability;</a:t>
            </a:r>
          </a:p>
        </p:txBody>
      </p:sp>
      <p:graphicFrame>
        <p:nvGraphicFramePr>
          <p:cNvPr id="4" name="Table 3"/>
          <p:cNvGraphicFramePr>
            <a:graphicFrameLocks noGrp="1"/>
          </p:cNvGraphicFramePr>
          <p:nvPr>
            <p:extLst>
              <p:ext uri="{D42A27DB-BD31-4B8C-83A1-F6EECF244321}">
                <p14:modId xmlns:p14="http://schemas.microsoft.com/office/powerpoint/2010/main" val="1457003540"/>
              </p:ext>
            </p:extLst>
          </p:nvPr>
        </p:nvGraphicFramePr>
        <p:xfrm>
          <a:off x="860612" y="2063634"/>
          <a:ext cx="4182035" cy="356236"/>
        </p:xfrm>
        <a:graphic>
          <a:graphicData uri="http://schemas.openxmlformats.org/drawingml/2006/table">
            <a:tbl>
              <a:tblPr firstRow="1" bandRow="1">
                <a:tableStyleId>{5C22544A-7EE6-4342-B048-85BDC9FD1C3A}</a:tableStyleId>
              </a:tblPr>
              <a:tblGrid>
                <a:gridCol w="4182035">
                  <a:extLst>
                    <a:ext uri="{9D8B030D-6E8A-4147-A177-3AD203B41FA5}">
                      <a16:colId xmlns:a16="http://schemas.microsoft.com/office/drawing/2014/main" val="20000"/>
                    </a:ext>
                  </a:extLst>
                </a:gridCol>
              </a:tblGrid>
              <a:tr h="222885">
                <a:tc>
                  <a:txBody>
                    <a:bodyPr/>
                    <a:lstStyle/>
                    <a:p>
                      <a:r>
                        <a:rPr lang="en-IN" sz="2000" dirty="0">
                          <a:solidFill>
                            <a:schemeClr val="tx1"/>
                          </a:solidFill>
                        </a:rPr>
                        <a:t>Eco Mark criteria</a:t>
                      </a:r>
                      <a:r>
                        <a:rPr lang="en-IN" sz="2000" baseline="0" dirty="0">
                          <a:solidFill>
                            <a:schemeClr val="tx1"/>
                          </a:solidFill>
                        </a:rPr>
                        <a:t> of </a:t>
                      </a:r>
                      <a:r>
                        <a:rPr lang="en-IN" sz="2000" baseline="0" dirty="0" err="1">
                          <a:solidFill>
                            <a:schemeClr val="tx1"/>
                          </a:solidFill>
                        </a:rPr>
                        <a:t>MoEFCC</a:t>
                      </a:r>
                      <a:endParaRPr lang="en-IN" sz="200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453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026904" y="3118229"/>
            <a:ext cx="6996687" cy="492443"/>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ln/>
                <a:solidFill>
                  <a:srgbClr val="362D26"/>
                </a:solidFill>
              </a:rPr>
              <a:t>Understanding Scheme Guidelines</a:t>
            </a:r>
          </a:p>
        </p:txBody>
      </p:sp>
    </p:spTree>
    <p:extLst>
      <p:ext uri="{BB962C8B-B14F-4D97-AF65-F5344CB8AC3E}">
        <p14:creationId xmlns:p14="http://schemas.microsoft.com/office/powerpoint/2010/main" val="40742692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4462" y="1160674"/>
            <a:ext cx="3935636" cy="430887"/>
          </a:xfrm>
        </p:spPr>
        <p:txBody>
          <a:bodyPr/>
          <a:lstStyle/>
          <a:p>
            <a:r>
              <a:rPr lang="en-US" sz="2800" dirty="0"/>
              <a:t>Eco Friendly Design</a:t>
            </a:r>
            <a:endParaRPr lang="en-IN" sz="2800" dirty="0"/>
          </a:p>
        </p:txBody>
      </p:sp>
      <p:pic>
        <p:nvPicPr>
          <p:cNvPr id="1026" name="Picture 2" descr="https://encrypted-tbn2.gstatic.com/images?q=tbn:ANd9GcT3oUVxAmSFFw1l-suyFM7TxGaMuWmJMfRsvedLJAbY1n_0SFl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4620" y="2856232"/>
            <a:ext cx="4126145" cy="27708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0235" y="2592342"/>
            <a:ext cx="2823512" cy="32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1139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4-06</a:t>
            </a:r>
            <a:br>
              <a:rPr lang="en-US" sz="2400" b="1" dirty="0">
                <a:ln/>
                <a:solidFill>
                  <a:schemeClr val="tx1"/>
                </a:solidFill>
              </a:rPr>
            </a:br>
            <a:r>
              <a:rPr lang="en-US" sz="2400" b="1" dirty="0">
                <a:ln/>
                <a:solidFill>
                  <a:schemeClr val="tx1"/>
                </a:solidFill>
              </a:rPr>
              <a:t>Disposal after use</a:t>
            </a:r>
            <a:endParaRPr lang="en-IN" sz="2400" b="1" dirty="0">
              <a:ln/>
              <a:solidFill>
                <a:schemeClr val="tx1"/>
              </a:solidFill>
            </a:endParaRPr>
          </a:p>
        </p:txBody>
      </p:sp>
    </p:spTree>
    <p:extLst>
      <p:ext uri="{BB962C8B-B14F-4D97-AF65-F5344CB8AC3E}">
        <p14:creationId xmlns:p14="http://schemas.microsoft.com/office/powerpoint/2010/main" val="2042497109"/>
      </p:ext>
    </p:extLst>
  </p:cSld>
  <p:clrMapOvr>
    <a:masterClrMapping/>
  </p:clrMapOvr>
  <p:transition spd="slow">
    <p:wipe dir="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015784"/>
            <a:ext cx="7288306" cy="2893100"/>
          </a:xfrm>
        </p:spPr>
        <p:txBody>
          <a:bodyPr/>
          <a:lstStyle/>
          <a:p>
            <a:pPr algn="ctr"/>
            <a:r>
              <a:rPr lang="en-IN" sz="4800" b="1" dirty="0"/>
              <a:t>Objective</a:t>
            </a:r>
          </a:p>
          <a:p>
            <a:pPr algn="ctr"/>
            <a:r>
              <a:rPr lang="en-IN" sz="2800" dirty="0"/>
              <a:t>Have information to educate consumer for product disposal in an environmentally safe manner and to provide for disposal systems where required by statute or environment impact level is high</a:t>
            </a:r>
          </a:p>
        </p:txBody>
      </p:sp>
    </p:spTree>
    <p:extLst>
      <p:ext uri="{BB962C8B-B14F-4D97-AF65-F5344CB8AC3E}">
        <p14:creationId xmlns:p14="http://schemas.microsoft.com/office/powerpoint/2010/main" val="2840033750"/>
      </p:ext>
    </p:extLst>
  </p:cSld>
  <p:clrMapOvr>
    <a:masterClrMapping/>
  </p:clrMapOvr>
  <p:transition spd="slow">
    <p:wipe dir="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5006010"/>
              </p:ext>
            </p:extLst>
          </p:nvPr>
        </p:nvGraphicFramePr>
        <p:xfrm>
          <a:off x="191914" y="1466386"/>
          <a:ext cx="8736933" cy="426529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J-1</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Disposal after use</a:t>
                      </a:r>
                      <a:endParaRPr lang="en-IN" sz="160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No instructions on environmentally safe disposal of its products after use</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Only basic information on use, storage and safe disposal of its products after use mentioned in packaging.</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dirty="0">
                          <a:solidFill>
                            <a:srgbClr val="000000"/>
                          </a:solidFill>
                          <a:effectLst/>
                          <a:latin typeface="Century Gothic" panose="020B0502020202020204" pitchFamily="34" charset="0"/>
                          <a:ea typeface="Times New Roman"/>
                          <a:cs typeface="Times New Roman"/>
                        </a:rPr>
                        <a:t>-   Detailed instructions on its use, storage and safe disposal mentioned on the packaging. No initiative to educate the customers</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-Complete information on safe disposal of its products after use printed on packaging including in local languages</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As a policy, reviews the potential negative impacts of its products after use and adopts state-of-the-art technology including use of alternate raw materials to reduce such impacts.</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420641101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4-07</a:t>
            </a:r>
            <a:br>
              <a:rPr lang="en-US" sz="2400" b="1" dirty="0">
                <a:ln/>
                <a:solidFill>
                  <a:schemeClr val="tx1"/>
                </a:solidFill>
              </a:rPr>
            </a:br>
            <a:r>
              <a:rPr lang="en-US" sz="2400" b="1" dirty="0">
                <a:ln/>
                <a:solidFill>
                  <a:schemeClr val="tx1"/>
                </a:solidFill>
              </a:rPr>
              <a:t>Environment Management Performance</a:t>
            </a:r>
            <a:endParaRPr lang="en-IN" sz="2400" b="1" dirty="0">
              <a:ln/>
              <a:solidFill>
                <a:schemeClr val="tx1"/>
              </a:solidFill>
            </a:endParaRPr>
          </a:p>
        </p:txBody>
      </p:sp>
    </p:spTree>
    <p:extLst>
      <p:ext uri="{BB962C8B-B14F-4D97-AF65-F5344CB8AC3E}">
        <p14:creationId xmlns:p14="http://schemas.microsoft.com/office/powerpoint/2010/main" val="1951403592"/>
      </p:ext>
    </p:extLst>
  </p:cSld>
  <p:clrMapOvr>
    <a:masterClrMapping/>
  </p:clrMapOvr>
  <p:transition spd="slow">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00438"/>
          </a:xfrm>
        </p:spPr>
        <p:txBody>
          <a:bodyPr/>
          <a:lstStyle/>
          <a:p>
            <a:pPr algn="ctr"/>
            <a:r>
              <a:rPr lang="en-IN" sz="4800" b="1" dirty="0"/>
              <a:t>Objective</a:t>
            </a:r>
          </a:p>
          <a:p>
            <a:pPr algn="ctr"/>
            <a:r>
              <a:rPr lang="en-US" sz="2800" dirty="0"/>
              <a:t>To asses the reduction in environmental impact of pollutants generated by processes</a:t>
            </a:r>
            <a:endParaRPr lang="en-IN" sz="2800" dirty="0"/>
          </a:p>
        </p:txBody>
      </p:sp>
    </p:spTree>
    <p:extLst>
      <p:ext uri="{BB962C8B-B14F-4D97-AF65-F5344CB8AC3E}">
        <p14:creationId xmlns:p14="http://schemas.microsoft.com/office/powerpoint/2010/main" val="3542202802"/>
      </p:ext>
    </p:extLst>
  </p:cSld>
  <p:clrMapOvr>
    <a:masterClrMapping/>
  </p:clrMapOvr>
  <p:transition spd="slow">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390221560"/>
              </p:ext>
            </p:extLst>
          </p:nvPr>
        </p:nvGraphicFramePr>
        <p:xfrm>
          <a:off x="191914" y="1466386"/>
          <a:ext cx="8736933" cy="420433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Q-3</a:t>
                      </a:r>
                      <a:endParaRPr lang="en-IN" sz="18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8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Environmental performance – air/effluent / solid wastes </a:t>
                      </a:r>
                      <a:endParaRPr lang="en-IN" sz="1800" b="0" i="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Compliance of environmental performance parameters are not monitored.</a:t>
                      </a:r>
                      <a:endParaRPr lang="en-IN" sz="18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Critical environmental performance indicators are monitored occasionally </a:t>
                      </a:r>
                      <a:endParaRPr lang="en-IN" sz="18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 All environmental performance indicators are monitored regularly </a:t>
                      </a:r>
                      <a:br>
                        <a:rPr lang="en-IN" sz="1800" b="0" i="0" dirty="0">
                          <a:solidFill>
                            <a:srgbClr val="000000"/>
                          </a:solidFill>
                          <a:effectLst/>
                          <a:latin typeface="Century Gothic" panose="020B0502020202020204" pitchFamily="34" charset="0"/>
                          <a:ea typeface="Times New Roman"/>
                          <a:cs typeface="Times New Roman"/>
                        </a:rPr>
                      </a:br>
                      <a:r>
                        <a:rPr lang="en-IN" sz="1800" b="0" i="0" dirty="0">
                          <a:solidFill>
                            <a:srgbClr val="000000"/>
                          </a:solidFill>
                          <a:effectLst/>
                          <a:latin typeface="Century Gothic" panose="020B0502020202020204" pitchFamily="34" charset="0"/>
                          <a:ea typeface="Times New Roman"/>
                          <a:cs typeface="Times New Roman"/>
                        </a:rPr>
                        <a:t>- Compliance of the critical environmental performance parameters up to 75% of time</a:t>
                      </a:r>
                      <a:endParaRPr lang="en-IN" sz="18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Compliance of all environmental performance parameters up to 100 % of time</a:t>
                      </a:r>
                      <a:endParaRPr lang="en-IN" sz="18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b="0" i="0" dirty="0">
                          <a:solidFill>
                            <a:srgbClr val="000000"/>
                          </a:solidFill>
                          <a:effectLst/>
                          <a:latin typeface="Century Gothic" panose="020B0502020202020204" pitchFamily="34" charset="0"/>
                          <a:ea typeface="Times New Roman"/>
                          <a:cs typeface="Times New Roman"/>
                        </a:rPr>
                        <a:t>Achieves up to 5% beyond regulatory norms in environmental performance at all times.</a:t>
                      </a:r>
                      <a:endParaRPr lang="en-IN" sz="18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5028014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4-08 &amp; 4-09</a:t>
            </a:r>
            <a:br>
              <a:rPr lang="en-US" sz="2400" b="1" dirty="0">
                <a:ln/>
                <a:solidFill>
                  <a:schemeClr val="tx1"/>
                </a:solidFill>
              </a:rPr>
            </a:br>
            <a:r>
              <a:rPr lang="en-US" sz="2400" b="1" dirty="0">
                <a:ln/>
                <a:solidFill>
                  <a:schemeClr val="tx1"/>
                </a:solidFill>
              </a:rPr>
              <a:t>Natural Resources  Management</a:t>
            </a:r>
            <a:endParaRPr lang="en-IN" sz="2400" b="1" dirty="0">
              <a:ln/>
              <a:solidFill>
                <a:schemeClr val="tx1"/>
              </a:solidFill>
            </a:endParaRPr>
          </a:p>
        </p:txBody>
      </p:sp>
    </p:spTree>
    <p:extLst>
      <p:ext uri="{BB962C8B-B14F-4D97-AF65-F5344CB8AC3E}">
        <p14:creationId xmlns:p14="http://schemas.microsoft.com/office/powerpoint/2010/main" val="930662296"/>
      </p:ext>
    </p:extLst>
  </p:cSld>
  <p:clrMapOvr>
    <a:masterClrMapping/>
  </p:clrMapOvr>
  <p:transition spd="slow">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16765404"/>
              </p:ext>
            </p:extLst>
          </p:nvPr>
        </p:nvGraphicFramePr>
        <p:xfrm>
          <a:off x="914399" y="2408463"/>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8</a:t>
                      </a:r>
                      <a:endParaRPr lang="en-IN" sz="2000" kern="1200" dirty="0">
                        <a:solidFill>
                          <a:schemeClr val="tx1"/>
                        </a:solidFill>
                        <a:latin typeface="Century Gothic" panose="020B0502020202020204" pitchFamily="34" charset="0"/>
                        <a:ea typeface="+mn-ea"/>
                        <a:cs typeface="+mn-cs"/>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F-4</a:t>
                      </a:r>
                      <a:endParaRPr lang="en-IN" sz="2000" kern="1200" dirty="0">
                        <a:solidFill>
                          <a:schemeClr val="tx1"/>
                        </a:solidFill>
                        <a:latin typeface="Century Gothic" panose="020B0502020202020204" pitchFamily="34" charset="0"/>
                        <a:ea typeface="+mn-ea"/>
                        <a:cs typeface="+mn-cs"/>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System for Natural Resources Conservation</a:t>
                      </a:r>
                      <a:endParaRPr lang="en-IN" sz="2000" kern="1200" dirty="0">
                        <a:solidFill>
                          <a:schemeClr val="tx1"/>
                        </a:solidFill>
                        <a:latin typeface="Century Gothic" panose="020B0502020202020204" pitchFamily="34" charset="0"/>
                        <a:ea typeface="+mn-ea"/>
                        <a:cs typeface="+mn-cs"/>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9</a:t>
                      </a:r>
                      <a:endParaRPr lang="en-IN" sz="2000" kern="1200" dirty="0">
                        <a:solidFill>
                          <a:schemeClr val="tx1"/>
                        </a:solidFill>
                        <a:latin typeface="Century Gothic" panose="020B0502020202020204" pitchFamily="34" charset="0"/>
                        <a:ea typeface="+mn-ea"/>
                        <a:cs typeface="+mn-cs"/>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Q-1</a:t>
                      </a:r>
                      <a:endParaRPr lang="en-IN" sz="2000" kern="1200" dirty="0">
                        <a:solidFill>
                          <a:schemeClr val="tx1"/>
                        </a:solidFill>
                        <a:latin typeface="Century Gothic" panose="020B0502020202020204" pitchFamily="34" charset="0"/>
                        <a:ea typeface="+mn-ea"/>
                        <a:cs typeface="+mn-cs"/>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kern="1200" dirty="0">
                          <a:solidFill>
                            <a:schemeClr val="tx1"/>
                          </a:solidFill>
                          <a:latin typeface="Century Gothic" panose="020B0502020202020204" pitchFamily="34" charset="0"/>
                          <a:ea typeface="+mn-ea"/>
                          <a:cs typeface="+mn-cs"/>
                        </a:rPr>
                        <a:t>Optimal use of Natural Resources</a:t>
                      </a:r>
                      <a:endParaRPr lang="en-IN" sz="2000" kern="1200" dirty="0">
                        <a:solidFill>
                          <a:schemeClr val="tx1"/>
                        </a:solidFill>
                        <a:latin typeface="Century Gothic" panose="020B0502020202020204" pitchFamily="34" charset="0"/>
                        <a:ea typeface="+mn-ea"/>
                        <a:cs typeface="+mn-cs"/>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a:spLocks/>
          </p:cNvSpPr>
          <p:nvPr/>
        </p:nvSpPr>
        <p:spPr bwMode="auto">
          <a:xfrm>
            <a:off x="1688083" y="1079224"/>
            <a:ext cx="5636144" cy="861774"/>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4-08 &amp; 4-09</a:t>
            </a:r>
          </a:p>
          <a:p>
            <a:pPr algn="ctr"/>
            <a:r>
              <a:rPr lang="en-US" sz="2800" dirty="0"/>
              <a:t> Natural Resources Management</a:t>
            </a:r>
            <a:endParaRPr lang="en-IN" sz="2800" kern="0" dirty="0">
              <a:ln/>
              <a:solidFill>
                <a:schemeClr val="tx1"/>
              </a:solidFill>
            </a:endParaRPr>
          </a:p>
        </p:txBody>
      </p:sp>
    </p:spTree>
    <p:extLst>
      <p:ext uri="{BB962C8B-B14F-4D97-AF65-F5344CB8AC3E}">
        <p14:creationId xmlns:p14="http://schemas.microsoft.com/office/powerpoint/2010/main" val="41770828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3516" y="2854202"/>
            <a:ext cx="5172502" cy="1142620"/>
          </a:xfrm>
        </p:spPr>
        <p:txBody>
          <a:bodyPr/>
          <a:lstStyle/>
          <a:p>
            <a:pPr algn="ctr"/>
            <a:r>
              <a:rPr lang="en-US" sz="2475" dirty="0"/>
              <a:t>4-08</a:t>
            </a:r>
            <a:br>
              <a:rPr lang="en-US" sz="2475" dirty="0"/>
            </a:br>
            <a:r>
              <a:rPr lang="en-US" sz="2475" dirty="0"/>
              <a:t>Natural Resource Conservation</a:t>
            </a:r>
            <a:endParaRPr lang="en-IN" sz="2025" dirty="0"/>
          </a:p>
        </p:txBody>
      </p:sp>
      <p:sp>
        <p:nvSpPr>
          <p:cNvPr id="3" name="Rectangle 2"/>
          <p:cNvSpPr/>
          <p:nvPr/>
        </p:nvSpPr>
        <p:spPr>
          <a:xfrm>
            <a:off x="2033517" y="2854203"/>
            <a:ext cx="5199796" cy="114262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013" dirty="0" err="1">
              <a:solidFill>
                <a:srgbClr val="000000"/>
              </a:solidFill>
              <a:latin typeface="Calibri"/>
              <a:ea typeface="ＭＳ Ｐゴシック"/>
            </a:endParaRPr>
          </a:p>
        </p:txBody>
      </p:sp>
    </p:spTree>
    <p:extLst>
      <p:ext uri="{BB962C8B-B14F-4D97-AF65-F5344CB8AC3E}">
        <p14:creationId xmlns:p14="http://schemas.microsoft.com/office/powerpoint/2010/main" val="3640713287"/>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9980" name="think-cell Slide" r:id="rId8" imgW="360" imgH="360" progId="">
                  <p:embed/>
                </p:oleObj>
              </mc:Choice>
              <mc:Fallback>
                <p:oleObj name="think-cell Slide" r:id="rId8" imgW="360" imgH="36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Freeform 33"/>
          <p:cNvSpPr>
            <a:spLocks/>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288585"/>
            <a:ext cx="6996687" cy="2923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Scheme</a:t>
            </a:r>
            <a:endParaRPr lang="en-GB"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a:t>
              </a:r>
              <a:r>
                <a:rPr lang="en-US" dirty="0" err="1">
                  <a:solidFill>
                    <a:srgbClr val="000000"/>
                  </a:solidFill>
                </a:rPr>
                <a:t>MSMEs</a:t>
              </a:r>
              <a:r>
                <a:rPr lang="en-US" dirty="0">
                  <a:solidFill>
                    <a:srgbClr val="000000"/>
                  </a:solidFill>
                </a:rPr>
                <a:t> IN ZED CERTIFICATION SCHEME</a:t>
              </a:r>
            </a:p>
          </p:txBody>
        </p:sp>
        <p:grpSp>
          <p:nvGrpSpPr>
            <p:cNvPr id="12" name="Group 11"/>
            <p:cNvGrpSpPr/>
            <p:nvPr>
              <p:custDataLst>
                <p:tags r:id="rId3"/>
              </p:custDataLst>
            </p:nvPr>
          </p:nvGrpSpPr>
          <p:grpSpPr>
            <a:xfrm>
              <a:off x="635000" y="904690"/>
              <a:ext cx="1190469" cy="861407"/>
              <a:chOff x="5905500" y="3124200"/>
              <a:chExt cx="1828800" cy="914400"/>
            </a:xfrm>
          </p:grpSpPr>
          <p:sp>
            <p:nvSpPr>
              <p:cNvPr id="8" name="Freeform 7"/>
              <p:cNvSpPr/>
              <p:nvPr>
                <p:custDataLst>
                  <p:tags r:id="rId4"/>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5"/>
                </p:custDataLst>
              </p:nvPr>
            </p:nvSpPr>
            <p:spPr>
              <a:xfrm>
                <a:off x="5969000" y="3187700"/>
                <a:ext cx="1524000"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8100" fontAlgn="base">
                  <a:spcBef>
                    <a:spcPct val="0"/>
                  </a:spcBef>
                  <a:spcAft>
                    <a:spcPct val="0"/>
                  </a:spcAft>
                  <a:buClr>
                    <a:srgbClr val="000000"/>
                  </a:buClr>
                </a:pPr>
                <a:r>
                  <a:rPr lang="en-US" sz="1500" b="1" dirty="0">
                    <a:solidFill>
                      <a:srgbClr val="FFFFFF"/>
                    </a:solidFill>
                  </a:rPr>
                  <a:t>Name</a:t>
                </a:r>
              </a:p>
            </p:txBody>
          </p:sp>
        </p:grpSp>
      </p:grpSp>
      <p:sp>
        <p:nvSpPr>
          <p:cNvPr id="30" name="Rectangle 29"/>
          <p:cNvSpPr>
            <a:spLocks/>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a:spLocks/>
          </p:cNvSpPr>
          <p:nvPr/>
        </p:nvSpPr>
        <p:spPr>
          <a:xfrm>
            <a:off x="507460" y="4410987"/>
            <a:ext cx="8030935" cy="845231"/>
          </a:xfrm>
          <a:prstGeom prst="rect">
            <a:avLst/>
          </a:prstGeom>
          <a:noFill/>
        </p:spPr>
        <p:txBody>
          <a:bodyPr wrap="square" rtlCol="0">
            <a:spAutoFit/>
          </a:bodyPr>
          <a:lstStyle/>
          <a:p>
            <a:pPr algn="ctr" fontAlgn="base">
              <a:spcBef>
                <a:spcPts val="604"/>
              </a:spcBef>
              <a:spcAft>
                <a:spcPct val="0"/>
              </a:spcAft>
            </a:pPr>
            <a:r>
              <a:rPr lang="en-US" sz="1631" b="1" dirty="0">
                <a:solidFill>
                  <a:srgbClr val="000000"/>
                </a:solidFill>
                <a:latin typeface="Arial" charset="0"/>
              </a:rPr>
              <a:t>“The Government has decided to implement the ZED Certification Scheme for 22,222 MSMEs unit with a total budget of </a:t>
            </a:r>
            <a:r>
              <a:rPr lang="en-US" sz="1631" b="1" dirty="0" err="1">
                <a:solidFill>
                  <a:srgbClr val="000000"/>
                </a:solidFill>
                <a:latin typeface="Arial" charset="0"/>
              </a:rPr>
              <a:t>Rs</a:t>
            </a:r>
            <a:r>
              <a:rPr lang="en-US" sz="1631" b="1" dirty="0">
                <a:solidFill>
                  <a:srgbClr val="000000"/>
                </a:solidFill>
                <a:latin typeface="Arial" charset="0"/>
              </a:rPr>
              <a:t>. 491 Crores (including Government of India contribution of </a:t>
            </a:r>
            <a:r>
              <a:rPr lang="en-US" sz="1631" b="1" dirty="0" err="1">
                <a:solidFill>
                  <a:srgbClr val="000000"/>
                </a:solidFill>
                <a:latin typeface="Arial" charset="0"/>
              </a:rPr>
              <a:t>Rs</a:t>
            </a:r>
            <a:r>
              <a:rPr lang="en-US" sz="1631" b="1" dirty="0">
                <a:solidFill>
                  <a:srgbClr val="000000"/>
                </a:solidFill>
                <a:latin typeface="Arial" charset="0"/>
              </a:rPr>
              <a:t>. 365 Crores) during the 12th Five Year Plan”</a:t>
            </a:r>
            <a:endParaRPr lang="en-US" sz="1631" dirty="0">
              <a:solidFill>
                <a:srgbClr val="808080"/>
              </a:solidFill>
              <a:latin typeface="Arial" charset="0"/>
            </a:endParaRPr>
          </a:p>
        </p:txBody>
      </p:sp>
      <p:grpSp>
        <p:nvGrpSpPr>
          <p:cNvPr id="14" name="Group 13"/>
          <p:cNvGrpSpPr>
            <a:grpSpLocks/>
          </p:cNvGrpSpPr>
          <p:nvPr/>
        </p:nvGrpSpPr>
        <p:grpSpPr>
          <a:xfrm>
            <a:off x="507460" y="4270894"/>
            <a:ext cx="8108505" cy="1125416"/>
            <a:chOff x="13830300" y="15774177"/>
            <a:chExt cx="11944350" cy="11869545"/>
          </a:xfrm>
        </p:grpSpPr>
        <p:cxnSp>
          <p:nvCxnSpPr>
            <p:cNvPr id="15" name="Straight Connector 1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08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338514"/>
            <a:ext cx="7288306" cy="2462213"/>
          </a:xfrm>
        </p:spPr>
        <p:txBody>
          <a:bodyPr/>
          <a:lstStyle/>
          <a:p>
            <a:pPr algn="ctr"/>
            <a:r>
              <a:rPr lang="en-IN" sz="4800" b="1" dirty="0"/>
              <a:t>Objective</a:t>
            </a:r>
          </a:p>
          <a:p>
            <a:pPr algn="ctr"/>
            <a:r>
              <a:rPr lang="en-GB" sz="2800" dirty="0"/>
              <a:t>Design or select processes that eliminate or reduce natural resource use and substitute conventional energy sources with renewable sources</a:t>
            </a:r>
            <a:endParaRPr lang="en-IN" sz="2800" dirty="0"/>
          </a:p>
        </p:txBody>
      </p:sp>
      <p:sp>
        <p:nvSpPr>
          <p:cNvPr id="3" name="TextBox 2"/>
          <p:cNvSpPr txBox="1"/>
          <p:nvPr/>
        </p:nvSpPr>
        <p:spPr>
          <a:xfrm>
            <a:off x="409433" y="313899"/>
            <a:ext cx="6045958" cy="400110"/>
          </a:xfrm>
          <a:prstGeom prst="rect">
            <a:avLst/>
          </a:prstGeom>
          <a:noFill/>
        </p:spPr>
        <p:txBody>
          <a:bodyPr wrap="square" rtlCol="0">
            <a:spAutoFit/>
          </a:bodyPr>
          <a:lstStyle/>
          <a:p>
            <a:r>
              <a:rPr lang="en-US" sz="2000" b="1" dirty="0"/>
              <a:t>System for Natural Resource Conservation :</a:t>
            </a:r>
          </a:p>
        </p:txBody>
      </p:sp>
    </p:spTree>
    <p:extLst>
      <p:ext uri="{BB962C8B-B14F-4D97-AF65-F5344CB8AC3E}">
        <p14:creationId xmlns:p14="http://schemas.microsoft.com/office/powerpoint/2010/main" val="2329476157"/>
      </p:ext>
    </p:extLst>
  </p:cSld>
  <p:clrMapOvr>
    <a:masterClrMapping/>
  </p:clrMapOvr>
  <p:transition spd="slow">
    <p:wipe dir="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49" y="1108282"/>
            <a:ext cx="6025079" cy="354432"/>
          </a:xfrm>
        </p:spPr>
        <p:txBody>
          <a:bodyPr/>
          <a:lstStyle/>
          <a:p>
            <a:r>
              <a:rPr lang="en-IN" sz="2400" dirty="0"/>
              <a:t>Natural Resource Management – some aspects</a:t>
            </a:r>
          </a:p>
        </p:txBody>
      </p:sp>
      <p:graphicFrame>
        <p:nvGraphicFramePr>
          <p:cNvPr id="3" name="Table 2"/>
          <p:cNvGraphicFramePr>
            <a:graphicFrameLocks noGrp="1"/>
          </p:cNvGraphicFramePr>
          <p:nvPr>
            <p:extLst>
              <p:ext uri="{D42A27DB-BD31-4B8C-83A1-F6EECF244321}">
                <p14:modId xmlns:p14="http://schemas.microsoft.com/office/powerpoint/2010/main" val="3584898590"/>
              </p:ext>
            </p:extLst>
          </p:nvPr>
        </p:nvGraphicFramePr>
        <p:xfrm>
          <a:off x="929066" y="1826173"/>
          <a:ext cx="1811383" cy="539116"/>
        </p:xfrm>
        <a:graphic>
          <a:graphicData uri="http://schemas.openxmlformats.org/drawingml/2006/table">
            <a:tbl>
              <a:tblPr firstRow="1" bandRow="1">
                <a:tableStyleId>{5DA37D80-6434-44D0-A028-1B22A696006F}</a:tableStyleId>
              </a:tblPr>
              <a:tblGrid>
                <a:gridCol w="1811383">
                  <a:extLst>
                    <a:ext uri="{9D8B030D-6E8A-4147-A177-3AD203B41FA5}">
                      <a16:colId xmlns:a16="http://schemas.microsoft.com/office/drawing/2014/main" val="20000"/>
                    </a:ext>
                  </a:extLst>
                </a:gridCol>
              </a:tblGrid>
              <a:tr h="377190">
                <a:tc>
                  <a:txBody>
                    <a:bodyPr/>
                    <a:lstStyle/>
                    <a:p>
                      <a:pPr algn="ctr"/>
                      <a:r>
                        <a:rPr lang="en-IN" sz="1600" b="0" dirty="0"/>
                        <a:t>Type of Natural Resource</a:t>
                      </a:r>
                      <a:endParaRPr lang="en-IN" sz="1600" b="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32596193"/>
              </p:ext>
            </p:extLst>
          </p:nvPr>
        </p:nvGraphicFramePr>
        <p:xfrm>
          <a:off x="3558222" y="1826173"/>
          <a:ext cx="1669743" cy="295276"/>
        </p:xfrm>
        <a:graphic>
          <a:graphicData uri="http://schemas.openxmlformats.org/drawingml/2006/table">
            <a:tbl>
              <a:tblPr firstRow="1" bandRow="1">
                <a:tableStyleId>{5DA37D80-6434-44D0-A028-1B22A696006F}</a:tableStyleId>
              </a:tblPr>
              <a:tblGrid>
                <a:gridCol w="1669743">
                  <a:extLst>
                    <a:ext uri="{9D8B030D-6E8A-4147-A177-3AD203B41FA5}">
                      <a16:colId xmlns:a16="http://schemas.microsoft.com/office/drawing/2014/main" val="20000"/>
                    </a:ext>
                  </a:extLst>
                </a:gridCol>
              </a:tblGrid>
              <a:tr h="214313">
                <a:tc>
                  <a:txBody>
                    <a:bodyPr/>
                    <a:lstStyle/>
                    <a:p>
                      <a:pPr algn="ctr"/>
                      <a:r>
                        <a:rPr lang="en-IN" sz="1600" b="0" dirty="0"/>
                        <a:t>Renewable</a:t>
                      </a:r>
                      <a:endParaRPr lang="en-IN" sz="1600" b="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08085864"/>
              </p:ext>
            </p:extLst>
          </p:nvPr>
        </p:nvGraphicFramePr>
        <p:xfrm>
          <a:off x="6503522" y="1744259"/>
          <a:ext cx="2293481" cy="377190"/>
        </p:xfrm>
        <a:graphic>
          <a:graphicData uri="http://schemas.openxmlformats.org/drawingml/2006/table">
            <a:tbl>
              <a:tblPr firstRow="1" bandRow="1">
                <a:tableStyleId>{5DA37D80-6434-44D0-A028-1B22A696006F}</a:tableStyleId>
              </a:tblPr>
              <a:tblGrid>
                <a:gridCol w="2293481">
                  <a:extLst>
                    <a:ext uri="{9D8B030D-6E8A-4147-A177-3AD203B41FA5}">
                      <a16:colId xmlns:a16="http://schemas.microsoft.com/office/drawing/2014/main" val="20000"/>
                    </a:ext>
                  </a:extLst>
                </a:gridCol>
              </a:tblGrid>
              <a:tr h="377190">
                <a:tc>
                  <a:txBody>
                    <a:bodyPr/>
                    <a:lstStyle/>
                    <a:p>
                      <a:pPr algn="ctr"/>
                      <a:r>
                        <a:rPr lang="en-IN" sz="1600" b="0" dirty="0"/>
                        <a:t>Non-renewable (Finite)</a:t>
                      </a:r>
                      <a:endParaRPr lang="en-IN" sz="1600" b="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32488544"/>
              </p:ext>
            </p:extLst>
          </p:nvPr>
        </p:nvGraphicFramePr>
        <p:xfrm>
          <a:off x="2923247" y="2631822"/>
          <a:ext cx="3251000" cy="2002156"/>
        </p:xfrm>
        <a:graphic>
          <a:graphicData uri="http://schemas.openxmlformats.org/drawingml/2006/table">
            <a:tbl>
              <a:tblPr firstRow="1" bandRow="1">
                <a:tableStyleId>{5DA37D80-6434-44D0-A028-1B22A696006F}</a:tableStyleId>
              </a:tblPr>
              <a:tblGrid>
                <a:gridCol w="3251000">
                  <a:extLst>
                    <a:ext uri="{9D8B030D-6E8A-4147-A177-3AD203B41FA5}">
                      <a16:colId xmlns:a16="http://schemas.microsoft.com/office/drawing/2014/main" val="20000"/>
                    </a:ext>
                  </a:extLst>
                </a:gridCol>
              </a:tblGrid>
              <a:tr h="1680210">
                <a:tc>
                  <a:txBody>
                    <a:bodyPr/>
                    <a:lstStyle/>
                    <a:p>
                      <a:r>
                        <a:rPr lang="en-IN" sz="1600" b="0" dirty="0"/>
                        <a:t>Energy – wind, solar, wave, geo-thermal</a:t>
                      </a:r>
                    </a:p>
                    <a:p>
                      <a:r>
                        <a:rPr lang="en-IN" sz="1600" b="0" dirty="0"/>
                        <a:t>Bio-mass – bio-gas, bio diesel,  bio-plastic (from starch, veg fat, veg oil)</a:t>
                      </a:r>
                    </a:p>
                    <a:p>
                      <a:r>
                        <a:rPr lang="en-IN" sz="1600" b="0" dirty="0"/>
                        <a:t>Sustainable forestry</a:t>
                      </a:r>
                    </a:p>
                    <a:p>
                      <a:r>
                        <a:rPr lang="en-IN" sz="1600" b="0" dirty="0"/>
                        <a:t>Food – from sustainable agriculture</a:t>
                      </a:r>
                    </a:p>
                    <a:p>
                      <a:r>
                        <a:rPr lang="en-IN" sz="1600" b="0" dirty="0"/>
                        <a:t>Air ?</a:t>
                      </a:r>
                    </a:p>
                    <a:p>
                      <a:r>
                        <a:rPr lang="en-IN" sz="1600" b="0" dirty="0"/>
                        <a:t>Water ?</a:t>
                      </a:r>
                      <a:endParaRPr lang="en-IN" sz="1600" b="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371547354"/>
              </p:ext>
            </p:extLst>
          </p:nvPr>
        </p:nvGraphicFramePr>
        <p:xfrm>
          <a:off x="6952323" y="2665290"/>
          <a:ext cx="1395878" cy="1514476"/>
        </p:xfrm>
        <a:graphic>
          <a:graphicData uri="http://schemas.openxmlformats.org/drawingml/2006/table">
            <a:tbl>
              <a:tblPr firstRow="1" bandRow="1">
                <a:tableStyleId>{5DA37D80-6434-44D0-A028-1B22A696006F}</a:tableStyleId>
              </a:tblPr>
              <a:tblGrid>
                <a:gridCol w="1395878">
                  <a:extLst>
                    <a:ext uri="{9D8B030D-6E8A-4147-A177-3AD203B41FA5}">
                      <a16:colId xmlns:a16="http://schemas.microsoft.com/office/drawing/2014/main" val="20000"/>
                    </a:ext>
                  </a:extLst>
                </a:gridCol>
              </a:tblGrid>
              <a:tr h="1354455">
                <a:tc>
                  <a:txBody>
                    <a:bodyPr/>
                    <a:lstStyle/>
                    <a:p>
                      <a:pPr algn="ctr"/>
                      <a:r>
                        <a:rPr lang="en-IN" sz="1600" b="0" dirty="0"/>
                        <a:t>Coal</a:t>
                      </a:r>
                    </a:p>
                    <a:p>
                      <a:pPr algn="ctr"/>
                      <a:r>
                        <a:rPr lang="en-IN" sz="1600" b="0" dirty="0"/>
                        <a:t>Crude oil</a:t>
                      </a:r>
                    </a:p>
                    <a:p>
                      <a:pPr algn="ctr"/>
                      <a:r>
                        <a:rPr lang="en-IN" sz="1600" b="0" dirty="0"/>
                        <a:t>Natural gas</a:t>
                      </a:r>
                    </a:p>
                    <a:p>
                      <a:pPr algn="ctr"/>
                      <a:r>
                        <a:rPr lang="en-IN" sz="1600" b="0" dirty="0"/>
                        <a:t>Minerals</a:t>
                      </a:r>
                    </a:p>
                    <a:p>
                      <a:pPr algn="ctr"/>
                      <a:r>
                        <a:rPr lang="en-IN" sz="1600" b="0" dirty="0"/>
                        <a:t>Nuclear</a:t>
                      </a:r>
                      <a:r>
                        <a:rPr lang="en-IN" sz="1600" b="0" baseline="0" dirty="0"/>
                        <a:t> fuels</a:t>
                      </a:r>
                    </a:p>
                    <a:p>
                      <a:pPr algn="ctr"/>
                      <a:r>
                        <a:rPr lang="en-IN" sz="1600" b="0" baseline="0" dirty="0"/>
                        <a:t>Top soil</a:t>
                      </a:r>
                      <a:endParaRPr lang="en-IN" sz="1600" b="0" dirty="0"/>
                    </a:p>
                  </a:txBody>
                  <a:tcPr marL="51435" marR="51435" marT="25718" marB="25718"/>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615306548"/>
              </p:ext>
            </p:extLst>
          </p:nvPr>
        </p:nvGraphicFramePr>
        <p:xfrm>
          <a:off x="856688" y="4831976"/>
          <a:ext cx="7384117" cy="1277866"/>
        </p:xfrm>
        <a:graphic>
          <a:graphicData uri="http://schemas.openxmlformats.org/drawingml/2006/table">
            <a:tbl>
              <a:tblPr firstRow="1" bandRow="1">
                <a:tableStyleId>{5DA37D80-6434-44D0-A028-1B22A696006F}</a:tableStyleId>
              </a:tblPr>
              <a:tblGrid>
                <a:gridCol w="7384117">
                  <a:extLst>
                    <a:ext uri="{9D8B030D-6E8A-4147-A177-3AD203B41FA5}">
                      <a16:colId xmlns:a16="http://schemas.microsoft.com/office/drawing/2014/main" val="20000"/>
                    </a:ext>
                  </a:extLst>
                </a:gridCol>
              </a:tblGrid>
              <a:tr h="1277866">
                <a:tc>
                  <a:txBody>
                    <a:bodyPr/>
                    <a:lstStyle/>
                    <a:p>
                      <a:pPr algn="just"/>
                      <a:r>
                        <a:rPr lang="en-IN" sz="1600" dirty="0"/>
                        <a:t>Natural Resource Conservation</a:t>
                      </a:r>
                      <a:r>
                        <a:rPr lang="en-IN" sz="1600" baseline="0" dirty="0"/>
                        <a:t> aspects in ‘Green Building’ initiative –</a:t>
                      </a:r>
                    </a:p>
                    <a:p>
                      <a:pPr marL="285750" indent="-285750" algn="just">
                        <a:buFont typeface="Arial" panose="020B0604020202020204" pitchFamily="34" charset="0"/>
                        <a:buChar char="•"/>
                      </a:pPr>
                      <a:r>
                        <a:rPr lang="en-IN" sz="1600" b="0" baseline="0" dirty="0"/>
                        <a:t>Water conservation including rain water harvesting, recycling after treatment, water efficient appliances</a:t>
                      </a:r>
                    </a:p>
                    <a:p>
                      <a:pPr marL="285750" indent="-285750" algn="just">
                        <a:buFont typeface="Arial" panose="020B0604020202020204" pitchFamily="34" charset="0"/>
                        <a:buChar char="•"/>
                      </a:pPr>
                      <a:r>
                        <a:rPr lang="en-IN" sz="1600" b="0" baseline="0" dirty="0"/>
                        <a:t>Energy efficiency thro’ use of energy efficient appliances, optimising natural lighting, solar panels, solar water heaters, use of recycled materials</a:t>
                      </a:r>
                      <a:endParaRPr lang="en-IN" sz="1600" b="0" dirty="0">
                        <a:solidFill>
                          <a:schemeClr val="tx1"/>
                        </a:solidFill>
                      </a:endParaRPr>
                    </a:p>
                  </a:txBody>
                  <a:tcPr marL="51435" marR="51435" marT="25718" marB="25718"/>
                </a:tc>
                <a:extLst>
                  <a:ext uri="{0D108BD9-81ED-4DB2-BD59-A6C34878D82A}">
                    <a16:rowId xmlns:a16="http://schemas.microsoft.com/office/drawing/2014/main" val="10000"/>
                  </a:ext>
                </a:extLst>
              </a:tr>
            </a:tbl>
          </a:graphicData>
        </a:graphic>
      </p:graphicFrame>
      <p:sp>
        <p:nvSpPr>
          <p:cNvPr id="11" name="Down Arrow 10"/>
          <p:cNvSpPr/>
          <p:nvPr/>
        </p:nvSpPr>
        <p:spPr>
          <a:xfrm>
            <a:off x="4241800" y="2149670"/>
            <a:ext cx="209550" cy="436554"/>
          </a:xfrm>
          <a:prstGeom prst="downArrow">
            <a:avLst/>
          </a:prstGeom>
          <a:solidFill>
            <a:schemeClr val="accent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sz="1013" dirty="0" err="1">
              <a:solidFill>
                <a:srgbClr val="000000"/>
              </a:solidFill>
              <a:latin typeface="Calibri"/>
              <a:ea typeface="ＭＳ Ｐゴシック"/>
            </a:endParaRPr>
          </a:p>
        </p:txBody>
      </p:sp>
      <p:sp>
        <p:nvSpPr>
          <p:cNvPr id="13" name="Down Arrow 12"/>
          <p:cNvSpPr/>
          <p:nvPr/>
        </p:nvSpPr>
        <p:spPr>
          <a:xfrm>
            <a:off x="7454051" y="2183138"/>
            <a:ext cx="209550" cy="436554"/>
          </a:xfrm>
          <a:prstGeom prst="downArrow">
            <a:avLst/>
          </a:prstGeom>
          <a:solidFill>
            <a:schemeClr val="accent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IN" sz="1013" dirty="0" err="1">
              <a:solidFill>
                <a:srgbClr val="000000"/>
              </a:solidFill>
              <a:latin typeface="Calibri"/>
              <a:ea typeface="ＭＳ Ｐゴシック"/>
            </a:endParaRPr>
          </a:p>
        </p:txBody>
      </p:sp>
    </p:spTree>
    <p:extLst>
      <p:ext uri="{BB962C8B-B14F-4D97-AF65-F5344CB8AC3E}">
        <p14:creationId xmlns:p14="http://schemas.microsoft.com/office/powerpoint/2010/main" val="27973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189" y="1443808"/>
            <a:ext cx="5247515" cy="430887"/>
          </a:xfrm>
        </p:spPr>
        <p:txBody>
          <a:bodyPr/>
          <a:lstStyle/>
          <a:p>
            <a:r>
              <a:rPr lang="en-IN" sz="2800" dirty="0"/>
              <a:t>Conservation of Natural Resources</a:t>
            </a:r>
          </a:p>
        </p:txBody>
      </p:sp>
      <p:graphicFrame>
        <p:nvGraphicFramePr>
          <p:cNvPr id="4" name="Table 3"/>
          <p:cNvGraphicFramePr>
            <a:graphicFrameLocks noGrp="1"/>
          </p:cNvGraphicFramePr>
          <p:nvPr>
            <p:extLst>
              <p:ext uri="{D42A27DB-BD31-4B8C-83A1-F6EECF244321}">
                <p14:modId xmlns:p14="http://schemas.microsoft.com/office/powerpoint/2010/main" val="1877814588"/>
              </p:ext>
            </p:extLst>
          </p:nvPr>
        </p:nvGraphicFramePr>
        <p:xfrm>
          <a:off x="3177389" y="2241988"/>
          <a:ext cx="2578099" cy="3465196"/>
        </p:xfrm>
        <a:graphic>
          <a:graphicData uri="http://schemas.openxmlformats.org/drawingml/2006/table">
            <a:tbl>
              <a:tblPr firstRow="1" bandRow="1">
                <a:tableStyleId>{5DA37D80-6434-44D0-A028-1B22A696006F}</a:tableStyleId>
              </a:tblPr>
              <a:tblGrid>
                <a:gridCol w="2578099">
                  <a:extLst>
                    <a:ext uri="{9D8B030D-6E8A-4147-A177-3AD203B41FA5}">
                      <a16:colId xmlns:a16="http://schemas.microsoft.com/office/drawing/2014/main" val="20000"/>
                    </a:ext>
                  </a:extLst>
                </a:gridCol>
              </a:tblGrid>
              <a:tr h="2050612">
                <a:tc>
                  <a:txBody>
                    <a:bodyPr/>
                    <a:lstStyle/>
                    <a:p>
                      <a:pPr marL="457200" indent="-457200">
                        <a:buFont typeface="Wingdings" panose="05000000000000000000" pitchFamily="2" charset="2"/>
                        <a:buChar char="v"/>
                      </a:pPr>
                      <a:r>
                        <a:rPr lang="en-US" sz="3200" b="0" dirty="0"/>
                        <a:t>Save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Reduce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Reuse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Recycle</a:t>
                      </a:r>
                      <a:endParaRPr lang="en-IN" sz="3200" b="0" dirty="0">
                        <a:solidFill>
                          <a:srgbClr val="00B050"/>
                        </a:solidFill>
                      </a:endParaRPr>
                    </a:p>
                  </a:txBody>
                  <a:tcPr marL="51435" marR="51435" marT="25718" marB="25718"/>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25788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67024301"/>
              </p:ext>
            </p:extLst>
          </p:nvPr>
        </p:nvGraphicFramePr>
        <p:xfrm>
          <a:off x="191914" y="1466386"/>
          <a:ext cx="8736933" cy="4905376"/>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F-4</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solidFill>
                          <a:latin typeface="Century Gothic" panose="020B0502020202020204" pitchFamily="34" charset="0"/>
                        </a:rPr>
                        <a:t>Organized</a:t>
                      </a: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300" b="0" i="1">
                          <a:solidFill>
                            <a:srgbClr val="000000"/>
                          </a:solidFill>
                          <a:effectLst/>
                          <a:latin typeface="Century Gothic" panose="020B0502020202020204" pitchFamily="34" charset="0"/>
                          <a:ea typeface="Times New Roman"/>
                          <a:cs typeface="Times New Roman"/>
                        </a:rPr>
                        <a:t>Systems for natural resource conservation</a:t>
                      </a:r>
                      <a:br>
                        <a:rPr lang="en-IN" sz="1300" b="0" i="1">
                          <a:solidFill>
                            <a:srgbClr val="000000"/>
                          </a:solidFill>
                          <a:effectLst/>
                          <a:latin typeface="Century Gothic" panose="020B0502020202020204" pitchFamily="34" charset="0"/>
                          <a:ea typeface="Times New Roman"/>
                          <a:cs typeface="Times New Roman"/>
                        </a:rPr>
                      </a:br>
                      <a:br>
                        <a:rPr lang="en-IN" sz="1300" b="0" i="1">
                          <a:solidFill>
                            <a:srgbClr val="000000"/>
                          </a:solidFill>
                          <a:effectLst/>
                          <a:latin typeface="Century Gothic" panose="020B0502020202020204" pitchFamily="34" charset="0"/>
                          <a:ea typeface="Times New Roman"/>
                          <a:cs typeface="Times New Roman"/>
                        </a:rPr>
                      </a:br>
                      <a:endParaRPr lang="en-IN" sz="1300" b="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No focus on natural resource conservation</a:t>
                      </a:r>
                      <a:endParaRPr lang="en-IN" sz="13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Ad-hoc low cost measures for natural resource conservation developed </a:t>
                      </a:r>
                      <a:r>
                        <a:rPr lang="en-IN" sz="1300" b="0" i="1" dirty="0" err="1">
                          <a:solidFill>
                            <a:srgbClr val="000000"/>
                          </a:solidFill>
                          <a:effectLst/>
                          <a:latin typeface="Century Gothic" panose="020B0502020202020204" pitchFamily="34" charset="0"/>
                          <a:ea typeface="Times New Roman"/>
                          <a:cs typeface="Times New Roman"/>
                        </a:rPr>
                        <a:t>eg</a:t>
                      </a:r>
                      <a:r>
                        <a:rPr lang="en-IN" sz="1300" b="0" i="1" dirty="0">
                          <a:solidFill>
                            <a:srgbClr val="000000"/>
                          </a:solidFill>
                          <a:effectLst/>
                          <a:latin typeface="Century Gothic" panose="020B0502020202020204" pitchFamily="34" charset="0"/>
                          <a:ea typeface="Times New Roman"/>
                          <a:cs typeface="Times New Roman"/>
                        </a:rPr>
                        <a:t>. natural lighting, paper re-use, water wastage prevention etc.</a:t>
                      </a:r>
                    </a:p>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People are trained on conservation</a:t>
                      </a:r>
                      <a:endParaRPr lang="en-IN" sz="13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Identified important areas of resource conservation such as (as applicable) heat exchangers, solar water heating / P V panels, investments in hydro / wind projects</a:t>
                      </a:r>
                    </a:p>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Plans drawn up for gradually use renewable resources, water recycling, plantation to make up for use of wood, if applicable </a:t>
                      </a:r>
                    </a:p>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Plans are implemented and review mechanism is in place</a:t>
                      </a:r>
                      <a:endParaRPr lang="en-IN" sz="13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Implemented plans for natural resource conservation achieve 60-90% of its target</a:t>
                      </a:r>
                    </a:p>
                    <a:p>
                      <a:pPr algn="ctr">
                        <a:spcAft>
                          <a:spcPts val="0"/>
                        </a:spcAft>
                      </a:pPr>
                      <a:r>
                        <a:rPr lang="en-IN" sz="1300" b="0" i="1" dirty="0">
                          <a:solidFill>
                            <a:srgbClr val="000000"/>
                          </a:solidFill>
                          <a:effectLst/>
                          <a:latin typeface="Century Gothic" panose="020B0502020202020204" pitchFamily="34" charset="0"/>
                          <a:ea typeface="Times New Roman"/>
                          <a:cs typeface="Times New Roman"/>
                        </a:rPr>
                        <a:t> - Progress regularly reviewed by top management</a:t>
                      </a:r>
                      <a:endParaRPr lang="en-IN" sz="13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spcAft>
                          <a:spcPts val="0"/>
                        </a:spcAft>
                        <a:buFontTx/>
                        <a:buChar char="-"/>
                      </a:pPr>
                      <a:r>
                        <a:rPr lang="en-IN" sz="1300" b="0" i="1" dirty="0">
                          <a:solidFill>
                            <a:srgbClr val="000000"/>
                          </a:solidFill>
                          <a:effectLst/>
                          <a:latin typeface="Century Gothic" panose="020B0502020202020204" pitchFamily="34" charset="0"/>
                          <a:ea typeface="Times New Roman"/>
                          <a:cs typeface="Times New Roman"/>
                        </a:rPr>
                        <a:t>Plans implemented achieve &gt;90% of the target</a:t>
                      </a:r>
                    </a:p>
                    <a:p>
                      <a:pPr marL="285750" indent="-285750" algn="ctr">
                        <a:spcAft>
                          <a:spcPts val="0"/>
                        </a:spcAft>
                        <a:buFontTx/>
                        <a:buChar char="-"/>
                      </a:pPr>
                      <a:r>
                        <a:rPr lang="en-IN" sz="1300" b="0" i="1" dirty="0">
                          <a:solidFill>
                            <a:srgbClr val="000000"/>
                          </a:solidFill>
                          <a:effectLst/>
                          <a:latin typeface="Century Gothic" panose="020B0502020202020204" pitchFamily="34" charset="0"/>
                          <a:ea typeface="Times New Roman"/>
                          <a:cs typeface="Times New Roman"/>
                        </a:rPr>
                        <a:t> Processes including raw materials are continually reviewed to maximize conservation of natural resources</a:t>
                      </a:r>
                      <a:endParaRPr lang="en-IN" sz="13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200" dirty="0">
                          <a:latin typeface="Century Gothic" panose="020B0502020202020204" pitchFamily="34" charset="0"/>
                        </a:rPr>
                        <a:t>Score</a:t>
                      </a:r>
                      <a:endParaRPr lang="en-IN" sz="12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0</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2</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3</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4</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latin typeface="Century Gothic" panose="020B0502020202020204" pitchFamily="34" charset="0"/>
                        </a:rPr>
                        <a:t>5</a:t>
                      </a:r>
                      <a:endParaRPr lang="en-IN" sz="12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66516493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4-09</a:t>
            </a:r>
            <a:br>
              <a:rPr lang="en-IN" sz="2400" b="1" dirty="0">
                <a:ln/>
                <a:solidFill>
                  <a:schemeClr val="tx1"/>
                </a:solidFill>
              </a:rPr>
            </a:br>
            <a:r>
              <a:rPr lang="en-IN" sz="2400" b="1" dirty="0">
                <a:ln/>
                <a:solidFill>
                  <a:schemeClr val="tx1"/>
                </a:solidFill>
              </a:rPr>
              <a:t>Outcome  of Natural Resource Conservation</a:t>
            </a:r>
          </a:p>
        </p:txBody>
      </p:sp>
    </p:spTree>
    <p:extLst>
      <p:ext uri="{BB962C8B-B14F-4D97-AF65-F5344CB8AC3E}">
        <p14:creationId xmlns:p14="http://schemas.microsoft.com/office/powerpoint/2010/main" val="504657468"/>
      </p:ext>
    </p:extLst>
  </p:cSld>
  <p:clrMapOvr>
    <a:masterClrMapping/>
  </p:clrMapOvr>
  <p:transition spd="slow">
    <p:wipe dir="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5606" y="2630614"/>
            <a:ext cx="7288306" cy="1600438"/>
          </a:xfrm>
        </p:spPr>
        <p:txBody>
          <a:bodyPr/>
          <a:lstStyle/>
          <a:p>
            <a:pPr algn="ctr"/>
            <a:r>
              <a:rPr lang="en-IN" sz="4800" b="1" dirty="0"/>
              <a:t>Objective</a:t>
            </a:r>
          </a:p>
          <a:p>
            <a:pPr algn="ctr"/>
            <a:r>
              <a:rPr lang="en-IN" sz="2800" dirty="0"/>
              <a:t>To assess the energy efficiency and energy conservation performance of the company</a:t>
            </a:r>
          </a:p>
        </p:txBody>
      </p:sp>
    </p:spTree>
    <p:extLst>
      <p:ext uri="{BB962C8B-B14F-4D97-AF65-F5344CB8AC3E}">
        <p14:creationId xmlns:p14="http://schemas.microsoft.com/office/powerpoint/2010/main" val="3293237959"/>
      </p:ext>
    </p:extLst>
  </p:cSld>
  <p:clrMapOvr>
    <a:masterClrMapping/>
  </p:clrMapOvr>
  <p:transition spd="slow">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7618" name="Picture 2"/>
          <p:cNvPicPr>
            <a:picLocks noChangeAspect="1" noChangeArrowheads="1"/>
          </p:cNvPicPr>
          <p:nvPr/>
        </p:nvPicPr>
        <p:blipFill>
          <a:blip r:embed="rId2" cstate="print"/>
          <a:srcRect/>
          <a:stretch>
            <a:fillRect/>
          </a:stretch>
        </p:blipFill>
        <p:spPr bwMode="auto">
          <a:xfrm>
            <a:off x="0" y="1205345"/>
            <a:ext cx="8659091" cy="5292437"/>
          </a:xfrm>
          <a:prstGeom prst="rect">
            <a:avLst/>
          </a:prstGeom>
          <a:noFill/>
          <a:ln w="9525">
            <a:noFill/>
            <a:miter lim="800000"/>
            <a:headEnd/>
            <a:tailEnd/>
          </a:ln>
          <a:effectLst/>
        </p:spPr>
      </p:pic>
      <p:sp>
        <p:nvSpPr>
          <p:cNvPr id="6" name="TextBox 5"/>
          <p:cNvSpPr txBox="1"/>
          <p:nvPr/>
        </p:nvSpPr>
        <p:spPr>
          <a:xfrm>
            <a:off x="0" y="886691"/>
            <a:ext cx="5278582" cy="369332"/>
          </a:xfrm>
          <a:prstGeom prst="rect">
            <a:avLst/>
          </a:prstGeom>
          <a:noFill/>
        </p:spPr>
        <p:txBody>
          <a:bodyPr wrap="square" rtlCol="0">
            <a:spAutoFit/>
          </a:bodyPr>
          <a:lstStyle/>
          <a:p>
            <a:r>
              <a:rPr lang="en-US" b="1" dirty="0"/>
              <a:t>Energy Loss </a:t>
            </a:r>
            <a:r>
              <a:rPr lang="en-US" b="1" dirty="0" err="1"/>
              <a:t>Indentification</a:t>
            </a:r>
            <a:r>
              <a:rPr lang="en-US" b="1" dirty="0"/>
              <a:t> and Elimination</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90" y="1042294"/>
            <a:ext cx="5247515" cy="369332"/>
          </a:xfrm>
        </p:spPr>
        <p:txBody>
          <a:bodyPr/>
          <a:lstStyle/>
          <a:p>
            <a:r>
              <a:rPr lang="en-US" sz="2400" dirty="0"/>
              <a:t> Energy Performance</a:t>
            </a:r>
            <a:endParaRPr lang="en-IN" sz="2400" dirty="0"/>
          </a:p>
        </p:txBody>
      </p:sp>
      <p:pic>
        <p:nvPicPr>
          <p:cNvPr id="19458" name="Picture 2" descr="http://www.sustainabilityreport.heineken.com/images/improve/green-brewer/charts/total-specific-energy-consump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630" y="1811752"/>
            <a:ext cx="6304922" cy="36595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5471364"/>
            <a:ext cx="5528552" cy="400110"/>
          </a:xfrm>
          <a:prstGeom prst="rect">
            <a:avLst/>
          </a:prstGeom>
          <a:noFill/>
        </p:spPr>
        <p:txBody>
          <a:bodyPr wrap="square" rtlCol="0">
            <a:spAutoFit/>
          </a:bodyPr>
          <a:lstStyle/>
          <a:p>
            <a:pPr fontAlgn="base">
              <a:spcBef>
                <a:spcPct val="0"/>
              </a:spcBef>
              <a:spcAft>
                <a:spcPct val="0"/>
              </a:spcAft>
            </a:pPr>
            <a:r>
              <a:rPr lang="en-US" sz="2000" b="1" dirty="0">
                <a:solidFill>
                  <a:srgbClr val="000000"/>
                </a:solidFill>
                <a:latin typeface="+mj-lt"/>
                <a:ea typeface="ＭＳ Ｐゴシック"/>
              </a:rPr>
              <a:t>Specific Energy Consumption:  Is it coming down?</a:t>
            </a:r>
            <a:endParaRPr lang="en-IN" sz="2000" b="1" dirty="0">
              <a:solidFill>
                <a:srgbClr val="000000"/>
              </a:solidFill>
              <a:latin typeface="+mj-lt"/>
              <a:ea typeface="ＭＳ Ｐゴシック"/>
            </a:endParaRPr>
          </a:p>
        </p:txBody>
      </p:sp>
    </p:spTree>
    <p:extLst>
      <p:ext uri="{BB962C8B-B14F-4D97-AF65-F5344CB8AC3E}">
        <p14:creationId xmlns:p14="http://schemas.microsoft.com/office/powerpoint/2010/main" val="1714065207"/>
      </p:ext>
    </p:extLst>
  </p:cSld>
  <p:clrMapOvr>
    <a:masterClrMapping/>
  </p:clrMapOvr>
  <p:transition spd="slow">
    <p:wipe dir="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71098309"/>
              </p:ext>
            </p:extLst>
          </p:nvPr>
        </p:nvGraphicFramePr>
        <p:xfrm>
          <a:off x="191914" y="1466386"/>
          <a:ext cx="8736933" cy="481631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Q-2</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600" b="0" i="1" dirty="0">
                          <a:solidFill>
                            <a:srgbClr val="000000"/>
                          </a:solidFill>
                          <a:effectLst/>
                          <a:latin typeface="Century Gothic" panose="020B0502020202020204" pitchFamily="34" charset="0"/>
                          <a:ea typeface="Times New Roman"/>
                          <a:cs typeface="Times New Roman"/>
                        </a:rPr>
                        <a:t>Energy performance</a:t>
                      </a:r>
                      <a:endParaRPr lang="en-IN" sz="1600" b="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1">
                          <a:solidFill>
                            <a:srgbClr val="000000"/>
                          </a:solidFill>
                          <a:effectLst/>
                          <a:latin typeface="Century Gothic" panose="020B0502020202020204" pitchFamily="34" charset="0"/>
                          <a:ea typeface="Times New Roman"/>
                          <a:cs typeface="Times New Roman"/>
                        </a:rPr>
                        <a:t>-   Energy performance indicators are not fully defined</a:t>
                      </a:r>
                      <a:endParaRPr lang="en-IN" sz="16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dirty="0">
                          <a:solidFill>
                            <a:srgbClr val="000000"/>
                          </a:solidFill>
                          <a:effectLst/>
                          <a:latin typeface="Century Gothic" panose="020B0502020202020204" pitchFamily="34" charset="0"/>
                          <a:ea typeface="Times New Roman"/>
                          <a:cs typeface="Times New Roman"/>
                        </a:rPr>
                        <a:t>-   Important energy performance indicators are defined and monitored for compliance. </a:t>
                      </a:r>
                      <a:br>
                        <a:rPr lang="en-IN" sz="1600" b="0" i="1" dirty="0">
                          <a:solidFill>
                            <a:srgbClr val="000000"/>
                          </a:solidFill>
                          <a:effectLst/>
                          <a:latin typeface="Century Gothic" panose="020B0502020202020204" pitchFamily="34" charset="0"/>
                          <a:ea typeface="Times New Roman"/>
                          <a:cs typeface="Times New Roman"/>
                        </a:rPr>
                      </a:br>
                      <a:r>
                        <a:rPr lang="en-IN" sz="1600" b="0" i="1" dirty="0">
                          <a:solidFill>
                            <a:srgbClr val="000000"/>
                          </a:solidFill>
                          <a:effectLst/>
                          <a:latin typeface="Century Gothic" panose="020B0502020202020204" pitchFamily="34" charset="0"/>
                          <a:ea typeface="Times New Roman"/>
                          <a:cs typeface="Times New Roman"/>
                        </a:rPr>
                        <a:t>-   Sets yearly targets for reduction in specific energy consumptions and achieves these up to 50%</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1">
                          <a:solidFill>
                            <a:srgbClr val="000000"/>
                          </a:solidFill>
                          <a:effectLst/>
                          <a:latin typeface="Century Gothic" panose="020B0502020202020204" pitchFamily="34" charset="0"/>
                          <a:ea typeface="Times New Roman"/>
                          <a:cs typeface="Times New Roman"/>
                        </a:rPr>
                        <a:t>-   All energy performance indicators are monitored</a:t>
                      </a:r>
                      <a:br>
                        <a:rPr lang="en-IN" sz="1600" b="0" i="1">
                          <a:solidFill>
                            <a:srgbClr val="000000"/>
                          </a:solidFill>
                          <a:effectLst/>
                          <a:latin typeface="Century Gothic" panose="020B0502020202020204" pitchFamily="34" charset="0"/>
                          <a:ea typeface="Times New Roman"/>
                          <a:cs typeface="Times New Roman"/>
                        </a:rPr>
                      </a:br>
                      <a:r>
                        <a:rPr lang="en-IN" sz="1600" b="0" i="1">
                          <a:solidFill>
                            <a:srgbClr val="000000"/>
                          </a:solidFill>
                          <a:effectLst/>
                          <a:latin typeface="Century Gothic" panose="020B0502020202020204" pitchFamily="34" charset="0"/>
                          <a:ea typeface="Times New Roman"/>
                          <a:cs typeface="Times New Roman"/>
                        </a:rPr>
                        <a:t>-   Achieves 5% reduction over previous year in specific energy consumption for the products</a:t>
                      </a:r>
                      <a:endParaRPr lang="en-IN" sz="1600" b="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1" dirty="0">
                          <a:solidFill>
                            <a:srgbClr val="000000"/>
                          </a:solidFill>
                          <a:effectLst/>
                          <a:latin typeface="Century Gothic" panose="020B0502020202020204" pitchFamily="34" charset="0"/>
                          <a:ea typeface="Times New Roman"/>
                          <a:cs typeface="Times New Roman"/>
                        </a:rPr>
                        <a:t>-  Achieves over 5% and up to 10% reduction over previous year in specific energy consumption for the products </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1" dirty="0">
                          <a:solidFill>
                            <a:srgbClr val="000000"/>
                          </a:solidFill>
                          <a:effectLst/>
                          <a:latin typeface="Century Gothic" panose="020B0502020202020204" pitchFamily="34" charset="0"/>
                          <a:ea typeface="Times New Roman"/>
                          <a:cs typeface="Times New Roman"/>
                        </a:rPr>
                        <a:t>-  Achieves over 10% reduction over previous year in specific energy consumption for the products </a:t>
                      </a:r>
                      <a:endParaRPr lang="en-IN" sz="16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845216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596" y="996938"/>
            <a:ext cx="4557503" cy="417527"/>
          </a:xfrm>
        </p:spPr>
        <p:txBody>
          <a:bodyPr/>
          <a:lstStyle/>
          <a:p>
            <a:r>
              <a:rPr lang="en-US" sz="2400" dirty="0"/>
              <a:t>Conservation of Natural Resources</a:t>
            </a:r>
            <a:endParaRPr lang="en-IN" sz="2400" dirty="0"/>
          </a:p>
        </p:txBody>
      </p:sp>
      <p:pic>
        <p:nvPicPr>
          <p:cNvPr id="5" name="Picture 2" descr="http://www.green-the-world.net/images/conventional_renewable_energy_sourc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491" y="1808189"/>
            <a:ext cx="7383285" cy="404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742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Roadmap</a:t>
            </a:r>
          </a:p>
        </p:txBody>
      </p:sp>
      <p:graphicFrame>
        <p:nvGraphicFramePr>
          <p:cNvPr id="3" name="Diagram 2"/>
          <p:cNvGraphicFramePr/>
          <p:nvPr>
            <p:extLst/>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73074" y="2487487"/>
            <a:ext cx="2704118"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Pilot Project to test ZED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Evolve an ecosystem around ZED</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Test existing value proposition and reveal deficiencies </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p:txBody>
      </p:sp>
      <p:sp>
        <p:nvSpPr>
          <p:cNvPr id="6" name="TextBox 5"/>
          <p:cNvSpPr txBox="1"/>
          <p:nvPr/>
        </p:nvSpPr>
        <p:spPr>
          <a:xfrm>
            <a:off x="3377708" y="2481030"/>
            <a:ext cx="2439046" cy="3046988"/>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Financial Support through subsidy by </a:t>
            </a:r>
            <a:r>
              <a:rPr lang="en-US" sz="1600" dirty="0" err="1">
                <a:solidFill>
                  <a:srgbClr val="000000"/>
                </a:solidFill>
                <a:ea typeface="Calibri" charset="0"/>
                <a:cs typeface="Calibri" charset="0"/>
              </a:rPr>
              <a:t>MoMSME</a:t>
            </a: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Assess, rate and handhold </a:t>
            </a:r>
            <a:r>
              <a:rPr lang="en-US" sz="1600" b="1" dirty="0">
                <a:solidFill>
                  <a:srgbClr val="000000"/>
                </a:solidFill>
                <a:ea typeface="Calibri" charset="0"/>
                <a:cs typeface="Calibri" charset="0"/>
              </a:rPr>
              <a:t>22,222 MSMEs</a:t>
            </a:r>
            <a:r>
              <a:rPr lang="en-US" sz="1600" dirty="0">
                <a:solidFill>
                  <a:srgbClr val="000000"/>
                </a:solidFill>
                <a:ea typeface="Calibri" charset="0"/>
                <a:cs typeface="Calibri" charset="0"/>
              </a:rPr>
              <a:t> </a:t>
            </a:r>
            <a:r>
              <a:rPr lang="en-US" sz="1600" b="1" dirty="0">
                <a:solidFill>
                  <a:srgbClr val="000000"/>
                </a:solidFill>
                <a:ea typeface="Calibri" charset="0"/>
                <a:cs typeface="Calibri" charset="0"/>
              </a:rPr>
              <a:t>units</a:t>
            </a:r>
            <a:r>
              <a:rPr lang="en-US" sz="1600" dirty="0">
                <a:solidFill>
                  <a:srgbClr val="000000"/>
                </a:solidFill>
                <a:ea typeface="Calibri" charset="0"/>
                <a:cs typeface="Calibri" charset="0"/>
              </a:rPr>
              <a:t> in the next 2-3 years</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Finalize value proposition for the ZED Scheme</a:t>
            </a:r>
          </a:p>
        </p:txBody>
      </p:sp>
      <p:sp>
        <p:nvSpPr>
          <p:cNvPr id="7" name="TextBox 6"/>
          <p:cNvSpPr txBox="1"/>
          <p:nvPr/>
        </p:nvSpPr>
        <p:spPr>
          <a:xfrm>
            <a:off x="5917859" y="2483109"/>
            <a:ext cx="2766661" cy="1815882"/>
          </a:xfrm>
          <a:prstGeom prst="rect">
            <a:avLst/>
          </a:prstGeom>
          <a:ln>
            <a:solidFill>
              <a:srgbClr val="00B0F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Build Capacities and capabilities to Scale-up the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Target to cover </a:t>
            </a:r>
            <a:r>
              <a:rPr lang="en-US" sz="1600" b="1" dirty="0">
                <a:solidFill>
                  <a:srgbClr val="000000"/>
                </a:solidFill>
                <a:ea typeface="Calibri" charset="0"/>
                <a:cs typeface="Calibri" charset="0"/>
              </a:rPr>
              <a:t>1.25 </a:t>
            </a:r>
            <a:r>
              <a:rPr lang="en-US" sz="1600" b="1" dirty="0" err="1">
                <a:solidFill>
                  <a:srgbClr val="000000"/>
                </a:solidFill>
                <a:ea typeface="Calibri" charset="0"/>
                <a:cs typeface="Calibri" charset="0"/>
              </a:rPr>
              <a:t>mn</a:t>
            </a:r>
            <a:r>
              <a:rPr lang="en-US" sz="1600" b="1" dirty="0">
                <a:solidFill>
                  <a:srgbClr val="000000"/>
                </a:solidFill>
                <a:ea typeface="Calibri" charset="0"/>
                <a:cs typeface="Calibri" charset="0"/>
              </a:rPr>
              <a:t> MSMEs </a:t>
            </a:r>
            <a:r>
              <a:rPr lang="en-US" sz="1600" dirty="0">
                <a:solidFill>
                  <a:srgbClr val="000000"/>
                </a:solidFill>
                <a:ea typeface="Calibri" charset="0"/>
                <a:cs typeface="Calibri" charset="0"/>
              </a:rPr>
              <a:t>in the next 5-7 years</a:t>
            </a:r>
          </a:p>
        </p:txBody>
      </p:sp>
      <p:sp>
        <p:nvSpPr>
          <p:cNvPr id="5" name="Up Arrow 4"/>
          <p:cNvSpPr/>
          <p:nvPr/>
        </p:nvSpPr>
        <p:spPr>
          <a:xfrm>
            <a:off x="4272768" y="5680714"/>
            <a:ext cx="560438" cy="823325"/>
          </a:xfrm>
          <a:prstGeom prst="up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extLst>
      <p:ext uri="{BB962C8B-B14F-4D97-AF65-F5344CB8AC3E}">
        <p14:creationId xmlns:p14="http://schemas.microsoft.com/office/powerpoint/2010/main" val="297666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189" y="1012921"/>
            <a:ext cx="5458611" cy="861774"/>
          </a:xfrm>
        </p:spPr>
        <p:txBody>
          <a:bodyPr/>
          <a:lstStyle/>
          <a:p>
            <a:r>
              <a:rPr lang="en-US" sz="2800" dirty="0"/>
              <a:t>How to conserve Natural Resources</a:t>
            </a:r>
            <a:endParaRPr lang="en-IN" sz="2800" dirty="0"/>
          </a:p>
        </p:txBody>
      </p:sp>
      <p:graphicFrame>
        <p:nvGraphicFramePr>
          <p:cNvPr id="4" name="Table 3"/>
          <p:cNvGraphicFramePr>
            <a:graphicFrameLocks noGrp="1"/>
          </p:cNvGraphicFramePr>
          <p:nvPr>
            <p:extLst/>
          </p:nvPr>
        </p:nvGraphicFramePr>
        <p:xfrm>
          <a:off x="3177389" y="2241988"/>
          <a:ext cx="2578099" cy="3465196"/>
        </p:xfrm>
        <a:graphic>
          <a:graphicData uri="http://schemas.openxmlformats.org/drawingml/2006/table">
            <a:tbl>
              <a:tblPr firstRow="1" bandRow="1">
                <a:tableStyleId>{5DA37D80-6434-44D0-A028-1B22A696006F}</a:tableStyleId>
              </a:tblPr>
              <a:tblGrid>
                <a:gridCol w="2578099">
                  <a:extLst>
                    <a:ext uri="{9D8B030D-6E8A-4147-A177-3AD203B41FA5}">
                      <a16:colId xmlns:a16="http://schemas.microsoft.com/office/drawing/2014/main" val="20000"/>
                    </a:ext>
                  </a:extLst>
                </a:gridCol>
              </a:tblGrid>
              <a:tr h="2050612">
                <a:tc>
                  <a:txBody>
                    <a:bodyPr/>
                    <a:lstStyle/>
                    <a:p>
                      <a:pPr marL="457200" indent="-457200">
                        <a:buFont typeface="Wingdings" panose="05000000000000000000" pitchFamily="2" charset="2"/>
                        <a:buChar char="v"/>
                      </a:pPr>
                      <a:r>
                        <a:rPr lang="en-US" sz="3200" b="0" dirty="0"/>
                        <a:t>Save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Reduce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Reuse</a:t>
                      </a:r>
                    </a:p>
                    <a:p>
                      <a:pPr marL="457200" indent="-457200">
                        <a:buFont typeface="Wingdings" panose="05000000000000000000" pitchFamily="2" charset="2"/>
                        <a:buChar char="v"/>
                      </a:pPr>
                      <a:endParaRPr lang="en-US" sz="3200" b="0" dirty="0"/>
                    </a:p>
                    <a:p>
                      <a:pPr marL="457200" indent="-457200">
                        <a:buFont typeface="Wingdings" panose="05000000000000000000" pitchFamily="2" charset="2"/>
                        <a:buChar char="v"/>
                      </a:pPr>
                      <a:r>
                        <a:rPr lang="en-US" sz="3200" b="0" dirty="0"/>
                        <a:t>Recycle</a:t>
                      </a:r>
                      <a:endParaRPr lang="en-IN" sz="3200" b="0" dirty="0">
                        <a:solidFill>
                          <a:srgbClr val="00B050"/>
                        </a:solidFill>
                      </a:endParaRPr>
                    </a:p>
                  </a:txBody>
                  <a:tcPr marL="51435" marR="51435" marT="25718" marB="25718"/>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21534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1 Título"/>
          <p:cNvSpPr>
            <a:spLocks noGrp="1"/>
          </p:cNvSpPr>
          <p:nvPr>
            <p:ph type="title"/>
          </p:nvPr>
        </p:nvSpPr>
        <p:spPr>
          <a:xfrm>
            <a:off x="846038" y="957596"/>
            <a:ext cx="3935636" cy="492443"/>
          </a:xfrm>
        </p:spPr>
        <p:txBody>
          <a:bodyPr/>
          <a:lstStyle/>
          <a:p>
            <a:r>
              <a:rPr lang="es-ES" sz="3200" dirty="0">
                <a:solidFill>
                  <a:srgbClr val="00FF00"/>
                </a:solidFill>
              </a:rPr>
              <a:t>R</a:t>
            </a:r>
            <a:r>
              <a:rPr lang="es-ES" sz="3200" dirty="0"/>
              <a:t>educe</a:t>
            </a:r>
            <a:endParaRPr lang="es-ES" sz="3200" dirty="0">
              <a:solidFill>
                <a:srgbClr val="00FF00"/>
              </a:solidFill>
            </a:endParaRPr>
          </a:p>
        </p:txBody>
      </p:sp>
      <p:sp>
        <p:nvSpPr>
          <p:cNvPr id="14338" name="2 Marcador de contenido"/>
          <p:cNvSpPr>
            <a:spLocks noGrp="1"/>
          </p:cNvSpPr>
          <p:nvPr>
            <p:ph idx="1"/>
          </p:nvPr>
        </p:nvSpPr>
        <p:spPr>
          <a:xfrm>
            <a:off x="846038" y="1650395"/>
            <a:ext cx="5519340" cy="1231106"/>
          </a:xfrm>
        </p:spPr>
        <p:txBody>
          <a:bodyPr/>
          <a:lstStyle/>
          <a:p>
            <a:pPr>
              <a:buFont typeface="Wingdings" pitchFamily="2" charset="2"/>
              <a:buChar char="Ø"/>
            </a:pPr>
            <a:r>
              <a:rPr lang="es-ES" sz="2000" b="1" dirty="0"/>
              <a:t>Reduce </a:t>
            </a:r>
            <a:r>
              <a:rPr lang="es-ES" sz="2000" b="1" dirty="0" err="1"/>
              <a:t>is</a:t>
            </a:r>
            <a:r>
              <a:rPr lang="es-ES" sz="2000" b="1" dirty="0"/>
              <a:t> to use </a:t>
            </a:r>
            <a:r>
              <a:rPr lang="es-ES" sz="2000" b="1" dirty="0" err="1"/>
              <a:t>less</a:t>
            </a:r>
            <a:r>
              <a:rPr lang="es-ES" sz="2000" b="1" dirty="0"/>
              <a:t> </a:t>
            </a:r>
            <a:r>
              <a:rPr lang="es-ES" sz="2000" b="1" dirty="0" err="1"/>
              <a:t>energy</a:t>
            </a:r>
            <a:r>
              <a:rPr lang="es-ES" sz="2000" b="1" dirty="0"/>
              <a:t> </a:t>
            </a:r>
            <a:r>
              <a:rPr lang="es-ES" sz="2000" b="1" dirty="0" err="1"/>
              <a:t>or</a:t>
            </a:r>
            <a:r>
              <a:rPr lang="es-ES" sz="2000" b="1" dirty="0"/>
              <a:t> </a:t>
            </a:r>
            <a:r>
              <a:rPr lang="es-ES" sz="2000" b="1" dirty="0" err="1"/>
              <a:t>not</a:t>
            </a:r>
            <a:r>
              <a:rPr lang="es-ES" sz="2000" b="1" dirty="0"/>
              <a:t> </a:t>
            </a:r>
            <a:r>
              <a:rPr lang="es-ES" sz="2000" b="1" dirty="0" err="1"/>
              <a:t>to</a:t>
            </a:r>
            <a:r>
              <a:rPr lang="es-ES" sz="2000" b="1" dirty="0"/>
              <a:t> </a:t>
            </a:r>
            <a:r>
              <a:rPr lang="es-ES" sz="2000" b="1" dirty="0" err="1"/>
              <a:t>waste</a:t>
            </a:r>
            <a:r>
              <a:rPr lang="es-ES" sz="2000" b="1" dirty="0"/>
              <a:t> </a:t>
            </a:r>
            <a:r>
              <a:rPr lang="es-ES" sz="2000" b="1" dirty="0" err="1"/>
              <a:t>it</a:t>
            </a:r>
            <a:r>
              <a:rPr lang="es-ES" sz="2000" b="1" dirty="0"/>
              <a:t>.</a:t>
            </a:r>
          </a:p>
          <a:p>
            <a:pPr>
              <a:buFont typeface="Wingdings" pitchFamily="2" charset="2"/>
              <a:buChar char="Ø"/>
            </a:pPr>
            <a:endParaRPr lang="es-ES" sz="2000" b="1" dirty="0"/>
          </a:p>
        </p:txBody>
      </p:sp>
      <p:pic>
        <p:nvPicPr>
          <p:cNvPr id="14340" name="Picture 4" descr="descarga (3)"/>
          <p:cNvPicPr>
            <a:picLocks noChangeAspect="1" noChangeArrowheads="1"/>
          </p:cNvPicPr>
          <p:nvPr/>
        </p:nvPicPr>
        <p:blipFill>
          <a:blip r:embed="rId3" cstate="print"/>
          <a:srcRect/>
          <a:stretch>
            <a:fillRect/>
          </a:stretch>
        </p:blipFill>
        <p:spPr bwMode="auto">
          <a:xfrm>
            <a:off x="4065115" y="2136275"/>
            <a:ext cx="4549506" cy="4124826"/>
          </a:xfrm>
          <a:prstGeom prst="rect">
            <a:avLst/>
          </a:prstGeom>
          <a:noFill/>
        </p:spPr>
      </p:pic>
      <p:pic>
        <p:nvPicPr>
          <p:cNvPr id="14341" name="Picture 5" descr="descarga"/>
          <p:cNvPicPr>
            <a:picLocks noChangeAspect="1" noChangeArrowheads="1"/>
          </p:cNvPicPr>
          <p:nvPr/>
        </p:nvPicPr>
        <p:blipFill>
          <a:blip r:embed="rId4" cstate="print"/>
          <a:srcRect/>
          <a:stretch>
            <a:fillRect/>
          </a:stretch>
        </p:blipFill>
        <p:spPr bwMode="auto">
          <a:xfrm>
            <a:off x="846038" y="3025710"/>
            <a:ext cx="3219077" cy="2841690"/>
          </a:xfrm>
          <a:prstGeom prst="rect">
            <a:avLst/>
          </a:prstGeom>
          <a:noFill/>
        </p:spPr>
      </p:pic>
    </p:spTree>
    <p:extLst>
      <p:ext uri="{BB962C8B-B14F-4D97-AF65-F5344CB8AC3E}">
        <p14:creationId xmlns:p14="http://schemas.microsoft.com/office/powerpoint/2010/main" val="29766657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7 Marcador de contenido"/>
          <p:cNvGraphicFramePr>
            <a:graphicFrameLocks noGrp="1"/>
          </p:cNvGraphicFramePr>
          <p:nvPr>
            <p:ph idx="1"/>
            <p:extLst>
              <p:ext uri="{D42A27DB-BD31-4B8C-83A1-F6EECF244321}">
                <p14:modId xmlns:p14="http://schemas.microsoft.com/office/powerpoint/2010/main" val="3052730487"/>
              </p:ext>
            </p:extLst>
          </p:nvPr>
        </p:nvGraphicFramePr>
        <p:xfrm>
          <a:off x="647700" y="1845568"/>
          <a:ext cx="7886700" cy="4189311"/>
        </p:xfrm>
        <a:graphic>
          <a:graphicData uri="http://schemas.openxmlformats.org/drawingml/2006/table">
            <a:tbl>
              <a:tblPr firstRow="1" bandRow="1">
                <a:tableStyleId>{72833802-FEF1-4C79-8D5D-14CF1EAF98D9}</a:tableStyleId>
              </a:tblPr>
              <a:tblGrid>
                <a:gridCol w="2796512">
                  <a:extLst>
                    <a:ext uri="{9D8B030D-6E8A-4147-A177-3AD203B41FA5}">
                      <a16:colId xmlns:a16="http://schemas.microsoft.com/office/drawing/2014/main" val="20000"/>
                    </a:ext>
                  </a:extLst>
                </a:gridCol>
                <a:gridCol w="5090188">
                  <a:extLst>
                    <a:ext uri="{9D8B030D-6E8A-4147-A177-3AD203B41FA5}">
                      <a16:colId xmlns:a16="http://schemas.microsoft.com/office/drawing/2014/main" val="20001"/>
                    </a:ext>
                  </a:extLst>
                </a:gridCol>
              </a:tblGrid>
              <a:tr h="388448">
                <a:tc>
                  <a:txBody>
                    <a:bodyPr/>
                    <a:lstStyle/>
                    <a:p>
                      <a:pPr algn="ctr"/>
                      <a:r>
                        <a:rPr lang="es-ES" sz="1800" dirty="0" err="1">
                          <a:latin typeface="Century Gothic" panose="020B0502020202020204" pitchFamily="34" charset="0"/>
                        </a:rPr>
                        <a:t>Save</a:t>
                      </a:r>
                      <a:endParaRPr lang="es-ES" sz="1800" i="1" dirty="0">
                        <a:solidFill>
                          <a:schemeClr val="tx1">
                            <a:lumMod val="95000"/>
                            <a:lumOff val="5000"/>
                          </a:schemeClr>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s-ES" sz="1800" dirty="0" err="1">
                          <a:latin typeface="Century Gothic" panose="020B0502020202020204" pitchFamily="34" charset="0"/>
                        </a:rPr>
                        <a:t>How</a:t>
                      </a:r>
                      <a:r>
                        <a:rPr lang="es-ES" sz="1800" dirty="0">
                          <a:latin typeface="Century Gothic" panose="020B0502020202020204" pitchFamily="34" charset="0"/>
                        </a:rPr>
                        <a:t>?</a:t>
                      </a:r>
                      <a:endParaRPr lang="es-ES" sz="1800" i="1" dirty="0">
                        <a:solidFill>
                          <a:schemeClr val="tx1">
                            <a:lumMod val="95000"/>
                            <a:lumOff val="5000"/>
                          </a:schemeClr>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99282">
                <a:tc>
                  <a:txBody>
                    <a:bodyPr/>
                    <a:lstStyle/>
                    <a:p>
                      <a:pPr algn="ctr"/>
                      <a:endParaRPr lang="es-ES" sz="1800" dirty="0">
                        <a:latin typeface="Century Gothic" panose="020B0502020202020204" pitchFamily="34" charset="0"/>
                      </a:endParaRPr>
                    </a:p>
                    <a:p>
                      <a:pPr algn="ctr"/>
                      <a:r>
                        <a:rPr lang="es-ES" sz="1800" dirty="0">
                          <a:latin typeface="Century Gothic" panose="020B0502020202020204" pitchFamily="34" charset="0"/>
                        </a:rPr>
                        <a:t>WATER</a:t>
                      </a:r>
                      <a:r>
                        <a:rPr lang="es-ES" sz="1800" baseline="0" dirty="0">
                          <a:latin typeface="Century Gothic" panose="020B0502020202020204" pitchFamily="34" charset="0"/>
                        </a:rPr>
                        <a:t> </a:t>
                      </a:r>
                      <a:endParaRPr lang="es-ES" sz="1800" b="1"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FontTx/>
                        <a:buChar char="-"/>
                      </a:pPr>
                      <a:r>
                        <a:rPr lang="es-ES" sz="1800" dirty="0">
                          <a:latin typeface="Century Gothic" panose="020B0502020202020204" pitchFamily="34" charset="0"/>
                        </a:rPr>
                        <a:t>Use </a:t>
                      </a:r>
                      <a:r>
                        <a:rPr lang="es-ES" sz="1800" dirty="0" err="1">
                          <a:latin typeface="Century Gothic" panose="020B0502020202020204" pitchFamily="34" charset="0"/>
                        </a:rPr>
                        <a:t>bucket</a:t>
                      </a:r>
                      <a:r>
                        <a:rPr lang="es-ES" sz="1800" dirty="0">
                          <a:latin typeface="Century Gothic" panose="020B0502020202020204" pitchFamily="34" charset="0"/>
                        </a:rPr>
                        <a:t> </a:t>
                      </a:r>
                      <a:r>
                        <a:rPr lang="es-ES" sz="1800" dirty="0" err="1">
                          <a:latin typeface="Century Gothic" panose="020B0502020202020204" pitchFamily="34" charset="0"/>
                        </a:rPr>
                        <a:t>water</a:t>
                      </a:r>
                      <a:r>
                        <a:rPr lang="es-ES" sz="1800" dirty="0">
                          <a:latin typeface="Century Gothic" panose="020B0502020202020204" pitchFamily="34" charset="0"/>
                        </a:rPr>
                        <a:t> </a:t>
                      </a:r>
                      <a:r>
                        <a:rPr lang="es-ES" sz="1800" dirty="0" err="1">
                          <a:latin typeface="Century Gothic" panose="020B0502020202020204" pitchFamily="34" charset="0"/>
                        </a:rPr>
                        <a:t>instead</a:t>
                      </a:r>
                      <a:r>
                        <a:rPr lang="es-ES" sz="1800" dirty="0">
                          <a:latin typeface="Century Gothic" panose="020B0502020202020204" pitchFamily="34" charset="0"/>
                        </a:rPr>
                        <a:t> of </a:t>
                      </a:r>
                      <a:r>
                        <a:rPr lang="es-ES" sz="1800" dirty="0" err="1">
                          <a:latin typeface="Century Gothic" panose="020B0502020202020204" pitchFamily="34" charset="0"/>
                        </a:rPr>
                        <a:t>shower</a:t>
                      </a:r>
                      <a:endParaRPr lang="es-ES" sz="1800" dirty="0">
                        <a:latin typeface="Century Gothic" panose="020B0502020202020204" pitchFamily="34" charset="0"/>
                      </a:endParaRPr>
                    </a:p>
                    <a:p>
                      <a:pPr algn="ctr">
                        <a:buFontTx/>
                        <a:buChar char="-"/>
                      </a:pPr>
                      <a:r>
                        <a:rPr lang="es-ES" sz="1800" dirty="0" err="1">
                          <a:latin typeface="Century Gothic" panose="020B0502020202020204" pitchFamily="34" charset="0"/>
                        </a:rPr>
                        <a:t>Put</a:t>
                      </a:r>
                      <a:r>
                        <a:rPr lang="es-ES" sz="1800" dirty="0">
                          <a:latin typeface="Century Gothic" panose="020B0502020202020204" pitchFamily="34" charset="0"/>
                        </a:rPr>
                        <a:t> a </a:t>
                      </a:r>
                      <a:r>
                        <a:rPr lang="es-ES" sz="1800" dirty="0" err="1">
                          <a:latin typeface="Century Gothic" panose="020B0502020202020204" pitchFamily="34" charset="0"/>
                        </a:rPr>
                        <a:t>big</a:t>
                      </a:r>
                      <a:r>
                        <a:rPr lang="es-ES" sz="1800" dirty="0">
                          <a:latin typeface="Century Gothic" panose="020B0502020202020204" pitchFamily="34" charset="0"/>
                        </a:rPr>
                        <a:t> </a:t>
                      </a:r>
                      <a:r>
                        <a:rPr lang="es-ES" sz="1800" dirty="0" err="1">
                          <a:latin typeface="Century Gothic" panose="020B0502020202020204" pitchFamily="34" charset="0"/>
                        </a:rPr>
                        <a:t>bin</a:t>
                      </a:r>
                      <a:r>
                        <a:rPr lang="es-ES" sz="1800" dirty="0">
                          <a:latin typeface="Century Gothic" panose="020B0502020202020204" pitchFamily="34" charset="0"/>
                        </a:rPr>
                        <a:t> in </a:t>
                      </a:r>
                      <a:r>
                        <a:rPr lang="es-ES" sz="1800" dirty="0" err="1">
                          <a:latin typeface="Century Gothic" panose="020B0502020202020204" pitchFamily="34" charset="0"/>
                        </a:rPr>
                        <a:t>the</a:t>
                      </a:r>
                      <a:r>
                        <a:rPr lang="es-ES" sz="1800" dirty="0">
                          <a:latin typeface="Century Gothic" panose="020B0502020202020204" pitchFamily="34" charset="0"/>
                        </a:rPr>
                        <a:t> </a:t>
                      </a:r>
                      <a:r>
                        <a:rPr lang="es-ES" sz="1800" dirty="0" err="1">
                          <a:latin typeface="Century Gothic" panose="020B0502020202020204" pitchFamily="34" charset="0"/>
                        </a:rPr>
                        <a:t>garden</a:t>
                      </a:r>
                      <a:r>
                        <a:rPr lang="es-ES" sz="1800" dirty="0">
                          <a:latin typeface="Century Gothic" panose="020B0502020202020204" pitchFamily="34" charset="0"/>
                        </a:rPr>
                        <a:t> to </a:t>
                      </a:r>
                      <a:r>
                        <a:rPr lang="es-ES" sz="1800" dirty="0" err="1">
                          <a:latin typeface="Century Gothic" panose="020B0502020202020204" pitchFamily="34" charset="0"/>
                        </a:rPr>
                        <a:t>collect</a:t>
                      </a:r>
                      <a:r>
                        <a:rPr lang="es-ES" sz="1800" dirty="0">
                          <a:latin typeface="Century Gothic" panose="020B0502020202020204" pitchFamily="34" charset="0"/>
                        </a:rPr>
                        <a:t> rain </a:t>
                      </a:r>
                      <a:r>
                        <a:rPr lang="es-ES" sz="1800" dirty="0" err="1">
                          <a:latin typeface="Century Gothic" panose="020B0502020202020204" pitchFamily="34" charset="0"/>
                        </a:rPr>
                        <a:t>water</a:t>
                      </a:r>
                      <a:r>
                        <a:rPr lang="es-ES" sz="1800" baseline="0" dirty="0">
                          <a:latin typeface="Century Gothic" panose="020B0502020202020204" pitchFamily="34" charset="0"/>
                        </a:rPr>
                        <a:t>, and use </a:t>
                      </a:r>
                      <a:r>
                        <a:rPr lang="es-ES" sz="1800" baseline="0" dirty="0" err="1">
                          <a:latin typeface="Century Gothic" panose="020B0502020202020204" pitchFamily="34" charset="0"/>
                        </a:rPr>
                        <a:t>it</a:t>
                      </a:r>
                      <a:r>
                        <a:rPr lang="es-ES" sz="1800" baseline="0" dirty="0">
                          <a:latin typeface="Century Gothic" panose="020B0502020202020204" pitchFamily="34" charset="0"/>
                        </a:rPr>
                        <a:t> </a:t>
                      </a:r>
                      <a:r>
                        <a:rPr lang="es-ES" sz="1800" baseline="0" dirty="0" err="1">
                          <a:latin typeface="Century Gothic" panose="020B0502020202020204" pitchFamily="34" charset="0"/>
                        </a:rPr>
                        <a:t>for</a:t>
                      </a:r>
                      <a:r>
                        <a:rPr lang="es-ES" sz="1800" baseline="0" dirty="0">
                          <a:latin typeface="Century Gothic" panose="020B0502020202020204" pitchFamily="34" charset="0"/>
                        </a:rPr>
                        <a:t> </a:t>
                      </a:r>
                      <a:r>
                        <a:rPr lang="es-ES" sz="1800" baseline="0" dirty="0" err="1">
                          <a:latin typeface="Century Gothic" panose="020B0502020202020204" pitchFamily="34" charset="0"/>
                        </a:rPr>
                        <a:t>watering</a:t>
                      </a:r>
                      <a:r>
                        <a:rPr lang="es-ES" sz="1800" baseline="0" dirty="0">
                          <a:latin typeface="Century Gothic" panose="020B0502020202020204" pitchFamily="34" charset="0"/>
                        </a:rPr>
                        <a:t>.</a:t>
                      </a:r>
                      <a:endParaRPr lang="es-ES" sz="1800" b="1"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30401">
                <a:tc>
                  <a:txBody>
                    <a:bodyPr/>
                    <a:lstStyle/>
                    <a:p>
                      <a:pPr algn="ctr"/>
                      <a:endParaRPr lang="es-ES" sz="1800" dirty="0">
                        <a:latin typeface="Century Gothic" panose="020B0502020202020204" pitchFamily="34" charset="0"/>
                      </a:endParaRPr>
                    </a:p>
                    <a:p>
                      <a:pPr algn="ctr"/>
                      <a:r>
                        <a:rPr lang="es-ES" sz="1800" dirty="0">
                          <a:latin typeface="Century Gothic" panose="020B0502020202020204" pitchFamily="34" charset="0"/>
                        </a:rPr>
                        <a:t>ELECTRICITY</a:t>
                      </a:r>
                      <a:r>
                        <a:rPr lang="es-ES" sz="1800" baseline="0" dirty="0">
                          <a:latin typeface="Century Gothic" panose="020B0502020202020204" pitchFamily="34" charset="0"/>
                        </a:rPr>
                        <a:t> </a:t>
                      </a:r>
                      <a:endParaRPr lang="es-ES" sz="1800" b="1"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FontTx/>
                        <a:buChar char="-"/>
                      </a:pPr>
                      <a:r>
                        <a:rPr lang="es-ES" sz="1800" dirty="0">
                          <a:latin typeface="Century Gothic" panose="020B0502020202020204" pitchFamily="34" charset="0"/>
                        </a:rPr>
                        <a:t>Use</a:t>
                      </a:r>
                      <a:r>
                        <a:rPr lang="es-ES" sz="1800" baseline="0" dirty="0">
                          <a:latin typeface="Century Gothic" panose="020B0502020202020204" pitchFamily="34" charset="0"/>
                        </a:rPr>
                        <a:t> </a:t>
                      </a:r>
                      <a:r>
                        <a:rPr lang="es-ES" sz="1800" baseline="0" dirty="0" err="1">
                          <a:latin typeface="Century Gothic" panose="020B0502020202020204" pitchFamily="34" charset="0"/>
                        </a:rPr>
                        <a:t>l</a:t>
                      </a:r>
                      <a:r>
                        <a:rPr lang="es-ES" sz="1800" dirty="0" err="1">
                          <a:latin typeface="Century Gothic" panose="020B0502020202020204" pitchFamily="34" charset="0"/>
                        </a:rPr>
                        <a:t>ow</a:t>
                      </a:r>
                      <a:r>
                        <a:rPr lang="es-ES" sz="1800" dirty="0">
                          <a:latin typeface="Century Gothic" panose="020B0502020202020204" pitchFamily="34" charset="0"/>
                        </a:rPr>
                        <a:t> </a:t>
                      </a:r>
                      <a:r>
                        <a:rPr lang="es-ES" sz="1800" dirty="0" err="1">
                          <a:latin typeface="Century Gothic" panose="020B0502020202020204" pitchFamily="34" charset="0"/>
                        </a:rPr>
                        <a:t>power</a:t>
                      </a:r>
                      <a:r>
                        <a:rPr lang="es-ES" sz="1800" dirty="0">
                          <a:latin typeface="Century Gothic" panose="020B0502020202020204" pitchFamily="34" charset="0"/>
                        </a:rPr>
                        <a:t> </a:t>
                      </a:r>
                      <a:r>
                        <a:rPr lang="es-ES" sz="1800" dirty="0" err="1">
                          <a:latin typeface="Century Gothic" panose="020B0502020202020204" pitchFamily="34" charset="0"/>
                        </a:rPr>
                        <a:t>consuming</a:t>
                      </a:r>
                      <a:r>
                        <a:rPr lang="es-ES" sz="1800" dirty="0">
                          <a:latin typeface="Century Gothic" panose="020B0502020202020204" pitchFamily="34" charset="0"/>
                        </a:rPr>
                        <a:t>  </a:t>
                      </a:r>
                      <a:r>
                        <a:rPr lang="es-ES" sz="1800" dirty="0" err="1">
                          <a:latin typeface="Century Gothic" panose="020B0502020202020204" pitchFamily="34" charset="0"/>
                        </a:rPr>
                        <a:t>bulbs</a:t>
                      </a:r>
                      <a:endParaRPr lang="es-ES" sz="1800" dirty="0">
                        <a:latin typeface="Century Gothic" panose="020B0502020202020204" pitchFamily="34" charset="0"/>
                      </a:endParaRPr>
                    </a:p>
                    <a:p>
                      <a:pPr algn="ctr">
                        <a:buFontTx/>
                        <a:buChar char="-"/>
                      </a:pPr>
                      <a:r>
                        <a:rPr lang="es-ES" sz="1800" baseline="0" dirty="0" err="1">
                          <a:latin typeface="Century Gothic" panose="020B0502020202020204" pitchFamily="34" charset="0"/>
                        </a:rPr>
                        <a:t>Switch</a:t>
                      </a:r>
                      <a:r>
                        <a:rPr lang="es-ES" sz="1800" baseline="0" dirty="0">
                          <a:latin typeface="Century Gothic" panose="020B0502020202020204" pitchFamily="34" charset="0"/>
                        </a:rPr>
                        <a:t> off </a:t>
                      </a:r>
                      <a:r>
                        <a:rPr lang="es-ES" sz="1800" baseline="0" dirty="0" err="1">
                          <a:latin typeface="Century Gothic" panose="020B0502020202020204" pitchFamily="34" charset="0"/>
                        </a:rPr>
                        <a:t>the</a:t>
                      </a:r>
                      <a:r>
                        <a:rPr lang="es-ES" sz="1800" baseline="0" dirty="0">
                          <a:latin typeface="Century Gothic" panose="020B0502020202020204" pitchFamily="34" charset="0"/>
                        </a:rPr>
                        <a:t> </a:t>
                      </a:r>
                      <a:r>
                        <a:rPr lang="es-ES" sz="1800" baseline="0" dirty="0" err="1">
                          <a:latin typeface="Century Gothic" panose="020B0502020202020204" pitchFamily="34" charset="0"/>
                        </a:rPr>
                        <a:t>lights</a:t>
                      </a:r>
                      <a:r>
                        <a:rPr lang="es-ES" sz="1800" baseline="0" dirty="0">
                          <a:latin typeface="Century Gothic" panose="020B0502020202020204" pitchFamily="34" charset="0"/>
                        </a:rPr>
                        <a:t> </a:t>
                      </a:r>
                      <a:r>
                        <a:rPr lang="es-ES" sz="1800" baseline="0" dirty="0" err="1">
                          <a:latin typeface="Century Gothic" panose="020B0502020202020204" pitchFamily="34" charset="0"/>
                        </a:rPr>
                        <a:t>when</a:t>
                      </a:r>
                      <a:r>
                        <a:rPr lang="es-ES" sz="1800" baseline="0" dirty="0">
                          <a:latin typeface="Century Gothic" panose="020B0502020202020204" pitchFamily="34" charset="0"/>
                        </a:rPr>
                        <a:t> </a:t>
                      </a:r>
                      <a:r>
                        <a:rPr lang="es-ES" sz="1800" baseline="0" dirty="0" err="1">
                          <a:latin typeface="Century Gothic" panose="020B0502020202020204" pitchFamily="34" charset="0"/>
                        </a:rPr>
                        <a:t>you</a:t>
                      </a:r>
                      <a:r>
                        <a:rPr lang="es-ES" sz="1800" baseline="0" dirty="0">
                          <a:latin typeface="Century Gothic" panose="020B0502020202020204" pitchFamily="34" charset="0"/>
                        </a:rPr>
                        <a:t> </a:t>
                      </a:r>
                      <a:r>
                        <a:rPr lang="es-ES" sz="1800" baseline="0" dirty="0" err="1">
                          <a:latin typeface="Century Gothic" panose="020B0502020202020204" pitchFamily="34" charset="0"/>
                        </a:rPr>
                        <a:t>aren’t</a:t>
                      </a:r>
                      <a:r>
                        <a:rPr lang="es-ES" sz="1800" baseline="0" dirty="0">
                          <a:latin typeface="Century Gothic" panose="020B0502020202020204" pitchFamily="34" charset="0"/>
                        </a:rPr>
                        <a:t> at home</a:t>
                      </a:r>
                    </a:p>
                    <a:p>
                      <a:pPr algn="ctr">
                        <a:buFontTx/>
                        <a:buChar char="-"/>
                      </a:pPr>
                      <a:r>
                        <a:rPr lang="es-ES" sz="1800" baseline="0" dirty="0" err="1">
                          <a:latin typeface="Century Gothic" panose="020B0502020202020204" pitchFamily="34" charset="0"/>
                        </a:rPr>
                        <a:t>Fill</a:t>
                      </a:r>
                      <a:r>
                        <a:rPr lang="es-ES" sz="1800" baseline="0" dirty="0">
                          <a:latin typeface="Century Gothic" panose="020B0502020202020204" pitchFamily="34" charset="0"/>
                        </a:rPr>
                        <a:t> </a:t>
                      </a:r>
                      <a:r>
                        <a:rPr lang="es-ES" sz="1800" baseline="0" dirty="0" err="1">
                          <a:latin typeface="Century Gothic" panose="020B0502020202020204" pitchFamily="34" charset="0"/>
                        </a:rPr>
                        <a:t>completly</a:t>
                      </a:r>
                      <a:r>
                        <a:rPr lang="es-ES" sz="1800" baseline="0" dirty="0">
                          <a:latin typeface="Century Gothic" panose="020B0502020202020204" pitchFamily="34" charset="0"/>
                        </a:rPr>
                        <a:t> </a:t>
                      </a:r>
                      <a:r>
                        <a:rPr lang="es-ES" sz="1800" baseline="0" dirty="0" err="1">
                          <a:latin typeface="Century Gothic" panose="020B0502020202020204" pitchFamily="34" charset="0"/>
                        </a:rPr>
                        <a:t>your</a:t>
                      </a:r>
                      <a:r>
                        <a:rPr lang="es-ES" sz="1800" baseline="0" dirty="0">
                          <a:latin typeface="Century Gothic" panose="020B0502020202020204" pitchFamily="34" charset="0"/>
                        </a:rPr>
                        <a:t> </a:t>
                      </a:r>
                      <a:r>
                        <a:rPr lang="es-ES" sz="1800" baseline="0" dirty="0" err="1">
                          <a:latin typeface="Century Gothic" panose="020B0502020202020204" pitchFamily="34" charset="0"/>
                        </a:rPr>
                        <a:t>washing</a:t>
                      </a:r>
                      <a:r>
                        <a:rPr lang="es-ES" sz="1800" baseline="0" dirty="0">
                          <a:latin typeface="Century Gothic" panose="020B0502020202020204" pitchFamily="34" charset="0"/>
                        </a:rPr>
                        <a:t> up </a:t>
                      </a:r>
                      <a:endParaRPr lang="es-ES" sz="1800" b="1"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29035">
                <a:tc>
                  <a:txBody>
                    <a:bodyPr/>
                    <a:lstStyle/>
                    <a:p>
                      <a:pPr algn="ctr"/>
                      <a:endParaRPr lang="es-ES" sz="1800" dirty="0">
                        <a:latin typeface="Century Gothic" panose="020B0502020202020204" pitchFamily="34" charset="0"/>
                      </a:endParaRPr>
                    </a:p>
                    <a:p>
                      <a:pPr algn="ctr"/>
                      <a:r>
                        <a:rPr lang="es-ES" sz="1800" dirty="0">
                          <a:latin typeface="Century Gothic" panose="020B0502020202020204" pitchFamily="34" charset="0"/>
                        </a:rPr>
                        <a:t>OIL</a:t>
                      </a:r>
                      <a:r>
                        <a:rPr lang="es-ES" sz="1800" baseline="0" dirty="0">
                          <a:latin typeface="Century Gothic" panose="020B0502020202020204" pitchFamily="34" charset="0"/>
                        </a:rPr>
                        <a:t> </a:t>
                      </a:r>
                      <a:endParaRPr lang="es-ES" sz="1800" b="1"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800" dirty="0">
                          <a:latin typeface="Century Gothic" panose="020B0502020202020204" pitchFamily="34" charset="0"/>
                        </a:rPr>
                        <a:t>-</a:t>
                      </a:r>
                      <a:r>
                        <a:rPr lang="es-ES" sz="1800" baseline="0" dirty="0">
                          <a:latin typeface="Century Gothic" panose="020B0502020202020204" pitchFamily="34" charset="0"/>
                        </a:rPr>
                        <a:t> </a:t>
                      </a:r>
                      <a:r>
                        <a:rPr lang="es-ES" sz="1800" baseline="0" dirty="0" err="1">
                          <a:latin typeface="Century Gothic" panose="020B0502020202020204" pitchFamily="34" charset="0"/>
                        </a:rPr>
                        <a:t>We</a:t>
                      </a:r>
                      <a:r>
                        <a:rPr lang="es-ES" sz="1800" baseline="0" dirty="0">
                          <a:latin typeface="Century Gothic" panose="020B0502020202020204" pitchFamily="34" charset="0"/>
                        </a:rPr>
                        <a:t> can come to </a:t>
                      </a:r>
                      <a:r>
                        <a:rPr lang="es-ES" sz="1800" baseline="0" dirty="0" err="1">
                          <a:latin typeface="Century Gothic" panose="020B0502020202020204" pitchFamily="34" charset="0"/>
                        </a:rPr>
                        <a:t>our</a:t>
                      </a:r>
                      <a:r>
                        <a:rPr lang="es-ES" sz="1800" baseline="0" dirty="0">
                          <a:latin typeface="Century Gothic" panose="020B0502020202020204" pitchFamily="34" charset="0"/>
                        </a:rPr>
                        <a:t> </a:t>
                      </a:r>
                      <a:r>
                        <a:rPr lang="es-ES" sz="1800" baseline="0" dirty="0" err="1">
                          <a:latin typeface="Century Gothic" panose="020B0502020202020204" pitchFamily="34" charset="0"/>
                        </a:rPr>
                        <a:t>workplace</a:t>
                      </a:r>
                      <a:r>
                        <a:rPr lang="es-ES" sz="1800" baseline="0" dirty="0">
                          <a:latin typeface="Century Gothic" panose="020B0502020202020204" pitchFamily="34" charset="0"/>
                        </a:rPr>
                        <a:t> </a:t>
                      </a:r>
                      <a:r>
                        <a:rPr lang="es-ES" sz="1800" baseline="0" dirty="0" err="1">
                          <a:latin typeface="Century Gothic" panose="020B0502020202020204" pitchFamily="34" charset="0"/>
                        </a:rPr>
                        <a:t>walking</a:t>
                      </a:r>
                      <a:r>
                        <a:rPr lang="es-ES" sz="1800" baseline="0" dirty="0">
                          <a:latin typeface="Century Gothic" panose="020B0502020202020204" pitchFamily="34" charset="0"/>
                        </a:rPr>
                        <a:t> , </a:t>
                      </a:r>
                      <a:r>
                        <a:rPr lang="es-ES" sz="1800" baseline="0" dirty="0" err="1">
                          <a:latin typeface="Century Gothic" panose="020B0502020202020204" pitchFamily="34" charset="0"/>
                        </a:rPr>
                        <a:t>by</a:t>
                      </a:r>
                      <a:r>
                        <a:rPr lang="es-ES" sz="1800" baseline="0" dirty="0">
                          <a:latin typeface="Century Gothic" panose="020B0502020202020204" pitchFamily="34" charset="0"/>
                        </a:rPr>
                        <a:t>  </a:t>
                      </a:r>
                      <a:r>
                        <a:rPr lang="es-ES" sz="1800" baseline="0" dirty="0" err="1">
                          <a:latin typeface="Century Gothic" panose="020B0502020202020204" pitchFamily="34" charset="0"/>
                        </a:rPr>
                        <a:t>bike</a:t>
                      </a:r>
                      <a:r>
                        <a:rPr lang="es-ES" sz="1800" baseline="0" dirty="0">
                          <a:latin typeface="Century Gothic" panose="020B0502020202020204" pitchFamily="34" charset="0"/>
                        </a:rPr>
                        <a:t> </a:t>
                      </a:r>
                      <a:r>
                        <a:rPr lang="es-ES" sz="1800" baseline="0" dirty="0" err="1">
                          <a:latin typeface="Century Gothic" panose="020B0502020202020204" pitchFamily="34" charset="0"/>
                        </a:rPr>
                        <a:t>or</a:t>
                      </a:r>
                      <a:r>
                        <a:rPr lang="es-ES" sz="1800" baseline="0" dirty="0">
                          <a:latin typeface="Century Gothic" panose="020B0502020202020204" pitchFamily="34" charset="0"/>
                        </a:rPr>
                        <a:t> </a:t>
                      </a:r>
                      <a:r>
                        <a:rPr lang="es-ES" sz="1800" baseline="0" dirty="0" err="1">
                          <a:latin typeface="Century Gothic" panose="020B0502020202020204" pitchFamily="34" charset="0"/>
                        </a:rPr>
                        <a:t>by</a:t>
                      </a:r>
                      <a:r>
                        <a:rPr lang="es-ES" sz="1800" baseline="0" dirty="0">
                          <a:latin typeface="Century Gothic" panose="020B0502020202020204" pitchFamily="34" charset="0"/>
                        </a:rPr>
                        <a:t> </a:t>
                      </a:r>
                      <a:r>
                        <a:rPr lang="es-ES" sz="1800" baseline="0" dirty="0" err="1">
                          <a:latin typeface="Century Gothic" panose="020B0502020202020204" pitchFamily="34" charset="0"/>
                        </a:rPr>
                        <a:t>public</a:t>
                      </a:r>
                      <a:r>
                        <a:rPr lang="es-ES" sz="1800" baseline="0" dirty="0">
                          <a:latin typeface="Century Gothic" panose="020B0502020202020204" pitchFamily="34" charset="0"/>
                        </a:rPr>
                        <a:t> </a:t>
                      </a:r>
                      <a:r>
                        <a:rPr lang="es-ES" sz="1800" baseline="0" dirty="0" err="1">
                          <a:latin typeface="Century Gothic" panose="020B0502020202020204" pitchFamily="34" charset="0"/>
                        </a:rPr>
                        <a:t>transport</a:t>
                      </a:r>
                      <a:r>
                        <a:rPr lang="es-ES" sz="1800" baseline="0" dirty="0">
                          <a:latin typeface="Century Gothic" panose="020B0502020202020204" pitchFamily="34" charset="0"/>
                        </a:rPr>
                        <a:t>.</a:t>
                      </a:r>
                      <a:endParaRPr lang="es-ES" sz="1800" b="1"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69865">
                <a:tc>
                  <a:txBody>
                    <a:bodyPr/>
                    <a:lstStyle/>
                    <a:p>
                      <a:pPr algn="ctr"/>
                      <a:r>
                        <a:rPr lang="es-ES" sz="1800" dirty="0">
                          <a:latin typeface="Century Gothic" panose="020B0502020202020204" pitchFamily="34" charset="0"/>
                        </a:rPr>
                        <a:t>ALUMINIUM</a:t>
                      </a:r>
                      <a:r>
                        <a:rPr lang="es-ES" sz="1800" baseline="0" dirty="0">
                          <a:latin typeface="Century Gothic" panose="020B0502020202020204" pitchFamily="34" charset="0"/>
                        </a:rPr>
                        <a:t>  , PLASTIC AND PAPER </a:t>
                      </a:r>
                      <a:endParaRPr lang="es-ES" sz="1800" b="1"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buFontTx/>
                        <a:buNone/>
                      </a:pPr>
                      <a:r>
                        <a:rPr lang="es-ES" sz="1800" dirty="0" err="1">
                          <a:latin typeface="Century Gothic" panose="020B0502020202020204" pitchFamily="34" charset="0"/>
                        </a:rPr>
                        <a:t>Don’t</a:t>
                      </a:r>
                      <a:r>
                        <a:rPr lang="es-ES" sz="1800" dirty="0">
                          <a:latin typeface="Century Gothic" panose="020B0502020202020204" pitchFamily="34" charset="0"/>
                        </a:rPr>
                        <a:t> </a:t>
                      </a:r>
                      <a:r>
                        <a:rPr lang="es-ES" sz="1800" dirty="0" err="1">
                          <a:latin typeface="Century Gothic" panose="020B0502020202020204" pitchFamily="34" charset="0"/>
                        </a:rPr>
                        <a:t>warp</a:t>
                      </a:r>
                      <a:r>
                        <a:rPr lang="es-ES" sz="1800" dirty="0">
                          <a:latin typeface="Century Gothic" panose="020B0502020202020204" pitchFamily="34" charset="0"/>
                        </a:rPr>
                        <a:t> </a:t>
                      </a:r>
                      <a:r>
                        <a:rPr lang="es-ES" sz="1800" dirty="0" err="1">
                          <a:latin typeface="Century Gothic" panose="020B0502020202020204" pitchFamily="34" charset="0"/>
                        </a:rPr>
                        <a:t>your</a:t>
                      </a:r>
                      <a:r>
                        <a:rPr lang="es-ES" sz="1800" dirty="0">
                          <a:latin typeface="Century Gothic" panose="020B0502020202020204" pitchFamily="34" charset="0"/>
                        </a:rPr>
                        <a:t> </a:t>
                      </a:r>
                      <a:r>
                        <a:rPr lang="es-ES" sz="1800" dirty="0" err="1">
                          <a:latin typeface="Century Gothic" panose="020B0502020202020204" pitchFamily="34" charset="0"/>
                        </a:rPr>
                        <a:t>snacks</a:t>
                      </a:r>
                      <a:r>
                        <a:rPr lang="es-ES" sz="1800" dirty="0">
                          <a:latin typeface="Century Gothic" panose="020B0502020202020204" pitchFamily="34" charset="0"/>
                        </a:rPr>
                        <a:t> in </a:t>
                      </a:r>
                      <a:r>
                        <a:rPr lang="es-ES" sz="1800" dirty="0" err="1">
                          <a:latin typeface="Century Gothic" panose="020B0502020202020204" pitchFamily="34" charset="0"/>
                        </a:rPr>
                        <a:t>aluminium</a:t>
                      </a:r>
                      <a:r>
                        <a:rPr lang="es-ES" sz="1800" baseline="0" dirty="0">
                          <a:latin typeface="Century Gothic" panose="020B0502020202020204" pitchFamily="34" charset="0"/>
                        </a:rPr>
                        <a:t> </a:t>
                      </a:r>
                      <a:r>
                        <a:rPr lang="es-ES" sz="1800" baseline="0" dirty="0" err="1">
                          <a:latin typeface="Century Gothic" panose="020B0502020202020204" pitchFamily="34" charset="0"/>
                        </a:rPr>
                        <a:t>paper</a:t>
                      </a:r>
                      <a:r>
                        <a:rPr lang="es-ES" sz="1800" baseline="0" dirty="0">
                          <a:latin typeface="Century Gothic" panose="020B0502020202020204" pitchFamily="34" charset="0"/>
                        </a:rPr>
                        <a:t>, use a </a:t>
                      </a:r>
                      <a:r>
                        <a:rPr lang="es-ES" sz="1800" baseline="0" dirty="0" err="1">
                          <a:latin typeface="Century Gothic" panose="020B0502020202020204" pitchFamily="34" charset="0"/>
                        </a:rPr>
                        <a:t>cloth</a:t>
                      </a:r>
                      <a:r>
                        <a:rPr lang="es-ES" sz="1800" baseline="0" dirty="0">
                          <a:latin typeface="Century Gothic" panose="020B0502020202020204" pitchFamily="34" charset="0"/>
                        </a:rPr>
                        <a:t> </a:t>
                      </a:r>
                      <a:r>
                        <a:rPr lang="es-ES" sz="1800" baseline="0" dirty="0" err="1">
                          <a:latin typeface="Century Gothic" panose="020B0502020202020204" pitchFamily="34" charset="0"/>
                        </a:rPr>
                        <a:t>or</a:t>
                      </a:r>
                      <a:r>
                        <a:rPr lang="es-ES" sz="1800" baseline="0" dirty="0">
                          <a:latin typeface="Century Gothic" panose="020B0502020202020204" pitchFamily="34" charset="0"/>
                        </a:rPr>
                        <a:t> a </a:t>
                      </a:r>
                      <a:r>
                        <a:rPr lang="es-ES" sz="1800" baseline="0" dirty="0" err="1">
                          <a:latin typeface="Century Gothic" panose="020B0502020202020204" pitchFamily="34" charset="0"/>
                        </a:rPr>
                        <a:t>tupper</a:t>
                      </a:r>
                      <a:r>
                        <a:rPr lang="es-ES" sz="1800" baseline="0" dirty="0">
                          <a:latin typeface="Century Gothic" panose="020B0502020202020204" pitchFamily="34" charset="0"/>
                        </a:rPr>
                        <a:t>.</a:t>
                      </a:r>
                    </a:p>
                    <a:p>
                      <a:pPr algn="ctr">
                        <a:buFontTx/>
                        <a:buChar char="-"/>
                      </a:pPr>
                      <a:r>
                        <a:rPr lang="es-ES" sz="1800" baseline="0" dirty="0" err="1">
                          <a:latin typeface="Century Gothic" panose="020B0502020202020204" pitchFamily="34" charset="0"/>
                        </a:rPr>
                        <a:t>Don’t</a:t>
                      </a:r>
                      <a:r>
                        <a:rPr lang="es-ES" sz="1800" baseline="0" dirty="0">
                          <a:latin typeface="Century Gothic" panose="020B0502020202020204" pitchFamily="34" charset="0"/>
                        </a:rPr>
                        <a:t> </a:t>
                      </a:r>
                      <a:r>
                        <a:rPr lang="es-ES" sz="1800" baseline="0" dirty="0" err="1">
                          <a:latin typeface="Century Gothic" panose="020B0502020202020204" pitchFamily="34" charset="0"/>
                        </a:rPr>
                        <a:t>buy</a:t>
                      </a:r>
                      <a:r>
                        <a:rPr lang="es-ES" sz="1800" baseline="0" dirty="0">
                          <a:latin typeface="Century Gothic" panose="020B0502020202020204" pitchFamily="34" charset="0"/>
                        </a:rPr>
                        <a:t> </a:t>
                      </a:r>
                      <a:r>
                        <a:rPr lang="es-ES" sz="1800" baseline="0" dirty="0" err="1">
                          <a:latin typeface="Century Gothic" panose="020B0502020202020204" pitchFamily="34" charset="0"/>
                        </a:rPr>
                        <a:t>food</a:t>
                      </a:r>
                      <a:r>
                        <a:rPr lang="es-ES" sz="1800" baseline="0" dirty="0">
                          <a:latin typeface="Century Gothic" panose="020B0502020202020204" pitchFamily="34" charset="0"/>
                        </a:rPr>
                        <a:t> in </a:t>
                      </a:r>
                      <a:r>
                        <a:rPr lang="es-ES" sz="1800" baseline="0" dirty="0" err="1">
                          <a:latin typeface="Century Gothic" panose="020B0502020202020204" pitchFamily="34" charset="0"/>
                        </a:rPr>
                        <a:t>plastic</a:t>
                      </a:r>
                      <a:r>
                        <a:rPr lang="es-ES" sz="1800" baseline="0" dirty="0">
                          <a:latin typeface="Century Gothic" panose="020B0502020202020204" pitchFamily="34" charset="0"/>
                        </a:rPr>
                        <a:t> </a:t>
                      </a:r>
                      <a:r>
                        <a:rPr lang="es-ES" sz="1800" baseline="0" dirty="0" err="1">
                          <a:latin typeface="Century Gothic" panose="020B0502020202020204" pitchFamily="34" charset="0"/>
                        </a:rPr>
                        <a:t>wrapping</a:t>
                      </a:r>
                      <a:endParaRPr lang="es-ES" sz="1800" baseline="0" dirty="0">
                        <a:latin typeface="Century Gothic" panose="020B0502020202020204" pitchFamily="34" charset="0"/>
                      </a:endParaRPr>
                    </a:p>
                    <a:p>
                      <a:pPr algn="ctr">
                        <a:buFontTx/>
                        <a:buChar char="-"/>
                      </a:pPr>
                      <a:r>
                        <a:rPr lang="es-ES" sz="1800" baseline="0" dirty="0">
                          <a:latin typeface="Century Gothic" panose="020B0502020202020204" pitchFamily="34" charset="0"/>
                        </a:rPr>
                        <a:t>Use </a:t>
                      </a:r>
                      <a:r>
                        <a:rPr lang="es-ES" sz="1800" baseline="0" dirty="0" err="1">
                          <a:latin typeface="Century Gothic" panose="020B0502020202020204" pitchFamily="34" charset="0"/>
                        </a:rPr>
                        <a:t>clothes</a:t>
                      </a:r>
                      <a:r>
                        <a:rPr lang="es-ES" sz="1800" baseline="0" dirty="0">
                          <a:latin typeface="Century Gothic" panose="020B0502020202020204" pitchFamily="34" charset="0"/>
                        </a:rPr>
                        <a:t> bags </a:t>
                      </a:r>
                      <a:r>
                        <a:rPr lang="es-ES" sz="1800" baseline="0" dirty="0" err="1">
                          <a:latin typeface="Century Gothic" panose="020B0502020202020204" pitchFamily="34" charset="0"/>
                        </a:rPr>
                        <a:t>to</a:t>
                      </a:r>
                      <a:r>
                        <a:rPr lang="es-ES" sz="1800" baseline="0" dirty="0">
                          <a:latin typeface="Century Gothic" panose="020B0502020202020204" pitchFamily="34" charset="0"/>
                        </a:rPr>
                        <a:t> </a:t>
                      </a:r>
                      <a:r>
                        <a:rPr lang="es-ES" sz="1800" baseline="0" dirty="0" err="1">
                          <a:latin typeface="Century Gothic" panose="020B0502020202020204" pitchFamily="34" charset="0"/>
                        </a:rPr>
                        <a:t>go</a:t>
                      </a:r>
                      <a:r>
                        <a:rPr lang="es-ES" sz="1800" baseline="0" dirty="0">
                          <a:latin typeface="Century Gothic" panose="020B0502020202020204" pitchFamily="34" charset="0"/>
                        </a:rPr>
                        <a:t> shopping .</a:t>
                      </a:r>
                      <a:endParaRPr lang="es-ES" sz="1800" b="1"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4" name="1 Título"/>
          <p:cNvSpPr>
            <a:spLocks noGrp="1"/>
          </p:cNvSpPr>
          <p:nvPr>
            <p:ph type="title"/>
          </p:nvPr>
        </p:nvSpPr>
        <p:spPr>
          <a:xfrm>
            <a:off x="647700" y="1034733"/>
            <a:ext cx="4629150" cy="492443"/>
          </a:xfrm>
        </p:spPr>
        <p:txBody>
          <a:bodyPr/>
          <a:lstStyle/>
          <a:p>
            <a:r>
              <a:rPr lang="es-ES" sz="3200" dirty="0" err="1">
                <a:solidFill>
                  <a:srgbClr val="00FF00"/>
                </a:solidFill>
              </a:rPr>
              <a:t>S</a:t>
            </a:r>
            <a:r>
              <a:rPr lang="es-ES" sz="3200" dirty="0" err="1"/>
              <a:t>ave</a:t>
            </a:r>
            <a:endParaRPr lang="es-ES" sz="3200" dirty="0">
              <a:solidFill>
                <a:srgbClr val="00FF00"/>
              </a:solidFill>
            </a:endParaRPr>
          </a:p>
        </p:txBody>
      </p:sp>
    </p:spTree>
    <p:extLst>
      <p:ext uri="{BB962C8B-B14F-4D97-AF65-F5344CB8AC3E}">
        <p14:creationId xmlns:p14="http://schemas.microsoft.com/office/powerpoint/2010/main" val="230580091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19100" y="889001"/>
            <a:ext cx="6996687" cy="434368"/>
          </a:xfrm>
        </p:spPr>
        <p:txBody>
          <a:bodyPr rtlCol="0">
            <a:noAutofit/>
          </a:bodyPr>
          <a:lstStyle/>
          <a:p>
            <a:pPr fontAlgn="auto">
              <a:spcAft>
                <a:spcPts val="0"/>
              </a:spcAft>
              <a:defRPr/>
            </a:pPr>
            <a:r>
              <a:rPr lang="es-ES" sz="3200" dirty="0" err="1">
                <a:solidFill>
                  <a:srgbClr val="00FF00"/>
                </a:solidFill>
                <a:effectLst>
                  <a:outerShdw blurRad="38100" dist="38100" dir="2700000" algn="tl">
                    <a:srgbClr val="000000">
                      <a:alpha val="43137"/>
                    </a:srgbClr>
                  </a:outerShdw>
                </a:effectLst>
              </a:rPr>
              <a:t>R</a:t>
            </a:r>
            <a:r>
              <a:rPr lang="es-ES" sz="3200" dirty="0" err="1">
                <a:effectLst>
                  <a:outerShdw blurRad="38100" dist="38100" dir="2700000" algn="tl">
                    <a:srgbClr val="000000">
                      <a:alpha val="43137"/>
                    </a:srgbClr>
                  </a:outerShdw>
                </a:effectLst>
              </a:rPr>
              <a:t>euse</a:t>
            </a:r>
            <a:endParaRPr lang="es-ES" sz="3200" dirty="0">
              <a:solidFill>
                <a:srgbClr val="00FF00"/>
              </a:solidFill>
              <a:effectLst>
                <a:outerShdw blurRad="38100" dist="38100" dir="2700000" algn="tl">
                  <a:srgbClr val="000000">
                    <a:alpha val="43137"/>
                  </a:srgbClr>
                </a:outerShdw>
              </a:effectLst>
            </a:endParaRPr>
          </a:p>
        </p:txBody>
      </p:sp>
      <p:sp>
        <p:nvSpPr>
          <p:cNvPr id="3" name="2 Marcador de contenido"/>
          <p:cNvSpPr>
            <a:spLocks noGrp="1"/>
          </p:cNvSpPr>
          <p:nvPr>
            <p:ph idx="1"/>
          </p:nvPr>
        </p:nvSpPr>
        <p:spPr>
          <a:xfrm>
            <a:off x="419100" y="1578565"/>
            <a:ext cx="8229599" cy="4365035"/>
          </a:xfrm>
        </p:spPr>
        <p:txBody>
          <a:bodyPr rtlCol="0">
            <a:noAutofit/>
          </a:bodyPr>
          <a:lstStyle/>
          <a:p>
            <a:pPr marL="342900" indent="-342900" algn="just" fontAlgn="auto">
              <a:spcBef>
                <a:spcPts val="600"/>
              </a:spcBef>
              <a:spcAft>
                <a:spcPts val="0"/>
              </a:spcAft>
              <a:buFont typeface="Wingdings" panose="05000000000000000000" pitchFamily="2" charset="2"/>
              <a:buChar char="v"/>
              <a:defRPr/>
            </a:pPr>
            <a:r>
              <a:rPr lang="es-ES" sz="2400" dirty="0" err="1"/>
              <a:t>Reuse</a:t>
            </a:r>
            <a:r>
              <a:rPr lang="es-ES" sz="2400" dirty="0"/>
              <a:t> </a:t>
            </a:r>
            <a:r>
              <a:rPr lang="es-ES" sz="2400" dirty="0" err="1"/>
              <a:t>is</a:t>
            </a:r>
            <a:r>
              <a:rPr lang="es-ES" sz="2400" dirty="0"/>
              <a:t> </a:t>
            </a:r>
            <a:r>
              <a:rPr lang="es-ES" sz="2400" dirty="0" err="1"/>
              <a:t>to</a:t>
            </a:r>
            <a:r>
              <a:rPr lang="es-ES" sz="2400" dirty="0"/>
              <a:t> use </a:t>
            </a:r>
            <a:r>
              <a:rPr lang="es-ES" sz="2400" dirty="0" err="1"/>
              <a:t>the</a:t>
            </a:r>
            <a:r>
              <a:rPr lang="es-ES" sz="2400" dirty="0"/>
              <a:t> </a:t>
            </a:r>
            <a:r>
              <a:rPr lang="es-ES" sz="2400" dirty="0" err="1"/>
              <a:t>goods</a:t>
            </a:r>
            <a:r>
              <a:rPr lang="es-ES" sz="2400" dirty="0"/>
              <a:t> </a:t>
            </a:r>
            <a:r>
              <a:rPr lang="es-ES" sz="2400" dirty="0" err="1"/>
              <a:t>or</a:t>
            </a:r>
            <a:r>
              <a:rPr lang="es-ES" sz="2400" dirty="0"/>
              <a:t> </a:t>
            </a:r>
            <a:r>
              <a:rPr lang="es-ES" sz="2400" dirty="0" err="1"/>
              <a:t>products</a:t>
            </a:r>
            <a:r>
              <a:rPr lang="es-ES" sz="2400" dirty="0"/>
              <a:t> </a:t>
            </a:r>
            <a:r>
              <a:rPr lang="es-ES" sz="2400" dirty="0" err="1"/>
              <a:t>again</a:t>
            </a:r>
            <a:r>
              <a:rPr lang="es-ES" sz="2400" dirty="0"/>
              <a:t>. </a:t>
            </a:r>
          </a:p>
          <a:p>
            <a:pPr marL="342900" indent="-342900" algn="just" fontAlgn="auto">
              <a:spcBef>
                <a:spcPts val="600"/>
              </a:spcBef>
              <a:spcAft>
                <a:spcPts val="0"/>
              </a:spcAft>
              <a:buFont typeface="Wingdings" panose="05000000000000000000" pitchFamily="2" charset="2"/>
              <a:buChar char="v"/>
              <a:defRPr/>
            </a:pPr>
            <a:r>
              <a:rPr lang="es-ES" sz="2400" dirty="0"/>
              <a:t>HOW?</a:t>
            </a:r>
          </a:p>
          <a:p>
            <a:pPr marL="342900" indent="-342900" algn="just" fontAlgn="auto">
              <a:spcBef>
                <a:spcPts val="600"/>
              </a:spcBef>
              <a:spcAft>
                <a:spcPts val="0"/>
              </a:spcAft>
              <a:buFont typeface="Wingdings" panose="05000000000000000000" pitchFamily="2" charset="2"/>
              <a:buChar char="v"/>
              <a:defRPr/>
            </a:pPr>
            <a:r>
              <a:rPr lang="es-ES" sz="2400" dirty="0" err="1"/>
              <a:t>By</a:t>
            </a:r>
            <a:r>
              <a:rPr lang="es-ES" sz="2400" dirty="0"/>
              <a:t> </a:t>
            </a:r>
            <a:r>
              <a:rPr lang="es-ES" sz="2400" dirty="0" err="1"/>
              <a:t>refilling</a:t>
            </a:r>
            <a:r>
              <a:rPr lang="es-ES" sz="2400" dirty="0"/>
              <a:t> </a:t>
            </a:r>
            <a:r>
              <a:rPr lang="es-ES" sz="2400" dirty="0" err="1"/>
              <a:t>plastics</a:t>
            </a:r>
            <a:r>
              <a:rPr lang="es-ES" sz="2400" dirty="0"/>
              <a:t> </a:t>
            </a:r>
            <a:r>
              <a:rPr lang="es-ES" sz="2400" dirty="0" err="1"/>
              <a:t>bottles</a:t>
            </a:r>
            <a:r>
              <a:rPr lang="es-ES" sz="2400" dirty="0"/>
              <a:t> </a:t>
            </a:r>
            <a:r>
              <a:rPr lang="es-ES" sz="2400" dirty="0" err="1"/>
              <a:t>that</a:t>
            </a:r>
            <a:r>
              <a:rPr lang="es-ES" sz="2400" dirty="0"/>
              <a:t> can </a:t>
            </a:r>
            <a:r>
              <a:rPr lang="es-ES" sz="2400" dirty="0" err="1"/>
              <a:t>be</a:t>
            </a:r>
            <a:r>
              <a:rPr lang="es-ES" sz="2400" dirty="0"/>
              <a:t> </a:t>
            </a:r>
            <a:r>
              <a:rPr lang="es-ES" sz="2400" dirty="0" err="1"/>
              <a:t>washed</a:t>
            </a:r>
            <a:r>
              <a:rPr lang="es-ES" sz="2400" dirty="0"/>
              <a:t>, and can </a:t>
            </a:r>
            <a:r>
              <a:rPr lang="es-ES" sz="2400" dirty="0" err="1"/>
              <a:t>be</a:t>
            </a:r>
            <a:r>
              <a:rPr lang="es-ES" sz="2400" dirty="0"/>
              <a:t> </a:t>
            </a:r>
            <a:r>
              <a:rPr lang="es-ES" sz="2400" dirty="0" err="1"/>
              <a:t>used</a:t>
            </a:r>
            <a:r>
              <a:rPr lang="es-ES" sz="2400" dirty="0"/>
              <a:t> as </a:t>
            </a:r>
            <a:r>
              <a:rPr lang="es-ES" sz="2400" dirty="0" err="1"/>
              <a:t>plant</a:t>
            </a:r>
            <a:r>
              <a:rPr lang="es-ES" sz="2400" dirty="0"/>
              <a:t> </a:t>
            </a:r>
            <a:r>
              <a:rPr lang="es-ES" sz="2400" dirty="0" err="1"/>
              <a:t>pots</a:t>
            </a:r>
            <a:endParaRPr lang="es-ES" sz="2400" dirty="0"/>
          </a:p>
          <a:p>
            <a:pPr marL="342900" indent="-342900" algn="just" fontAlgn="auto">
              <a:spcBef>
                <a:spcPts val="600"/>
              </a:spcBef>
              <a:spcAft>
                <a:spcPts val="0"/>
              </a:spcAft>
              <a:buFont typeface="Wingdings" panose="05000000000000000000" pitchFamily="2" charset="2"/>
              <a:buChar char="v"/>
              <a:defRPr/>
            </a:pPr>
            <a:r>
              <a:rPr lang="es-ES" sz="2400" dirty="0" err="1"/>
              <a:t>By</a:t>
            </a:r>
            <a:r>
              <a:rPr lang="es-ES" sz="2400" dirty="0"/>
              <a:t> </a:t>
            </a:r>
            <a:r>
              <a:rPr lang="es-ES" sz="2400" dirty="0" err="1"/>
              <a:t>reusing</a:t>
            </a:r>
            <a:r>
              <a:rPr lang="es-ES" sz="2400" dirty="0"/>
              <a:t>  tetra </a:t>
            </a:r>
            <a:r>
              <a:rPr lang="es-ES" sz="2400" dirty="0" err="1"/>
              <a:t>bricks</a:t>
            </a:r>
            <a:r>
              <a:rPr lang="es-ES" sz="2400" dirty="0"/>
              <a:t> </a:t>
            </a:r>
            <a:r>
              <a:rPr lang="es-ES" sz="2400" dirty="0" err="1"/>
              <a:t>packaging</a:t>
            </a:r>
            <a:r>
              <a:rPr lang="es-ES" sz="2400" dirty="0"/>
              <a:t>, </a:t>
            </a:r>
            <a:r>
              <a:rPr lang="es-ES" sz="2400" dirty="0" err="1"/>
              <a:t>or</a:t>
            </a:r>
            <a:r>
              <a:rPr lang="es-ES" sz="2400" dirty="0"/>
              <a:t> </a:t>
            </a:r>
            <a:r>
              <a:rPr lang="es-ES" sz="2400" dirty="0" err="1"/>
              <a:t>recovery</a:t>
            </a:r>
            <a:r>
              <a:rPr lang="es-ES" sz="2400" dirty="0"/>
              <a:t> of </a:t>
            </a:r>
            <a:r>
              <a:rPr lang="es-ES" sz="2400" dirty="0" err="1"/>
              <a:t>paper</a:t>
            </a:r>
            <a:r>
              <a:rPr lang="es-ES" sz="2400" dirty="0"/>
              <a:t> </a:t>
            </a:r>
            <a:r>
              <a:rPr lang="es-ES" sz="2400" dirty="0" err="1"/>
              <a:t>or</a:t>
            </a:r>
            <a:r>
              <a:rPr lang="es-ES" sz="2400" dirty="0"/>
              <a:t> </a:t>
            </a:r>
            <a:r>
              <a:rPr lang="es-ES" sz="2400" dirty="0" err="1"/>
              <a:t>plastic</a:t>
            </a:r>
            <a:r>
              <a:rPr lang="es-ES" sz="2400" dirty="0"/>
              <a:t> </a:t>
            </a:r>
            <a:r>
              <a:rPr lang="es-ES" sz="2400" dirty="0" err="1"/>
              <a:t>plates</a:t>
            </a:r>
            <a:r>
              <a:rPr lang="es-ES" sz="2400" dirty="0"/>
              <a:t> </a:t>
            </a:r>
            <a:r>
              <a:rPr lang="es-ES" sz="2400" dirty="0" err="1"/>
              <a:t>to</a:t>
            </a:r>
            <a:r>
              <a:rPr lang="es-ES" sz="2400" dirty="0"/>
              <a:t> </a:t>
            </a:r>
            <a:r>
              <a:rPr lang="es-ES" sz="2400" dirty="0" err="1"/>
              <a:t>make</a:t>
            </a:r>
            <a:r>
              <a:rPr lang="es-ES" sz="2400" dirty="0"/>
              <a:t> </a:t>
            </a:r>
            <a:r>
              <a:rPr lang="es-ES" sz="2400" dirty="0" err="1"/>
              <a:t>different</a:t>
            </a:r>
            <a:r>
              <a:rPr lang="es-ES" sz="2400" dirty="0"/>
              <a:t> </a:t>
            </a:r>
            <a:r>
              <a:rPr lang="es-ES" sz="2400" dirty="0" err="1"/>
              <a:t>furniture</a:t>
            </a:r>
            <a:r>
              <a:rPr lang="es-ES" sz="2400" dirty="0"/>
              <a:t>.</a:t>
            </a:r>
          </a:p>
          <a:p>
            <a:pPr marL="342900" indent="-342900" algn="just" fontAlgn="auto">
              <a:spcBef>
                <a:spcPts val="600"/>
              </a:spcBef>
              <a:spcAft>
                <a:spcPts val="0"/>
              </a:spcAft>
              <a:buFont typeface="Wingdings" panose="05000000000000000000" pitchFamily="2" charset="2"/>
              <a:buChar char="v"/>
              <a:defRPr/>
            </a:pPr>
            <a:r>
              <a:rPr lang="es-ES" sz="2400" dirty="0" err="1"/>
              <a:t>By</a:t>
            </a:r>
            <a:r>
              <a:rPr lang="es-ES" sz="2400" dirty="0"/>
              <a:t> </a:t>
            </a:r>
            <a:r>
              <a:rPr lang="es-ES" sz="2400" dirty="0" err="1"/>
              <a:t>creating</a:t>
            </a:r>
            <a:r>
              <a:rPr lang="es-ES" sz="2400" dirty="0"/>
              <a:t> </a:t>
            </a:r>
            <a:r>
              <a:rPr lang="es-ES" sz="2400" dirty="0" err="1"/>
              <a:t>with</a:t>
            </a:r>
            <a:r>
              <a:rPr lang="es-ES" sz="2400" dirty="0"/>
              <a:t> </a:t>
            </a:r>
            <a:r>
              <a:rPr lang="es-ES" sz="2400" dirty="0" err="1"/>
              <a:t>those</a:t>
            </a:r>
            <a:r>
              <a:rPr lang="es-ES" sz="2400" dirty="0"/>
              <a:t> </a:t>
            </a:r>
            <a:r>
              <a:rPr lang="es-ES" sz="2400" dirty="0" err="1"/>
              <a:t>plastic</a:t>
            </a:r>
            <a:r>
              <a:rPr lang="es-ES" sz="2400" dirty="0"/>
              <a:t> </a:t>
            </a:r>
            <a:r>
              <a:rPr lang="es-ES" sz="2400" dirty="0" err="1"/>
              <a:t>wastes</a:t>
            </a:r>
            <a:r>
              <a:rPr lang="es-ES" sz="2400" dirty="0"/>
              <a:t> </a:t>
            </a:r>
            <a:r>
              <a:rPr lang="es-ES" sz="2400" dirty="0" err="1"/>
              <a:t>rubber</a:t>
            </a:r>
            <a:r>
              <a:rPr lang="es-ES" sz="2400" dirty="0"/>
              <a:t> </a:t>
            </a:r>
            <a:r>
              <a:rPr lang="es-ES" sz="2400" dirty="0" err="1"/>
              <a:t>landfill</a:t>
            </a:r>
            <a:r>
              <a:rPr lang="es-ES" sz="2400" dirty="0"/>
              <a:t>, </a:t>
            </a:r>
            <a:r>
              <a:rPr lang="es-ES" sz="2400" dirty="0" err="1"/>
              <a:t>roads</a:t>
            </a:r>
            <a:r>
              <a:rPr lang="es-ES" sz="2400" dirty="0"/>
              <a:t>, and </a:t>
            </a:r>
            <a:r>
              <a:rPr lang="es-ES" sz="2400" dirty="0" err="1"/>
              <a:t>overall</a:t>
            </a:r>
            <a:r>
              <a:rPr lang="es-ES" sz="2400" dirty="0"/>
              <a:t> </a:t>
            </a:r>
            <a:r>
              <a:rPr lang="es-ES" sz="2400" dirty="0" err="1"/>
              <a:t>construction</a:t>
            </a:r>
            <a:r>
              <a:rPr lang="es-ES" sz="2400" dirty="0"/>
              <a:t> </a:t>
            </a:r>
            <a:r>
              <a:rPr lang="es-ES" sz="2400" dirty="0" err="1"/>
              <a:t>supplies</a:t>
            </a:r>
            <a:r>
              <a:rPr lang="es-ES" sz="2400" dirty="0"/>
              <a:t>.</a:t>
            </a:r>
          </a:p>
          <a:p>
            <a:pPr marL="342900" indent="-342900" algn="just" fontAlgn="auto">
              <a:spcBef>
                <a:spcPts val="600"/>
              </a:spcBef>
              <a:spcAft>
                <a:spcPts val="0"/>
              </a:spcAft>
              <a:buFont typeface="Wingdings" panose="05000000000000000000" pitchFamily="2" charset="2"/>
              <a:buChar char="v"/>
              <a:defRPr/>
            </a:pPr>
            <a:r>
              <a:rPr lang="es-ES" sz="2400" dirty="0" err="1"/>
              <a:t>By</a:t>
            </a:r>
            <a:r>
              <a:rPr lang="es-ES" sz="2400" dirty="0"/>
              <a:t> </a:t>
            </a:r>
            <a:r>
              <a:rPr lang="es-ES" sz="2400" dirty="0" err="1"/>
              <a:t>reusing</a:t>
            </a:r>
            <a:r>
              <a:rPr lang="es-ES" sz="2400" dirty="0"/>
              <a:t> </a:t>
            </a:r>
            <a:r>
              <a:rPr lang="es-ES" sz="2400" dirty="0" err="1"/>
              <a:t>your</a:t>
            </a:r>
            <a:r>
              <a:rPr lang="es-ES" sz="2400" dirty="0"/>
              <a:t> </a:t>
            </a:r>
            <a:r>
              <a:rPr lang="es-ES" sz="2400" dirty="0" err="1"/>
              <a:t>furniture</a:t>
            </a:r>
            <a:r>
              <a:rPr lang="es-ES" sz="2400" dirty="0"/>
              <a:t>, </a:t>
            </a:r>
            <a:r>
              <a:rPr lang="es-ES" sz="2400" dirty="0" err="1"/>
              <a:t>toys</a:t>
            </a:r>
            <a:r>
              <a:rPr lang="es-ES" sz="2400" dirty="0"/>
              <a:t> , etc., and </a:t>
            </a:r>
            <a:r>
              <a:rPr lang="es-ES" sz="2400" dirty="0" err="1"/>
              <a:t>giving</a:t>
            </a:r>
            <a:r>
              <a:rPr lang="es-ES" sz="2400" dirty="0"/>
              <a:t> </a:t>
            </a:r>
            <a:r>
              <a:rPr lang="es-ES" sz="2400" dirty="0" err="1"/>
              <a:t>them</a:t>
            </a:r>
            <a:r>
              <a:rPr lang="es-ES" sz="2400" dirty="0"/>
              <a:t> a </a:t>
            </a:r>
            <a:r>
              <a:rPr lang="es-ES" sz="2400" dirty="0" err="1"/>
              <a:t>second</a:t>
            </a:r>
            <a:r>
              <a:rPr lang="es-ES" sz="2400" dirty="0"/>
              <a:t> new </a:t>
            </a:r>
            <a:r>
              <a:rPr lang="es-ES" sz="2400" dirty="0" err="1"/>
              <a:t>life</a:t>
            </a:r>
            <a:r>
              <a:rPr lang="es-ES" sz="2400" dirty="0"/>
              <a:t>.</a:t>
            </a:r>
          </a:p>
        </p:txBody>
      </p:sp>
    </p:spTree>
    <p:extLst>
      <p:ext uri="{BB962C8B-B14F-4D97-AF65-F5344CB8AC3E}">
        <p14:creationId xmlns:p14="http://schemas.microsoft.com/office/powerpoint/2010/main" val="266052003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500" y="1167715"/>
            <a:ext cx="4629150" cy="471488"/>
          </a:xfrm>
        </p:spPr>
        <p:txBody>
          <a:bodyPr rtlCol="0">
            <a:noAutofit/>
          </a:bodyPr>
          <a:lstStyle/>
          <a:p>
            <a:pPr fontAlgn="auto">
              <a:spcAft>
                <a:spcPts val="0"/>
              </a:spcAft>
              <a:defRPr/>
            </a:pPr>
            <a:r>
              <a:rPr lang="es-ES" sz="3200" dirty="0" err="1">
                <a:solidFill>
                  <a:srgbClr val="00FF00"/>
                </a:solidFill>
                <a:effectLst>
                  <a:outerShdw blurRad="38100" dist="38100" dir="2700000" algn="tl">
                    <a:srgbClr val="000000">
                      <a:alpha val="43137"/>
                    </a:srgbClr>
                  </a:outerShdw>
                </a:effectLst>
              </a:rPr>
              <a:t>R</a:t>
            </a:r>
            <a:r>
              <a:rPr lang="es-ES" sz="3200" dirty="0" err="1">
                <a:effectLst>
                  <a:outerShdw blurRad="38100" dist="38100" dir="2700000" algn="tl">
                    <a:srgbClr val="000000">
                      <a:alpha val="43137"/>
                    </a:srgbClr>
                  </a:outerShdw>
                </a:effectLst>
              </a:rPr>
              <a:t>ecycle</a:t>
            </a:r>
            <a:endParaRPr lang="es-ES" sz="3200" dirty="0">
              <a:effectLst>
                <a:outerShdw blurRad="38100" dist="38100" dir="2700000" algn="tl">
                  <a:srgbClr val="000000">
                    <a:alpha val="43137"/>
                  </a:srgbClr>
                </a:outerShdw>
              </a:effectLst>
            </a:endParaRPr>
          </a:p>
        </p:txBody>
      </p:sp>
      <p:sp>
        <p:nvSpPr>
          <p:cNvPr id="17410" name="2 Marcador de contenido"/>
          <p:cNvSpPr>
            <a:spLocks noGrp="1"/>
          </p:cNvSpPr>
          <p:nvPr>
            <p:ph idx="1"/>
          </p:nvPr>
        </p:nvSpPr>
        <p:spPr>
          <a:xfrm>
            <a:off x="571500" y="2004795"/>
            <a:ext cx="8140699" cy="4062651"/>
          </a:xfrm>
        </p:spPr>
        <p:txBody>
          <a:bodyPr/>
          <a:lstStyle/>
          <a:p>
            <a:pPr algn="just"/>
            <a:r>
              <a:rPr lang="es-ES" sz="2400" dirty="0" err="1"/>
              <a:t>Recycling</a:t>
            </a:r>
            <a:r>
              <a:rPr lang="es-ES" sz="2400" dirty="0"/>
              <a:t> </a:t>
            </a:r>
            <a:r>
              <a:rPr lang="es-ES" sz="2400" dirty="0" err="1"/>
              <a:t>is</a:t>
            </a:r>
            <a:r>
              <a:rPr lang="es-ES" sz="2400" dirty="0"/>
              <a:t> a </a:t>
            </a:r>
            <a:r>
              <a:rPr lang="es-ES" sz="2400" dirty="0" err="1"/>
              <a:t>job</a:t>
            </a:r>
            <a:r>
              <a:rPr lang="es-ES" sz="2400" dirty="0"/>
              <a:t> </a:t>
            </a:r>
            <a:r>
              <a:rPr lang="es-ES" sz="2400" dirty="0" err="1"/>
              <a:t>that</a:t>
            </a:r>
            <a:r>
              <a:rPr lang="es-ES" sz="2400" dirty="0"/>
              <a:t> </a:t>
            </a:r>
            <a:r>
              <a:rPr lang="es-ES" sz="2400" dirty="0" err="1"/>
              <a:t>involves</a:t>
            </a:r>
            <a:r>
              <a:rPr lang="es-ES" sz="2400" dirty="0"/>
              <a:t> </a:t>
            </a:r>
            <a:r>
              <a:rPr lang="es-ES" sz="2400" dirty="0" err="1"/>
              <a:t>separating</a:t>
            </a:r>
            <a:r>
              <a:rPr lang="es-ES" sz="2400" dirty="0"/>
              <a:t> </a:t>
            </a:r>
            <a:r>
              <a:rPr lang="es-ES" sz="2400" dirty="0" err="1"/>
              <a:t>waste</a:t>
            </a:r>
            <a:r>
              <a:rPr lang="es-ES" sz="2400" dirty="0"/>
              <a:t> in </a:t>
            </a:r>
            <a:r>
              <a:rPr lang="es-ES" sz="2400" dirty="0" err="1"/>
              <a:t>is</a:t>
            </a:r>
            <a:r>
              <a:rPr lang="es-ES" sz="2400" dirty="0"/>
              <a:t> </a:t>
            </a:r>
            <a:r>
              <a:rPr lang="es-ES" sz="2400" dirty="0" err="1"/>
              <a:t>proper</a:t>
            </a:r>
            <a:r>
              <a:rPr lang="es-ES" sz="2400" dirty="0"/>
              <a:t> </a:t>
            </a:r>
            <a:r>
              <a:rPr lang="es-ES" sz="2400" dirty="0" err="1"/>
              <a:t>bin</a:t>
            </a:r>
            <a:r>
              <a:rPr lang="es-ES" sz="2400" dirty="0"/>
              <a:t>. So, a </a:t>
            </a:r>
            <a:r>
              <a:rPr lang="es-ES" sz="2400" dirty="0" err="1"/>
              <a:t>product</a:t>
            </a:r>
            <a:r>
              <a:rPr lang="es-ES" sz="2400" dirty="0"/>
              <a:t> </a:t>
            </a:r>
            <a:r>
              <a:rPr lang="es-ES" sz="2400" dirty="0" err="1"/>
              <a:t>already</a:t>
            </a:r>
            <a:r>
              <a:rPr lang="es-ES" sz="2400" dirty="0"/>
              <a:t> </a:t>
            </a:r>
            <a:r>
              <a:rPr lang="es-ES" sz="2400" dirty="0" err="1"/>
              <a:t>used</a:t>
            </a:r>
            <a:r>
              <a:rPr lang="es-ES" sz="2400" dirty="0"/>
              <a:t> (</a:t>
            </a:r>
            <a:r>
              <a:rPr lang="es-ES" sz="2400" dirty="0" err="1"/>
              <a:t>rubbish</a:t>
            </a:r>
            <a:r>
              <a:rPr lang="es-ES" sz="2400" dirty="0"/>
              <a:t>), </a:t>
            </a:r>
            <a:r>
              <a:rPr lang="es-ES" sz="2400" dirty="0" err="1"/>
              <a:t>after</a:t>
            </a:r>
            <a:r>
              <a:rPr lang="es-ES" sz="2400" dirty="0"/>
              <a:t> </a:t>
            </a:r>
            <a:r>
              <a:rPr lang="es-ES" sz="2400" dirty="0" err="1"/>
              <a:t>following</a:t>
            </a:r>
            <a:r>
              <a:rPr lang="es-ES" sz="2400" dirty="0"/>
              <a:t> a precise </a:t>
            </a:r>
            <a:r>
              <a:rPr lang="es-ES" sz="2400" dirty="0" err="1"/>
              <a:t>recycling</a:t>
            </a:r>
            <a:r>
              <a:rPr lang="es-ES" sz="2400" dirty="0"/>
              <a:t>  </a:t>
            </a:r>
            <a:r>
              <a:rPr lang="es-ES" sz="2400" dirty="0" err="1"/>
              <a:t>process</a:t>
            </a:r>
            <a:r>
              <a:rPr lang="es-ES" sz="2400" dirty="0"/>
              <a:t>, of total </a:t>
            </a:r>
            <a:r>
              <a:rPr lang="es-ES" sz="2400" dirty="0" err="1"/>
              <a:t>or</a:t>
            </a:r>
            <a:r>
              <a:rPr lang="es-ES" sz="2400" dirty="0"/>
              <a:t> </a:t>
            </a:r>
            <a:r>
              <a:rPr lang="es-ES" sz="2400" dirty="0" err="1"/>
              <a:t>partial</a:t>
            </a:r>
            <a:r>
              <a:rPr lang="es-ES" sz="2400" dirty="0"/>
              <a:t> </a:t>
            </a:r>
            <a:r>
              <a:rPr lang="es-ES" sz="2400" dirty="0" err="1"/>
              <a:t>treatment</a:t>
            </a:r>
            <a:r>
              <a:rPr lang="es-ES" sz="2400" dirty="0"/>
              <a:t>, </a:t>
            </a:r>
            <a:r>
              <a:rPr lang="es-ES" sz="2400" dirty="0" err="1"/>
              <a:t>we</a:t>
            </a:r>
            <a:r>
              <a:rPr lang="es-ES" sz="2400" dirty="0"/>
              <a:t> </a:t>
            </a:r>
            <a:r>
              <a:rPr lang="es-ES" sz="2400" dirty="0" err="1"/>
              <a:t>finally</a:t>
            </a:r>
            <a:r>
              <a:rPr lang="es-ES" sz="2400" dirty="0"/>
              <a:t> </a:t>
            </a:r>
            <a:r>
              <a:rPr lang="es-ES" sz="2400" dirty="0" err="1"/>
              <a:t>obtain</a:t>
            </a:r>
            <a:r>
              <a:rPr lang="es-ES" sz="2400" dirty="0"/>
              <a:t>  </a:t>
            </a:r>
            <a:r>
              <a:rPr lang="es-ES" sz="2400" dirty="0" err="1"/>
              <a:t>raw</a:t>
            </a:r>
            <a:r>
              <a:rPr lang="es-ES" sz="2400" dirty="0"/>
              <a:t> </a:t>
            </a:r>
            <a:r>
              <a:rPr lang="es-ES" sz="2400" dirty="0" err="1"/>
              <a:t>materials</a:t>
            </a:r>
            <a:r>
              <a:rPr lang="es-ES" sz="2400" dirty="0"/>
              <a:t> </a:t>
            </a:r>
            <a:r>
              <a:rPr lang="es-ES" sz="2400" dirty="0" err="1"/>
              <a:t>or</a:t>
            </a:r>
            <a:r>
              <a:rPr lang="es-ES" sz="2400" dirty="0"/>
              <a:t> a new </a:t>
            </a:r>
            <a:r>
              <a:rPr lang="es-ES" sz="2400" dirty="0" err="1"/>
              <a:t>product</a:t>
            </a:r>
            <a:r>
              <a:rPr lang="es-ES" sz="2400" dirty="0"/>
              <a:t>. </a:t>
            </a:r>
          </a:p>
          <a:p>
            <a:pPr algn="just"/>
            <a:r>
              <a:rPr lang="es-ES" sz="2400" dirty="0" err="1"/>
              <a:t>We</a:t>
            </a:r>
            <a:r>
              <a:rPr lang="es-ES" sz="2400" dirty="0"/>
              <a:t> can </a:t>
            </a:r>
            <a:r>
              <a:rPr lang="es-ES" sz="2400" dirty="0" err="1"/>
              <a:t>make</a:t>
            </a:r>
            <a:r>
              <a:rPr lang="es-ES" sz="2400" dirty="0"/>
              <a:t> </a:t>
            </a:r>
            <a:r>
              <a:rPr lang="es-ES" sz="2400" dirty="0" err="1"/>
              <a:t>recycling</a:t>
            </a:r>
            <a:r>
              <a:rPr lang="es-ES" sz="2400" dirty="0"/>
              <a:t> boxes in </a:t>
            </a:r>
            <a:r>
              <a:rPr lang="es-ES" sz="2400" dirty="0" err="1"/>
              <a:t>our</a:t>
            </a:r>
            <a:r>
              <a:rPr lang="es-ES" sz="2400" dirty="0"/>
              <a:t> </a:t>
            </a:r>
            <a:r>
              <a:rPr lang="es-ES" sz="2400" dirty="0" err="1"/>
              <a:t>class</a:t>
            </a:r>
            <a:r>
              <a:rPr lang="es-ES" sz="2400" dirty="0"/>
              <a:t>.</a:t>
            </a:r>
          </a:p>
          <a:p>
            <a:pPr algn="just"/>
            <a:r>
              <a:rPr lang="es-ES" sz="2400" dirty="0"/>
              <a:t>Use </a:t>
            </a:r>
            <a:r>
              <a:rPr lang="es-ES" sz="2400" dirty="0" err="1"/>
              <a:t>the</a:t>
            </a:r>
            <a:r>
              <a:rPr lang="es-ES" sz="2400" dirty="0"/>
              <a:t> </a:t>
            </a:r>
            <a:r>
              <a:rPr lang="es-ES" sz="2400" dirty="0" err="1"/>
              <a:t>old</a:t>
            </a:r>
            <a:r>
              <a:rPr lang="es-ES" sz="2400" dirty="0"/>
              <a:t> </a:t>
            </a:r>
            <a:r>
              <a:rPr lang="es-ES" sz="2400" dirty="0" err="1"/>
              <a:t>clothes</a:t>
            </a:r>
            <a:r>
              <a:rPr lang="es-ES" sz="2400" dirty="0"/>
              <a:t> </a:t>
            </a:r>
            <a:r>
              <a:rPr lang="es-ES" sz="2400" dirty="0" err="1"/>
              <a:t>to</a:t>
            </a:r>
            <a:r>
              <a:rPr lang="es-ES" sz="2400" dirty="0"/>
              <a:t> </a:t>
            </a:r>
            <a:r>
              <a:rPr lang="es-ES" sz="2400" dirty="0" err="1"/>
              <a:t>create</a:t>
            </a:r>
            <a:r>
              <a:rPr lang="es-ES" sz="2400" dirty="0"/>
              <a:t> new </a:t>
            </a:r>
            <a:r>
              <a:rPr lang="es-ES" sz="2400" dirty="0" err="1"/>
              <a:t>cleaning</a:t>
            </a:r>
            <a:r>
              <a:rPr lang="es-ES" sz="2400" dirty="0"/>
              <a:t> </a:t>
            </a:r>
            <a:r>
              <a:rPr lang="es-ES" sz="2400" dirty="0" err="1"/>
              <a:t>stuff</a:t>
            </a:r>
            <a:r>
              <a:rPr lang="es-ES" sz="2400" dirty="0"/>
              <a:t>, </a:t>
            </a:r>
            <a:r>
              <a:rPr lang="es-ES" sz="2400" dirty="0" err="1"/>
              <a:t>such</a:t>
            </a:r>
            <a:r>
              <a:rPr lang="es-ES" sz="2400" dirty="0"/>
              <a:t> as:</a:t>
            </a:r>
          </a:p>
          <a:p>
            <a:pPr algn="just">
              <a:buFont typeface="Arial" charset="0"/>
              <a:buNone/>
            </a:pPr>
            <a:r>
              <a:rPr lang="es-ES" sz="2400" dirty="0"/>
              <a:t>    - </a:t>
            </a:r>
            <a:r>
              <a:rPr lang="es-ES" sz="2400" dirty="0" err="1"/>
              <a:t>mops</a:t>
            </a:r>
            <a:r>
              <a:rPr lang="es-ES" sz="2400" dirty="0"/>
              <a:t>, j-</a:t>
            </a:r>
            <a:r>
              <a:rPr lang="es-ES" sz="2400" dirty="0" err="1"/>
              <a:t>cloth</a:t>
            </a:r>
            <a:r>
              <a:rPr lang="es-ES" sz="2400" dirty="0"/>
              <a:t> (</a:t>
            </a:r>
            <a:r>
              <a:rPr lang="es-ES" sz="2400" dirty="0" err="1"/>
              <a:t>cleaning</a:t>
            </a:r>
            <a:r>
              <a:rPr lang="es-ES" sz="2400" dirty="0"/>
              <a:t> </a:t>
            </a:r>
            <a:r>
              <a:rPr lang="es-ES" sz="2400" dirty="0" err="1"/>
              <a:t>cloth</a:t>
            </a:r>
            <a:r>
              <a:rPr lang="es-ES" sz="2400" dirty="0"/>
              <a:t>),</a:t>
            </a:r>
          </a:p>
          <a:p>
            <a:pPr algn="just">
              <a:buFont typeface="Arial" charset="0"/>
              <a:buNone/>
            </a:pPr>
            <a:r>
              <a:rPr lang="es-ES" sz="2400" dirty="0"/>
              <a:t>    - </a:t>
            </a:r>
            <a:r>
              <a:rPr lang="es-ES" sz="2400" dirty="0" err="1"/>
              <a:t>oil</a:t>
            </a:r>
            <a:r>
              <a:rPr lang="es-ES" sz="2400" dirty="0"/>
              <a:t> </a:t>
            </a:r>
            <a:r>
              <a:rPr lang="es-ES" sz="2400" dirty="0" err="1"/>
              <a:t>to</a:t>
            </a:r>
            <a:r>
              <a:rPr lang="es-ES" sz="2400" dirty="0"/>
              <a:t> </a:t>
            </a:r>
            <a:r>
              <a:rPr lang="es-ES" sz="2400" dirty="0" err="1"/>
              <a:t>make</a:t>
            </a:r>
            <a:r>
              <a:rPr lang="es-ES" sz="2400" dirty="0"/>
              <a:t> </a:t>
            </a:r>
            <a:r>
              <a:rPr lang="es-ES" sz="2400" dirty="0" err="1"/>
              <a:t>soap</a:t>
            </a:r>
            <a:r>
              <a:rPr lang="es-ES" sz="2400" dirty="0"/>
              <a:t>,</a:t>
            </a:r>
          </a:p>
          <a:p>
            <a:pPr algn="just">
              <a:buFont typeface="Arial" charset="0"/>
              <a:buNone/>
            </a:pPr>
            <a:r>
              <a:rPr lang="es-ES" sz="2400" dirty="0"/>
              <a:t>    - </a:t>
            </a:r>
            <a:r>
              <a:rPr lang="es-ES" sz="2400" dirty="0" err="1"/>
              <a:t>clothes</a:t>
            </a:r>
            <a:r>
              <a:rPr lang="es-ES" sz="2400" dirty="0"/>
              <a:t> </a:t>
            </a:r>
            <a:r>
              <a:rPr lang="es-ES" sz="2400" dirty="0" err="1"/>
              <a:t>to</a:t>
            </a:r>
            <a:r>
              <a:rPr lang="es-ES" sz="2400" dirty="0"/>
              <a:t> </a:t>
            </a:r>
            <a:r>
              <a:rPr lang="es-ES" sz="2400" dirty="0" err="1"/>
              <a:t>make</a:t>
            </a:r>
            <a:r>
              <a:rPr lang="es-ES" sz="2400" dirty="0"/>
              <a:t> bags </a:t>
            </a:r>
            <a:r>
              <a:rPr lang="es-ES" sz="2400" dirty="0" err="1"/>
              <a:t>to</a:t>
            </a:r>
            <a:r>
              <a:rPr lang="es-ES" sz="2400" dirty="0"/>
              <a:t> </a:t>
            </a:r>
            <a:r>
              <a:rPr lang="es-ES" sz="2400" dirty="0" err="1"/>
              <a:t>go</a:t>
            </a:r>
            <a:r>
              <a:rPr lang="es-ES" sz="2400" dirty="0"/>
              <a:t> shopping,</a:t>
            </a:r>
          </a:p>
          <a:p>
            <a:pPr algn="just"/>
            <a:r>
              <a:rPr lang="es-ES" sz="2400" dirty="0" err="1"/>
              <a:t>Bottles</a:t>
            </a:r>
            <a:r>
              <a:rPr lang="es-ES" sz="2400" dirty="0"/>
              <a:t> </a:t>
            </a:r>
            <a:r>
              <a:rPr lang="es-ES" sz="2400" dirty="0" err="1"/>
              <a:t>to</a:t>
            </a:r>
            <a:r>
              <a:rPr lang="es-ES" sz="2400" dirty="0"/>
              <a:t> </a:t>
            </a:r>
            <a:r>
              <a:rPr lang="es-ES" sz="2400" dirty="0" err="1"/>
              <a:t>make</a:t>
            </a:r>
            <a:r>
              <a:rPr lang="es-ES" sz="2400" dirty="0"/>
              <a:t> </a:t>
            </a:r>
            <a:r>
              <a:rPr lang="es-ES" sz="2400" dirty="0" err="1"/>
              <a:t>wind</a:t>
            </a:r>
            <a:r>
              <a:rPr lang="es-ES" sz="2400" dirty="0"/>
              <a:t> </a:t>
            </a:r>
            <a:r>
              <a:rPr lang="es-ES" sz="2400" dirty="0" err="1"/>
              <a:t>mills</a:t>
            </a:r>
            <a:r>
              <a:rPr lang="es-ES" sz="2400" dirty="0"/>
              <a:t>, </a:t>
            </a:r>
            <a:r>
              <a:rPr lang="es-ES" sz="2400" dirty="0" err="1"/>
              <a:t>scarecrows</a:t>
            </a:r>
            <a:r>
              <a:rPr lang="es-ES" sz="2400" dirty="0"/>
              <a:t>.</a:t>
            </a:r>
          </a:p>
          <a:p>
            <a:pPr algn="just"/>
            <a:r>
              <a:rPr lang="es-ES" sz="2400" dirty="0" err="1"/>
              <a:t>Milk</a:t>
            </a:r>
            <a:r>
              <a:rPr lang="es-ES" sz="2400" dirty="0"/>
              <a:t> </a:t>
            </a:r>
            <a:r>
              <a:rPr lang="es-ES" sz="2400" dirty="0" err="1"/>
              <a:t>briks</a:t>
            </a:r>
            <a:r>
              <a:rPr lang="es-ES" sz="2400" dirty="0"/>
              <a:t> </a:t>
            </a:r>
            <a:r>
              <a:rPr lang="es-ES" sz="2400" dirty="0" err="1"/>
              <a:t>to</a:t>
            </a:r>
            <a:r>
              <a:rPr lang="es-ES" sz="2400" dirty="0"/>
              <a:t> </a:t>
            </a:r>
            <a:r>
              <a:rPr lang="es-ES" sz="2400" dirty="0" err="1"/>
              <a:t>make</a:t>
            </a:r>
            <a:r>
              <a:rPr lang="es-ES" sz="2400" dirty="0"/>
              <a:t> </a:t>
            </a:r>
            <a:r>
              <a:rPr lang="es-ES" sz="2400" dirty="0" err="1"/>
              <a:t>purses</a:t>
            </a:r>
            <a:r>
              <a:rPr lang="es-ES" sz="2400" dirty="0"/>
              <a:t>, </a:t>
            </a:r>
            <a:r>
              <a:rPr lang="es-ES" sz="2400" dirty="0" err="1"/>
              <a:t>pots</a:t>
            </a:r>
            <a:r>
              <a:rPr lang="es-ES" sz="2400" dirty="0"/>
              <a:t>, etc.</a:t>
            </a:r>
          </a:p>
        </p:txBody>
      </p:sp>
      <p:pic>
        <p:nvPicPr>
          <p:cNvPr id="17412" name="Picture 4" descr="images"/>
          <p:cNvPicPr>
            <a:picLocks noChangeAspect="1" noChangeArrowheads="1"/>
          </p:cNvPicPr>
          <p:nvPr/>
        </p:nvPicPr>
        <p:blipFill>
          <a:blip r:embed="rId3" cstate="print"/>
          <a:srcRect/>
          <a:stretch>
            <a:fillRect/>
          </a:stretch>
        </p:blipFill>
        <p:spPr bwMode="auto">
          <a:xfrm>
            <a:off x="5696262" y="4188224"/>
            <a:ext cx="3015937" cy="1879222"/>
          </a:xfrm>
          <a:prstGeom prst="rect">
            <a:avLst/>
          </a:prstGeom>
          <a:noFill/>
        </p:spPr>
      </p:pic>
    </p:spTree>
    <p:extLst>
      <p:ext uri="{BB962C8B-B14F-4D97-AF65-F5344CB8AC3E}">
        <p14:creationId xmlns:p14="http://schemas.microsoft.com/office/powerpoint/2010/main" val="416955754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Exercise-7</a:t>
            </a:r>
            <a:endParaRPr lang="en-IN" sz="2800" dirty="0"/>
          </a:p>
        </p:txBody>
      </p:sp>
      <p:sp>
        <p:nvSpPr>
          <p:cNvPr id="5" name="Content Placeholder 4"/>
          <p:cNvSpPr>
            <a:spLocks noGrp="1"/>
          </p:cNvSpPr>
          <p:nvPr>
            <p:ph idx="1"/>
          </p:nvPr>
        </p:nvSpPr>
        <p:spPr>
          <a:xfrm>
            <a:off x="605117" y="1594757"/>
            <a:ext cx="8041341" cy="4801314"/>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Technology Selection Environment </a:t>
            </a:r>
            <a:r>
              <a:rPr lang="en-US" sz="2400" dirty="0" err="1"/>
              <a:t>Mgmt</a:t>
            </a:r>
            <a:endParaRPr lang="en-US" sz="2400" dirty="0"/>
          </a:p>
          <a:p>
            <a:r>
              <a:rPr lang="en-US" sz="2400" dirty="0"/>
              <a:t>     2.  Pollution Control</a:t>
            </a:r>
          </a:p>
          <a:p>
            <a:r>
              <a:rPr lang="en-US" sz="2400" dirty="0"/>
              <a:t>     3. Environment Protection Equipment</a:t>
            </a:r>
          </a:p>
          <a:p>
            <a:r>
              <a:rPr lang="en-US" sz="2400" dirty="0"/>
              <a:t>     4. Planned Maintenance</a:t>
            </a:r>
          </a:p>
          <a:p>
            <a:r>
              <a:rPr lang="en-US" sz="2400" dirty="0"/>
              <a:t>     5. Design Compliance</a:t>
            </a:r>
          </a:p>
          <a:p>
            <a:r>
              <a:rPr lang="en-US" sz="2400" dirty="0"/>
              <a:t>     6. Design After Use</a:t>
            </a:r>
          </a:p>
          <a:p>
            <a:r>
              <a:rPr lang="en-US" sz="2400" dirty="0"/>
              <a:t>     7. Environment Management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33057826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Exercise-8</a:t>
            </a:r>
            <a:endParaRPr lang="en-IN" sz="2800" dirty="0"/>
          </a:p>
        </p:txBody>
      </p:sp>
      <p:sp>
        <p:nvSpPr>
          <p:cNvPr id="5" name="Content Placeholder 4"/>
          <p:cNvSpPr>
            <a:spLocks noGrp="1"/>
          </p:cNvSpPr>
          <p:nvPr>
            <p:ph idx="1"/>
          </p:nvPr>
        </p:nvSpPr>
        <p:spPr>
          <a:xfrm>
            <a:off x="605117" y="2078851"/>
            <a:ext cx="8041341" cy="3323987"/>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National Resource Conservation</a:t>
            </a:r>
          </a:p>
          <a:p>
            <a:r>
              <a:rPr lang="en-US" sz="2400" dirty="0"/>
              <a:t>     2.  Outcome of Natural Resource Conservation</a:t>
            </a:r>
          </a:p>
          <a:p>
            <a:r>
              <a:rPr lang="en-US" sz="2400" dirty="0"/>
              <a:t>    </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25052762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6442264" cy="861774"/>
          </a:xfrm>
        </p:spPr>
        <p:txBody>
          <a:bodyPr/>
          <a:lstStyle/>
          <a:p>
            <a:r>
              <a:rPr lang="en-US" sz="2800" b="1" dirty="0"/>
              <a:t>ZED Assessors Training </a:t>
            </a:r>
            <a:br>
              <a:rPr lang="en-US" sz="2800" b="1" dirty="0"/>
            </a:br>
            <a:r>
              <a:rPr lang="en-US" sz="2800" b="1" dirty="0"/>
              <a:t>Program</a:t>
            </a:r>
          </a:p>
        </p:txBody>
      </p:sp>
      <p:sp>
        <p:nvSpPr>
          <p:cNvPr id="4" name="TextBox 3"/>
          <p:cNvSpPr txBox="1"/>
          <p:nvPr/>
        </p:nvSpPr>
        <p:spPr>
          <a:xfrm>
            <a:off x="254000" y="3182539"/>
            <a:ext cx="4454478" cy="369332"/>
          </a:xfrm>
          <a:prstGeom prst="rect">
            <a:avLst/>
          </a:prstGeom>
          <a:noFill/>
        </p:spPr>
        <p:txBody>
          <a:bodyPr wrap="square" rtlCol="0">
            <a:spAutoFit/>
          </a:bodyPr>
          <a:lstStyle/>
          <a:p>
            <a:r>
              <a:rPr lang="en-US" dirty="0"/>
              <a:t>5 Days Training Program</a:t>
            </a:r>
          </a:p>
        </p:txBody>
      </p:sp>
      <p:sp>
        <p:nvSpPr>
          <p:cNvPr id="5" name="TextBox 4"/>
          <p:cNvSpPr txBox="1"/>
          <p:nvPr/>
        </p:nvSpPr>
        <p:spPr>
          <a:xfrm>
            <a:off x="4826000" y="2703580"/>
            <a:ext cx="3987800" cy="1200329"/>
          </a:xfrm>
          <a:prstGeom prst="rect">
            <a:avLst/>
          </a:prstGeom>
          <a:noFill/>
        </p:spPr>
        <p:txBody>
          <a:bodyPr wrap="square" rtlCol="0">
            <a:spAutoFit/>
          </a:bodyPr>
          <a:lstStyle/>
          <a:p>
            <a:r>
              <a:rPr lang="en-US" sz="2000" b="1" dirty="0"/>
              <a:t>Day 2</a:t>
            </a:r>
          </a:p>
          <a:p>
            <a:r>
              <a:rPr lang="en-US" sz="1600" b="1" dirty="0"/>
              <a:t>Session 3 </a:t>
            </a:r>
            <a:r>
              <a:rPr lang="en-US" sz="1600" dirty="0"/>
              <a:t>– HRM, Safety Management &amp; IPR</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Day 2</a:t>
            </a:r>
            <a:br>
              <a:rPr lang="en-IN" sz="2400" b="1" dirty="0">
                <a:ln/>
                <a:solidFill>
                  <a:schemeClr val="tx1"/>
                </a:solidFill>
              </a:rPr>
            </a:br>
            <a:r>
              <a:rPr lang="en-IN" sz="2400" b="1" dirty="0">
                <a:ln/>
                <a:solidFill>
                  <a:schemeClr val="tx1"/>
                </a:solidFill>
              </a:rPr>
              <a:t>Session III  – ZED Maturity Assessment Mode</a:t>
            </a:r>
            <a:br>
              <a:rPr lang="en-IN" sz="2400" b="1" dirty="0">
                <a:ln/>
                <a:solidFill>
                  <a:schemeClr val="tx1"/>
                </a:solidFill>
              </a:rPr>
            </a:br>
            <a:r>
              <a:rPr lang="en-IN" sz="2400" b="1" dirty="0">
                <a:ln/>
                <a:solidFill>
                  <a:schemeClr val="tx1"/>
                </a:solidFill>
              </a:rPr>
              <a:t>ZED Deployment Disciplines</a:t>
            </a:r>
          </a:p>
        </p:txBody>
      </p:sp>
    </p:spTree>
    <p:extLst>
      <p:ext uri="{BB962C8B-B14F-4D97-AF65-F5344CB8AC3E}">
        <p14:creationId xmlns:p14="http://schemas.microsoft.com/office/powerpoint/2010/main" val="2388825100"/>
      </p:ext>
    </p:extLst>
  </p:cSld>
  <p:clrMapOvr>
    <a:masterClrMapping/>
  </p:clrMapOvr>
  <p:transition spd="slow">
    <p:wipe dir="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08079959"/>
              </p:ext>
            </p:extLst>
          </p:nvPr>
        </p:nvGraphicFramePr>
        <p:xfrm>
          <a:off x="914399" y="1985375"/>
          <a:ext cx="7284658" cy="175553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47122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1988339" y="1196207"/>
            <a:ext cx="5636144"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5. Human Resource Management</a:t>
            </a:r>
            <a:endParaRPr lang="en-IN" sz="2800" kern="0" dirty="0">
              <a:ln/>
              <a:solidFill>
                <a:schemeClr val="tx1"/>
              </a:solidFill>
            </a:endParaRPr>
          </a:p>
        </p:txBody>
      </p:sp>
    </p:spTree>
    <p:extLst>
      <p:ext uri="{BB962C8B-B14F-4D97-AF65-F5344CB8AC3E}">
        <p14:creationId xmlns:p14="http://schemas.microsoft.com/office/powerpoint/2010/main" val="1961625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341004"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911" y="1008214"/>
                        <a:ext cx="1121" cy="11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a:extLst/>
        </p:spPr>
        <p:txBody>
          <a:bodyPr vert="horz" wrap="square" lIns="0" tIns="0" rIns="0" bIns="0" numCol="1" anchor="b" anchorCtr="0" compatLnSpc="1">
            <a:prstTxWarp prst="textNoShape">
              <a:avLst/>
            </a:prstTxWarp>
            <a:spAutoFit/>
          </a:bodyPr>
          <a:lstStyle/>
          <a:p>
            <a:r>
              <a:rPr lang="en-IN" sz="2000" dirty="0"/>
              <a:t>Objectivities of ZED Scheme</a:t>
            </a:r>
            <a:endParaRPr lang="en-GB" sz="2000" dirty="0"/>
          </a:p>
        </p:txBody>
      </p:sp>
      <p:sp>
        <p:nvSpPr>
          <p:cNvPr id="12" name="Rectangle 15"/>
          <p:cNvSpPr txBox="1">
            <a:spLocks/>
          </p:cNvSpPr>
          <p:nvPr/>
        </p:nvSpPr>
        <p:spPr>
          <a:xfrm>
            <a:off x="1682110" y="1224556"/>
            <a:ext cx="7249859" cy="470898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285750" indent="-285750">
              <a:buClr>
                <a:srgbClr val="000000"/>
              </a:buClr>
              <a:buFont typeface="Arial" panose="020B0604020202020204" pitchFamily="34" charset="0"/>
              <a:buChar char="•"/>
            </a:pPr>
            <a:r>
              <a:rPr lang="en-IN" dirty="0">
                <a:solidFill>
                  <a:srgbClr val="000000"/>
                </a:solidFill>
              </a:rPr>
              <a:t>Develop an Ecosystem for Zero Defect Manufacturing in MSMEs.</a:t>
            </a:r>
          </a:p>
          <a:p>
            <a:pPr>
              <a:buClr>
                <a:srgbClr val="000000"/>
              </a:buCl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Promote adaptation of Quality tools/systems and Energy Efficient manufacturing.</a:t>
            </a:r>
          </a:p>
          <a:p>
            <a:pPr marL="285750" indent="-285750">
              <a:buClr>
                <a:srgbClr val="000000"/>
              </a:buClr>
              <a:buFont typeface="Arial" panose="020B0604020202020204" pitchFamily="34" charset="0"/>
              <a:buChar cha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Enable MSMEs for manufacturing of quality products.</a:t>
            </a:r>
          </a:p>
          <a:p>
            <a:pPr marL="285750" indent="-285750">
              <a:buClr>
                <a:srgbClr val="000000"/>
              </a:buClr>
              <a:buFont typeface="Arial" panose="020B0604020202020204" pitchFamily="34" charset="0"/>
              <a:buChar cha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Encourage MSMEs to constantly upgrade their quality standards in products and processes.</a:t>
            </a:r>
          </a:p>
          <a:p>
            <a:pPr marL="285750" indent="-285750">
              <a:buClr>
                <a:srgbClr val="000000"/>
              </a:buClr>
              <a:buFont typeface="Arial" panose="020B0604020202020204" pitchFamily="34" charset="0"/>
              <a:buChar cha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Drive manufacturing with adoption of Zero Defect production processes and without</a:t>
            </a:r>
          </a:p>
          <a:p>
            <a:pPr>
              <a:buClr>
                <a:srgbClr val="000000"/>
              </a:buClr>
            </a:pPr>
            <a:r>
              <a:rPr lang="en-IN" dirty="0">
                <a:solidFill>
                  <a:srgbClr val="000000"/>
                </a:solidFill>
              </a:rPr>
              <a:t>       impacting the environment.</a:t>
            </a:r>
          </a:p>
          <a:p>
            <a:pPr>
              <a:buClr>
                <a:srgbClr val="000000"/>
              </a:buCl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Support ‘Make in India’ campaign.</a:t>
            </a:r>
          </a:p>
          <a:p>
            <a:pPr marL="285750" indent="-285750">
              <a:buClr>
                <a:srgbClr val="000000"/>
              </a:buClr>
              <a:buFont typeface="Arial" panose="020B0604020202020204" pitchFamily="34" charset="0"/>
              <a:buChar char="•"/>
            </a:pPr>
            <a:endParaRPr lang="en-IN" dirty="0">
              <a:solidFill>
                <a:srgbClr val="000000"/>
              </a:solidFill>
            </a:endParaRPr>
          </a:p>
          <a:p>
            <a:pPr marL="285750" indent="-285750">
              <a:buClr>
                <a:srgbClr val="000000"/>
              </a:buClr>
              <a:buFont typeface="Arial" panose="020B0604020202020204" pitchFamily="34" charset="0"/>
              <a:buChar char="•"/>
            </a:pPr>
            <a:r>
              <a:rPr lang="en-IN" dirty="0">
                <a:solidFill>
                  <a:srgbClr val="000000"/>
                </a:solidFill>
              </a:rPr>
              <a:t>Develop professionals in the area of ZED manufacturing and certification.</a:t>
            </a:r>
          </a:p>
        </p:txBody>
      </p:sp>
      <p:sp>
        <p:nvSpPr>
          <p:cNvPr id="13" name="Rectangle 12"/>
          <p:cNvSpPr>
            <a:spLocks/>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Objectives</a:t>
            </a:r>
          </a:p>
        </p:txBody>
      </p:sp>
      <p:pic>
        <p:nvPicPr>
          <p:cNvPr id="14" name="Picture 13"/>
          <p:cNvPicPr>
            <a:picLocks noChangeAspect="1"/>
          </p:cNvPicPr>
          <p:nvPr/>
        </p:nvPicPr>
        <p:blipFill rotWithShape="1">
          <a:blip r:embed="rId7" cstate="print"/>
          <a:srcRect l="2500" t="11600" r="2857" b="13734"/>
          <a:stretch/>
        </p:blipFill>
        <p:spPr>
          <a:xfrm>
            <a:off x="345619" y="4481849"/>
            <a:ext cx="1143319" cy="1106794"/>
          </a:xfrm>
          <a:prstGeom prst="rect">
            <a:avLst/>
          </a:prstGeom>
          <a:effectLst>
            <a:softEdge rad="63500"/>
          </a:effectLst>
        </p:spPr>
      </p:pic>
    </p:spTree>
    <p:extLst>
      <p:ext uri="{BB962C8B-B14F-4D97-AF65-F5344CB8AC3E}">
        <p14:creationId xmlns:p14="http://schemas.microsoft.com/office/powerpoint/2010/main" val="21157930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5-01</a:t>
            </a:r>
            <a:br>
              <a:rPr lang="en-US" sz="2400" b="1" dirty="0">
                <a:ln/>
                <a:solidFill>
                  <a:schemeClr val="tx1"/>
                </a:solidFill>
              </a:rPr>
            </a:br>
            <a:r>
              <a:rPr lang="en-US" sz="2400" b="1" dirty="0">
                <a:ln/>
                <a:solidFill>
                  <a:schemeClr val="tx1"/>
                </a:solidFill>
              </a:rPr>
              <a:t>People Development</a:t>
            </a:r>
            <a:endParaRPr lang="en-IN" sz="2400" b="1" dirty="0">
              <a:ln/>
              <a:solidFill>
                <a:schemeClr val="tx1"/>
              </a:solidFill>
            </a:endParaRPr>
          </a:p>
        </p:txBody>
      </p:sp>
    </p:spTree>
    <p:extLst>
      <p:ext uri="{BB962C8B-B14F-4D97-AF65-F5344CB8AC3E}">
        <p14:creationId xmlns:p14="http://schemas.microsoft.com/office/powerpoint/2010/main" val="2423280684"/>
      </p:ext>
    </p:extLst>
  </p:cSld>
  <p:clrMapOvr>
    <a:masterClrMapping/>
  </p:clrMapOvr>
  <p:transition spd="slow">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1961996"/>
            <a:ext cx="7288306" cy="2893100"/>
          </a:xfrm>
        </p:spPr>
        <p:txBody>
          <a:bodyPr/>
          <a:lstStyle/>
          <a:p>
            <a:pPr algn="ctr"/>
            <a:r>
              <a:rPr lang="en-IN" sz="4800" b="1" dirty="0"/>
              <a:t>Objective</a:t>
            </a:r>
          </a:p>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extLst>
      <p:ext uri="{BB962C8B-B14F-4D97-AF65-F5344CB8AC3E}">
        <p14:creationId xmlns:p14="http://schemas.microsoft.com/office/powerpoint/2010/main" val="2694653938"/>
      </p:ext>
    </p:extLst>
  </p:cSld>
  <p:clrMapOvr>
    <a:masterClrMapping/>
  </p:clrMapOvr>
  <p:transition spd="slow">
    <p:wipe dir="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2"/>
          <p:cNvPicPr>
            <a:picLocks noChangeAspect="1" noChangeArrowheads="1"/>
          </p:cNvPicPr>
          <p:nvPr/>
        </p:nvPicPr>
        <p:blipFill>
          <a:blip r:embed="rId2" cstate="print"/>
          <a:srcRect b="21492"/>
          <a:stretch>
            <a:fillRect/>
          </a:stretch>
        </p:blipFill>
        <p:spPr bwMode="auto">
          <a:xfrm>
            <a:off x="148498" y="871822"/>
            <a:ext cx="3716914" cy="2633378"/>
          </a:xfrm>
          <a:prstGeom prst="rect">
            <a:avLst/>
          </a:prstGeom>
          <a:noFill/>
          <a:ln w="9525">
            <a:solidFill>
              <a:srgbClr val="0000FF"/>
            </a:solidFill>
            <a:miter lim="800000"/>
            <a:headEnd/>
            <a:tailEnd/>
          </a:ln>
        </p:spPr>
      </p:pic>
      <p:pic>
        <p:nvPicPr>
          <p:cNvPr id="8" name="Picture 54"/>
          <p:cNvPicPr>
            <a:picLocks noChangeAspect="1" noChangeArrowheads="1"/>
          </p:cNvPicPr>
          <p:nvPr/>
        </p:nvPicPr>
        <p:blipFill>
          <a:blip r:embed="rId3" cstate="print"/>
          <a:srcRect/>
          <a:stretch>
            <a:fillRect/>
          </a:stretch>
        </p:blipFill>
        <p:spPr bwMode="auto">
          <a:xfrm>
            <a:off x="4003964" y="871797"/>
            <a:ext cx="4849091" cy="3196537"/>
          </a:xfrm>
          <a:prstGeom prst="flowChartDocument">
            <a:avLst/>
          </a:prstGeom>
          <a:noFill/>
          <a:ln w="9525">
            <a:solidFill>
              <a:srgbClr val="0000CC"/>
            </a:solidFill>
            <a:miter lim="800000"/>
            <a:headEnd/>
            <a:tailEnd/>
          </a:ln>
          <a:effectLst/>
        </p:spPr>
      </p:pic>
      <p:pic>
        <p:nvPicPr>
          <p:cNvPr id="10" name="Picture 4"/>
          <p:cNvPicPr>
            <a:picLocks noChangeAspect="1" noChangeArrowheads="1"/>
          </p:cNvPicPr>
          <p:nvPr/>
        </p:nvPicPr>
        <p:blipFill>
          <a:blip r:embed="rId4" cstate="print"/>
          <a:srcRect b="18433"/>
          <a:stretch>
            <a:fillRect/>
          </a:stretch>
        </p:blipFill>
        <p:spPr bwMode="gray">
          <a:xfrm>
            <a:off x="4624093" y="4059382"/>
            <a:ext cx="3887787" cy="2483468"/>
          </a:xfrm>
          <a:prstGeom prst="rect">
            <a:avLst/>
          </a:prstGeom>
          <a:noFill/>
          <a:ln w="19050" algn="ctr">
            <a:solidFill>
              <a:srgbClr val="0000FF"/>
            </a:solidFill>
            <a:miter lim="800000"/>
            <a:headEnd/>
            <a:tailEnd/>
          </a:ln>
          <a:effectLst>
            <a:prstShdw prst="shdw17" dist="17961" dir="2700000">
              <a:srgbClr val="2F4D71">
                <a:alpha val="50000"/>
              </a:srgbClr>
            </a:prstShdw>
          </a:effectLst>
        </p:spPr>
      </p:pic>
      <p:pic>
        <p:nvPicPr>
          <p:cNvPr id="364547" name="Picture 3"/>
          <p:cNvPicPr>
            <a:picLocks noChangeAspect="1" noChangeArrowheads="1"/>
          </p:cNvPicPr>
          <p:nvPr/>
        </p:nvPicPr>
        <p:blipFill>
          <a:blip r:embed="rId5" cstate="print"/>
          <a:srcRect/>
          <a:stretch>
            <a:fillRect/>
          </a:stretch>
        </p:blipFill>
        <p:spPr bwMode="auto">
          <a:xfrm>
            <a:off x="125479" y="3574473"/>
            <a:ext cx="3739931" cy="2986125"/>
          </a:xfrm>
          <a:prstGeom prst="rect">
            <a:avLst/>
          </a:prstGeom>
          <a:noFill/>
          <a:ln w="9525">
            <a:noFill/>
            <a:miter lim="800000"/>
            <a:headEnd/>
            <a:tailEnd/>
          </a:ln>
          <a:effec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3"/>
          <p:cNvPicPr>
            <a:picLocks noChangeAspect="1" noChangeArrowheads="1"/>
          </p:cNvPicPr>
          <p:nvPr/>
        </p:nvPicPr>
        <p:blipFill>
          <a:blip r:embed="rId2" cstate="print"/>
          <a:srcRect r="18468" b="30530"/>
          <a:stretch>
            <a:fillRect/>
          </a:stretch>
        </p:blipFill>
        <p:spPr bwMode="auto">
          <a:xfrm>
            <a:off x="41565" y="843054"/>
            <a:ext cx="5056908" cy="3313309"/>
          </a:xfrm>
          <a:prstGeom prst="flowChartDocument">
            <a:avLst/>
          </a:prstGeom>
          <a:noFill/>
          <a:ln w="3175">
            <a:solidFill>
              <a:srgbClr val="0000FF"/>
            </a:solidFill>
            <a:miter lim="800000"/>
            <a:headEnd/>
            <a:tailEnd/>
          </a:ln>
          <a:effectLst/>
        </p:spPr>
      </p:pic>
      <p:pic>
        <p:nvPicPr>
          <p:cNvPr id="365570" name="Picture 2"/>
          <p:cNvPicPr>
            <a:picLocks noChangeAspect="1" noChangeArrowheads="1"/>
          </p:cNvPicPr>
          <p:nvPr/>
        </p:nvPicPr>
        <p:blipFill>
          <a:blip r:embed="rId3" cstate="print"/>
          <a:srcRect r="2472" b="12742"/>
          <a:stretch>
            <a:fillRect/>
          </a:stretch>
        </p:blipFill>
        <p:spPr bwMode="auto">
          <a:xfrm>
            <a:off x="64728" y="4124970"/>
            <a:ext cx="4548764" cy="2386734"/>
          </a:xfrm>
          <a:prstGeom prst="rect">
            <a:avLst/>
          </a:prstGeom>
          <a:noFill/>
          <a:ln w="9525">
            <a:noFill/>
            <a:miter lim="800000"/>
            <a:headEnd/>
            <a:tailEnd/>
          </a:ln>
          <a:effectLst/>
        </p:spPr>
      </p:pic>
      <p:pic>
        <p:nvPicPr>
          <p:cNvPr id="365571" name="Picture 3"/>
          <p:cNvPicPr>
            <a:picLocks noChangeAspect="1" noChangeArrowheads="1"/>
          </p:cNvPicPr>
          <p:nvPr/>
        </p:nvPicPr>
        <p:blipFill>
          <a:blip r:embed="rId4" cstate="print"/>
          <a:srcRect l="9811" t="3644" r="925" b="1996"/>
          <a:stretch>
            <a:fillRect/>
          </a:stretch>
        </p:blipFill>
        <p:spPr bwMode="gray">
          <a:xfrm>
            <a:off x="5361705" y="817384"/>
            <a:ext cx="3477491" cy="2964907"/>
          </a:xfrm>
          <a:prstGeom prst="rect">
            <a:avLst/>
          </a:prstGeom>
          <a:noFill/>
          <a:ln w="19050" cap="flat" cmpd="sng" algn="ctr">
            <a:noFill/>
            <a:prstDash val="solid"/>
            <a:miter lim="800000"/>
            <a:headEnd/>
            <a:tailEnd/>
          </a:ln>
          <a:effectLst/>
        </p:spPr>
      </p:pic>
      <p:pic>
        <p:nvPicPr>
          <p:cNvPr id="365572" name="Picture 4"/>
          <p:cNvPicPr>
            <a:picLocks noChangeAspect="1" noChangeArrowheads="1"/>
          </p:cNvPicPr>
          <p:nvPr/>
        </p:nvPicPr>
        <p:blipFill>
          <a:blip r:embed="rId5" cstate="print"/>
          <a:srcRect l="4789" t="3122" r="2124" b="2434"/>
          <a:stretch>
            <a:fillRect/>
          </a:stretch>
        </p:blipFill>
        <p:spPr bwMode="gray">
          <a:xfrm>
            <a:off x="4668974" y="3865419"/>
            <a:ext cx="3643745" cy="2687782"/>
          </a:xfrm>
          <a:prstGeom prst="rect">
            <a:avLst/>
          </a:prstGeom>
          <a:noFill/>
          <a:ln w="19050" cap="flat" cmpd="sng" algn="ctr">
            <a:noFill/>
            <a:prstDash val="solid"/>
            <a:miter lim="800000"/>
            <a:headEnd/>
            <a:tailEnd/>
          </a:ln>
          <a:effectLst/>
        </p:spPr>
      </p:pic>
      <p:sp>
        <p:nvSpPr>
          <p:cNvPr id="10" name="TextBox 9"/>
          <p:cNvSpPr txBox="1"/>
          <p:nvPr/>
        </p:nvSpPr>
        <p:spPr>
          <a:xfrm>
            <a:off x="6054449" y="3546763"/>
            <a:ext cx="692727" cy="338554"/>
          </a:xfrm>
          <a:prstGeom prst="rect">
            <a:avLst/>
          </a:prstGeom>
          <a:noFill/>
        </p:spPr>
        <p:txBody>
          <a:bodyPr wrap="square" rtlCol="0">
            <a:spAutoFit/>
          </a:bodyPr>
          <a:lstStyle/>
          <a:p>
            <a:r>
              <a:rPr lang="en-US" sz="1600" b="1" dirty="0"/>
              <a:t>After</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51888842"/>
              </p:ext>
            </p:extLst>
          </p:nvPr>
        </p:nvGraphicFramePr>
        <p:xfrm>
          <a:off x="191914" y="1560517"/>
          <a:ext cx="8736933" cy="472440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500" b="1" dirty="0">
                          <a:solidFill>
                            <a:schemeClr val="tx1"/>
                          </a:solidFill>
                          <a:latin typeface="Century Gothic" panose="020B0502020202020204" pitchFamily="34" charset="0"/>
                        </a:rPr>
                        <a:t>L-1</a:t>
                      </a:r>
                      <a:endParaRPr lang="en-IN" sz="15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Struggler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Beginner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Organized</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Achiever</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500" b="1" dirty="0">
                          <a:solidFill>
                            <a:schemeClr val="tx1"/>
                          </a:solidFill>
                          <a:latin typeface="Century Gothic" panose="020B0502020202020204" pitchFamily="34" charset="0"/>
                        </a:rPr>
                        <a:t>World class</a:t>
                      </a:r>
                      <a:endParaRPr lang="en-IN" sz="15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500">
                          <a:solidFill>
                            <a:srgbClr val="000000"/>
                          </a:solidFill>
                          <a:effectLst/>
                          <a:latin typeface="Century Gothic" panose="020B0502020202020204" pitchFamily="34" charset="0"/>
                          <a:ea typeface="Times New Roman"/>
                          <a:cs typeface="Times New Roman"/>
                        </a:rPr>
                        <a:t>People development plan</a:t>
                      </a:r>
                      <a:endParaRPr lang="en-IN" sz="15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a:solidFill>
                            <a:srgbClr val="000000"/>
                          </a:solidFill>
                          <a:effectLst/>
                          <a:latin typeface="Century Gothic" panose="020B0502020202020204" pitchFamily="34" charset="0"/>
                          <a:ea typeface="Times New Roman"/>
                          <a:cs typeface="Times New Roman"/>
                        </a:rPr>
                        <a:t>- No system/process for creating people development plans or concept of defining competencies for skills development. </a:t>
                      </a:r>
                      <a:br>
                        <a:rPr lang="en-IN" sz="1500">
                          <a:solidFill>
                            <a:srgbClr val="000000"/>
                          </a:solidFill>
                          <a:effectLst/>
                          <a:latin typeface="Century Gothic" panose="020B0502020202020204" pitchFamily="34" charset="0"/>
                          <a:ea typeface="Times New Roman"/>
                          <a:cs typeface="Times New Roman"/>
                        </a:rPr>
                      </a:br>
                      <a:r>
                        <a:rPr lang="en-IN" sz="1500">
                          <a:solidFill>
                            <a:srgbClr val="000000"/>
                          </a:solidFill>
                          <a:effectLst/>
                          <a:latin typeface="Century Gothic" panose="020B0502020202020204" pitchFamily="34" charset="0"/>
                          <a:ea typeface="Times New Roman"/>
                          <a:cs typeface="Times New Roman"/>
                        </a:rPr>
                        <a:t>-   People deployment takes place on perceived skills on ad-hoc basis.</a:t>
                      </a:r>
                      <a:endParaRPr lang="en-IN" sz="15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a:solidFill>
                            <a:srgbClr val="000000"/>
                          </a:solidFill>
                          <a:effectLst/>
                          <a:latin typeface="Century Gothic" panose="020B0502020202020204" pitchFamily="34" charset="0"/>
                          <a:ea typeface="Times New Roman"/>
                          <a:cs typeface="Times New Roman"/>
                        </a:rPr>
                        <a:t>-   Basic skill mapping system in place backed with planned training and coaching.</a:t>
                      </a:r>
                      <a:endParaRPr lang="en-IN" sz="15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Comprehensive employee  development plans are created for employees </a:t>
                      </a:r>
                      <a:br>
                        <a:rPr lang="en-IN" sz="1500" dirty="0">
                          <a:solidFill>
                            <a:srgbClr val="000000"/>
                          </a:solidFill>
                          <a:effectLst/>
                          <a:latin typeface="Century Gothic" panose="020B0502020202020204" pitchFamily="34" charset="0"/>
                          <a:ea typeface="Times New Roman"/>
                          <a:cs typeface="Times New Roman"/>
                        </a:rPr>
                      </a:br>
                      <a:r>
                        <a:rPr lang="en-IN" sz="1500" dirty="0">
                          <a:solidFill>
                            <a:srgbClr val="000000"/>
                          </a:solidFill>
                          <a:effectLst/>
                          <a:latin typeface="Century Gothic" panose="020B0502020202020204" pitchFamily="34" charset="0"/>
                          <a:ea typeface="Times New Roman"/>
                          <a:cs typeface="Times New Roman"/>
                        </a:rPr>
                        <a:t> - Implementation commenced for </a:t>
                      </a:r>
                      <a:r>
                        <a:rPr lang="en-IN" sz="1500" dirty="0" err="1">
                          <a:solidFill>
                            <a:srgbClr val="000000"/>
                          </a:solidFill>
                          <a:effectLst/>
                          <a:latin typeface="Century Gothic" panose="020B0502020202020204" pitchFamily="34" charset="0"/>
                          <a:ea typeface="Times New Roman"/>
                          <a:cs typeface="Times New Roman"/>
                        </a:rPr>
                        <a:t>upto</a:t>
                      </a:r>
                      <a:r>
                        <a:rPr lang="en-IN" sz="1500" dirty="0">
                          <a:solidFill>
                            <a:srgbClr val="000000"/>
                          </a:solidFill>
                          <a:effectLst/>
                          <a:latin typeface="Century Gothic" panose="020B0502020202020204" pitchFamily="34" charset="0"/>
                          <a:ea typeface="Times New Roman"/>
                          <a:cs typeface="Times New Roman"/>
                        </a:rPr>
                        <a:t> 50% of the people</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People development plans rolled out and is operational for 50%-80% of the employees</a:t>
                      </a:r>
                      <a:br>
                        <a:rPr lang="en-IN" sz="1500" dirty="0">
                          <a:solidFill>
                            <a:srgbClr val="000000"/>
                          </a:solidFill>
                          <a:effectLst/>
                          <a:latin typeface="Century Gothic" panose="020B0502020202020204" pitchFamily="34" charset="0"/>
                          <a:ea typeface="Times New Roman"/>
                          <a:cs typeface="Times New Roman"/>
                        </a:rPr>
                      </a:br>
                      <a:r>
                        <a:rPr lang="en-IN" sz="1500" dirty="0">
                          <a:solidFill>
                            <a:srgbClr val="000000"/>
                          </a:solidFill>
                          <a:effectLst/>
                          <a:latin typeface="Century Gothic" panose="020B0502020202020204" pitchFamily="34" charset="0"/>
                          <a:ea typeface="Times New Roman"/>
                          <a:cs typeface="Times New Roman"/>
                        </a:rPr>
                        <a:t> - Competencies extend to soft skills, environmental, safety, energy conservation areas</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500" dirty="0">
                          <a:solidFill>
                            <a:srgbClr val="000000"/>
                          </a:solidFill>
                          <a:effectLst/>
                          <a:latin typeface="Century Gothic" panose="020B0502020202020204" pitchFamily="34" charset="0"/>
                          <a:ea typeface="Times New Roman"/>
                          <a:cs typeface="Times New Roman"/>
                        </a:rPr>
                        <a:t>-  People development plans rolled out and is operational for &gt;80% of the employees</a:t>
                      </a:r>
                      <a:br>
                        <a:rPr lang="en-IN" sz="1500" dirty="0">
                          <a:solidFill>
                            <a:srgbClr val="000000"/>
                          </a:solidFill>
                          <a:effectLst/>
                          <a:latin typeface="Century Gothic" panose="020B0502020202020204" pitchFamily="34" charset="0"/>
                          <a:ea typeface="Times New Roman"/>
                          <a:cs typeface="Times New Roman"/>
                        </a:rPr>
                      </a:br>
                      <a:r>
                        <a:rPr lang="en-IN" sz="1500" dirty="0">
                          <a:solidFill>
                            <a:srgbClr val="000000"/>
                          </a:solidFill>
                          <a:effectLst/>
                          <a:latin typeface="Century Gothic" panose="020B0502020202020204" pitchFamily="34" charset="0"/>
                          <a:ea typeface="Times New Roman"/>
                          <a:cs typeface="Times New Roman"/>
                        </a:rPr>
                        <a:t> - Regular feedback from employees used to improve initiatives for employee development</a:t>
                      </a:r>
                      <a:endParaRPr lang="en-IN" sz="15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41819436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5-02</a:t>
            </a:r>
            <a:br>
              <a:rPr lang="en-US" sz="2400" b="1" dirty="0">
                <a:ln/>
                <a:solidFill>
                  <a:schemeClr val="tx1"/>
                </a:solidFill>
              </a:rPr>
            </a:br>
            <a:r>
              <a:rPr lang="en-US" sz="2400" b="1" dirty="0">
                <a:ln/>
                <a:solidFill>
                  <a:schemeClr val="tx1"/>
                </a:solidFill>
              </a:rPr>
              <a:t>Employee Involvement</a:t>
            </a:r>
            <a:endParaRPr lang="en-IN" sz="2400" b="1" dirty="0">
              <a:ln/>
              <a:solidFill>
                <a:schemeClr val="tx1"/>
              </a:solidFill>
            </a:endParaRPr>
          </a:p>
        </p:txBody>
      </p:sp>
    </p:spTree>
    <p:extLst>
      <p:ext uri="{BB962C8B-B14F-4D97-AF65-F5344CB8AC3E}">
        <p14:creationId xmlns:p14="http://schemas.microsoft.com/office/powerpoint/2010/main" val="1569287625"/>
      </p:ext>
    </p:extLst>
  </p:cSld>
  <p:clrMapOvr>
    <a:masterClrMapping/>
  </p:clrMapOvr>
  <p:transition spd="slow">
    <p:wipe dir="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096467"/>
            <a:ext cx="7288306" cy="3323987"/>
          </a:xfrm>
        </p:spPr>
        <p:txBody>
          <a:bodyPr/>
          <a:lstStyle/>
          <a:p>
            <a:pPr algn="ctr"/>
            <a:r>
              <a:rPr lang="en-IN" sz="4800" b="1" dirty="0"/>
              <a:t>Objective</a:t>
            </a:r>
          </a:p>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extLst>
      <p:ext uri="{BB962C8B-B14F-4D97-AF65-F5344CB8AC3E}">
        <p14:creationId xmlns:p14="http://schemas.microsoft.com/office/powerpoint/2010/main" val="1723168990"/>
      </p:ext>
    </p:extLst>
  </p:cSld>
  <p:clrMapOvr>
    <a:masterClrMapping/>
  </p:clrMapOvr>
  <p:transition spd="slow">
    <p:wipe dir="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43884979"/>
              </p:ext>
            </p:extLst>
          </p:nvPr>
        </p:nvGraphicFramePr>
        <p:xfrm>
          <a:off x="191914" y="1560517"/>
          <a:ext cx="8736933" cy="486156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L-2</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400" dirty="0">
                          <a:solidFill>
                            <a:srgbClr val="000000"/>
                          </a:solidFill>
                          <a:effectLst/>
                          <a:latin typeface="Century Gothic" panose="020B0502020202020204" pitchFamily="34" charset="0"/>
                          <a:ea typeface="Times New Roman"/>
                          <a:cs typeface="Times New Roman"/>
                        </a:rPr>
                        <a:t>Employee involvement activity</a:t>
                      </a:r>
                      <a:br>
                        <a:rPr lang="en-IN" sz="1400" dirty="0">
                          <a:solidFill>
                            <a:srgbClr val="000000"/>
                          </a:solidFill>
                          <a:effectLst/>
                          <a:latin typeface="Century Gothic" panose="020B0502020202020204" pitchFamily="34" charset="0"/>
                          <a:ea typeface="Times New Roman"/>
                          <a:cs typeface="Times New Roman"/>
                        </a:rPr>
                      </a:br>
                      <a:br>
                        <a:rPr lang="en-IN" sz="1400" dirty="0">
                          <a:solidFill>
                            <a:srgbClr val="000000"/>
                          </a:solidFill>
                          <a:effectLst/>
                          <a:latin typeface="Century Gothic" panose="020B0502020202020204" pitchFamily="34" charset="0"/>
                          <a:ea typeface="Times New Roman"/>
                          <a:cs typeface="Times New Roman"/>
                        </a:rPr>
                      </a:br>
                      <a:br>
                        <a:rPr lang="en-IN" sz="1400" dirty="0">
                          <a:solidFill>
                            <a:srgbClr val="000000"/>
                          </a:solidFill>
                          <a:effectLst/>
                          <a:latin typeface="Century Gothic" panose="020B0502020202020204" pitchFamily="34" charset="0"/>
                          <a:ea typeface="Times New Roman"/>
                          <a:cs typeface="Times New Roman"/>
                        </a:rPr>
                      </a:br>
                      <a:br>
                        <a:rPr lang="en-IN" sz="1400" dirty="0">
                          <a:solidFill>
                            <a:srgbClr val="000000"/>
                          </a:solidFill>
                          <a:effectLst/>
                          <a:latin typeface="Century Gothic" panose="020B0502020202020204" pitchFamily="34" charset="0"/>
                          <a:ea typeface="Times New Roman"/>
                          <a:cs typeface="Times New Roman"/>
                        </a:rPr>
                      </a:br>
                      <a:endParaRPr lang="en-IN" sz="14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solidFill>
                            <a:srgbClr val="000000"/>
                          </a:solidFill>
                          <a:effectLst/>
                          <a:latin typeface="Century Gothic" panose="020B0502020202020204" pitchFamily="34" charset="0"/>
                          <a:ea typeface="Times New Roman"/>
                          <a:cs typeface="Times New Roman"/>
                        </a:rPr>
                        <a:t>-   No involvement of employees in decision making, improvement or change as all decisions are taken by top management and issued for compliance</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solidFill>
                            <a:srgbClr val="000000"/>
                          </a:solidFill>
                          <a:effectLst/>
                          <a:latin typeface="Century Gothic" panose="020B0502020202020204" pitchFamily="34" charset="0"/>
                          <a:ea typeface="Times New Roman"/>
                          <a:cs typeface="Times New Roman"/>
                        </a:rPr>
                        <a:t>- Employees involved activity is very limited to a few areas </a:t>
                      </a:r>
                      <a:br>
                        <a:rPr lang="en-IN" sz="1400">
                          <a:solidFill>
                            <a:srgbClr val="000000"/>
                          </a:solidFill>
                          <a:effectLst/>
                          <a:latin typeface="Century Gothic" panose="020B0502020202020204" pitchFamily="34" charset="0"/>
                          <a:ea typeface="Times New Roman"/>
                          <a:cs typeface="Times New Roman"/>
                        </a:rPr>
                      </a:br>
                      <a:r>
                        <a:rPr lang="en-IN" sz="1400">
                          <a:solidFill>
                            <a:srgbClr val="000000"/>
                          </a:solidFill>
                          <a:effectLst/>
                          <a:latin typeface="Century Gothic" panose="020B0502020202020204" pitchFamily="34" charset="0"/>
                          <a:ea typeface="Times New Roman"/>
                          <a:cs typeface="Times New Roman"/>
                        </a:rPr>
                        <a:t>-  eg. Shop- floor level empowerment given to managers /supervisors</a:t>
                      </a:r>
                      <a:br>
                        <a:rPr lang="en-IN" sz="1400">
                          <a:solidFill>
                            <a:srgbClr val="000000"/>
                          </a:solidFill>
                          <a:effectLst/>
                          <a:latin typeface="Century Gothic" panose="020B0502020202020204" pitchFamily="34" charset="0"/>
                          <a:ea typeface="Times New Roman"/>
                          <a:cs typeface="Times New Roman"/>
                        </a:rPr>
                      </a:br>
                      <a:r>
                        <a:rPr lang="en-IN" sz="1400">
                          <a:solidFill>
                            <a:srgbClr val="000000"/>
                          </a:solidFill>
                          <a:effectLst/>
                          <a:latin typeface="Century Gothic" panose="020B0502020202020204" pitchFamily="34" charset="0"/>
                          <a:ea typeface="Times New Roman"/>
                          <a:cs typeface="Times New Roman"/>
                        </a:rPr>
                        <a:t>       Employees’ involvement in local area improvements such as clean work place.</a:t>
                      </a:r>
                      <a:endParaRPr lang="en-IN" sz="14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400" dirty="0">
                          <a:solidFill>
                            <a:srgbClr val="000000"/>
                          </a:solidFill>
                          <a:effectLst/>
                          <a:latin typeface="Century Gothic" panose="020B0502020202020204" pitchFamily="34" charset="0"/>
                          <a:ea typeface="Times New Roman"/>
                          <a:cs typeface="Times New Roman"/>
                        </a:rPr>
                        <a:t>-  Employee engagement programmes such as Kaizen / quality circles / suggestion schemes in place </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Concept of team based working introduced.</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Business plans &amp; performance shared with all employees with targets at all levels are drawn in consultative mode. </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Teams empowered to manage their work areas, with manager playing facilitators' role. </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Incentives include non- financial rewards &amp; recognitions</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400" dirty="0">
                          <a:solidFill>
                            <a:srgbClr val="000000"/>
                          </a:solidFill>
                          <a:effectLst/>
                          <a:latin typeface="Century Gothic" panose="020B0502020202020204" pitchFamily="34" charset="0"/>
                          <a:ea typeface="Times New Roman"/>
                          <a:cs typeface="Times New Roman"/>
                        </a:rPr>
                        <a:t>- High level of employee engagement with employee led innovations and proactive involvement of large employee pool epitomizing this culture.</a:t>
                      </a:r>
                      <a:br>
                        <a:rPr lang="en-IN" sz="1400" dirty="0">
                          <a:solidFill>
                            <a:srgbClr val="000000"/>
                          </a:solidFill>
                          <a:effectLst/>
                          <a:latin typeface="Century Gothic" panose="020B0502020202020204" pitchFamily="34" charset="0"/>
                          <a:ea typeface="Times New Roman"/>
                          <a:cs typeface="Times New Roman"/>
                        </a:rPr>
                      </a:br>
                      <a:br>
                        <a:rPr lang="en-IN" sz="1400" dirty="0">
                          <a:solidFill>
                            <a:srgbClr val="000000"/>
                          </a:solidFill>
                          <a:effectLst/>
                          <a:latin typeface="Century Gothic" panose="020B0502020202020204" pitchFamily="34" charset="0"/>
                          <a:ea typeface="Times New Roman"/>
                          <a:cs typeface="Times New Roman"/>
                        </a:rPr>
                      </a:b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5212100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AutoShape 2"/>
          <p:cNvSpPr>
            <a:spLocks noChangeArrowheads="1"/>
          </p:cNvSpPr>
          <p:nvPr/>
        </p:nvSpPr>
        <p:spPr bwMode="auto">
          <a:xfrm rot="16200000">
            <a:off x="-146426" y="2874419"/>
            <a:ext cx="4573759" cy="2183166"/>
          </a:xfrm>
          <a:prstGeom prst="rightArrow">
            <a:avLst>
              <a:gd name="adj1" fmla="val 75000"/>
              <a:gd name="adj2" fmla="val 52709"/>
            </a:avLst>
          </a:prstGeom>
          <a:solidFill>
            <a:srgbClr val="CCFFFF"/>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eaLnBrk="0" fontAlgn="base" hangingPunct="0">
              <a:spcBef>
                <a:spcPct val="0"/>
              </a:spcBef>
              <a:spcAft>
                <a:spcPct val="0"/>
              </a:spcAft>
            </a:pPr>
            <a:r>
              <a:rPr lang="en-AU" altLang="en-US" b="1" dirty="0">
                <a:solidFill>
                  <a:srgbClr val="010000"/>
                </a:solidFill>
                <a:latin typeface="Arial" charset="0"/>
                <a:ea typeface="ＭＳ Ｐゴシック"/>
              </a:rPr>
              <a:t>High</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Medium</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Low</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p:txBody>
      </p:sp>
      <p:sp>
        <p:nvSpPr>
          <p:cNvPr id="10243" name="Rectangle 3"/>
          <p:cNvSpPr>
            <a:spLocks noGrp="1" noChangeArrowheads="1"/>
          </p:cNvSpPr>
          <p:nvPr>
            <p:ph type="title"/>
          </p:nvPr>
        </p:nvSpPr>
        <p:spPr>
          <a:xfrm>
            <a:off x="1257300" y="1043090"/>
            <a:ext cx="6000750" cy="369332"/>
          </a:xfrm>
        </p:spPr>
        <p:txBody>
          <a:bodyPr/>
          <a:lstStyle/>
          <a:p>
            <a:r>
              <a:rPr lang="en-AU" altLang="en-US" sz="2400" dirty="0"/>
              <a:t>Levels of Employee Involvement</a:t>
            </a:r>
          </a:p>
        </p:txBody>
      </p:sp>
      <p:sp>
        <p:nvSpPr>
          <p:cNvPr id="10244" name="Rectangle 4"/>
          <p:cNvSpPr>
            <a:spLocks noGrp="1" noChangeArrowheads="1"/>
          </p:cNvSpPr>
          <p:nvPr>
            <p:ph idx="1"/>
          </p:nvPr>
        </p:nvSpPr>
        <p:spPr>
          <a:xfrm>
            <a:off x="3909732" y="2662519"/>
            <a:ext cx="3657600" cy="3354765"/>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extLst>
      <p:ext uri="{BB962C8B-B14F-4D97-AF65-F5344CB8AC3E}">
        <p14:creationId xmlns:p14="http://schemas.microsoft.com/office/powerpoint/2010/main" val="410386177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5-03</a:t>
            </a:r>
            <a:br>
              <a:rPr lang="en-US" sz="2400" b="1" dirty="0">
                <a:ln/>
                <a:solidFill>
                  <a:schemeClr val="tx1"/>
                </a:solidFill>
              </a:rPr>
            </a:br>
            <a:r>
              <a:rPr lang="en-US" sz="2400" b="1" dirty="0">
                <a:ln/>
                <a:solidFill>
                  <a:schemeClr val="tx1"/>
                </a:solidFill>
              </a:rPr>
              <a:t>Total Employee Involvement</a:t>
            </a:r>
            <a:endParaRPr lang="en-IN" sz="2400" b="1" dirty="0">
              <a:ln/>
              <a:solidFill>
                <a:schemeClr val="tx1"/>
              </a:solidFill>
            </a:endParaRPr>
          </a:p>
        </p:txBody>
      </p:sp>
    </p:spTree>
    <p:extLst>
      <p:ext uri="{BB962C8B-B14F-4D97-AF65-F5344CB8AC3E}">
        <p14:creationId xmlns:p14="http://schemas.microsoft.com/office/powerpoint/2010/main" val="47806364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95980"/>
            <a:ext cx="6996687" cy="292388"/>
          </a:xfrm>
          <a:noFill/>
          <a:ln>
            <a:noFill/>
          </a:ln>
          <a:effectLst/>
        </p:spPr>
        <p:txBody>
          <a:bodyPr vert="horz" wrap="square" lIns="0" tIns="0" rIns="0" bIns="0" numCol="1" anchor="b" anchorCtr="0" compatLnSpc="1">
            <a:prstTxWarp prst="textNoShape">
              <a:avLst/>
            </a:prstTxWarp>
            <a:spAutoFit/>
          </a:bodyPr>
          <a:lstStyle/>
          <a:p>
            <a:r>
              <a:rPr lang="en-GB" dirty="0"/>
              <a:t>Applicability of the Scheme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a:grpSpLocks/>
          </p:cNvGrpSpPr>
          <p:nvPr/>
        </p:nvGrpSpPr>
        <p:grpSpPr>
          <a:xfrm>
            <a:off x="410864" y="928032"/>
            <a:ext cx="8513113" cy="5353497"/>
            <a:chOff x="13830300" y="15774177"/>
            <a:chExt cx="11944350" cy="11869545"/>
          </a:xfrm>
        </p:grpSpPr>
        <p:cxnSp>
          <p:nvCxnSpPr>
            <p:cNvPr id="10" name="Straight Connector 9"/>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590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741926"/>
            <a:ext cx="7288306" cy="1169551"/>
          </a:xfrm>
        </p:spPr>
        <p:txBody>
          <a:bodyPr/>
          <a:lstStyle/>
          <a:p>
            <a:pPr algn="ctr"/>
            <a:r>
              <a:rPr lang="en-IN" sz="4800" b="1" dirty="0"/>
              <a:t>Objective</a:t>
            </a:r>
          </a:p>
          <a:p>
            <a:pPr algn="ctr"/>
            <a:r>
              <a:rPr lang="en-US" sz="2800" dirty="0"/>
              <a:t>Improvement in employee involvement</a:t>
            </a:r>
            <a:endParaRPr lang="en-IN" sz="2800" dirty="0"/>
          </a:p>
        </p:txBody>
      </p:sp>
    </p:spTree>
    <p:extLst>
      <p:ext uri="{BB962C8B-B14F-4D97-AF65-F5344CB8AC3E}">
        <p14:creationId xmlns:p14="http://schemas.microsoft.com/office/powerpoint/2010/main" val="3118021176"/>
      </p:ext>
    </p:extLst>
  </p:cSld>
  <p:clrMapOvr>
    <a:masterClrMapping/>
  </p:clrMapOvr>
  <p:transition spd="slow">
    <p:wipe dir="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69327707"/>
              </p:ext>
            </p:extLst>
          </p:nvPr>
        </p:nvGraphicFramePr>
        <p:xfrm>
          <a:off x="191914" y="1560517"/>
          <a:ext cx="8736933" cy="4038600"/>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58153">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P-1</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 </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600" dirty="0">
                          <a:solidFill>
                            <a:srgbClr val="000000"/>
                          </a:solidFill>
                          <a:effectLst/>
                          <a:latin typeface="Century Gothic" panose="020B0502020202020204" pitchFamily="34" charset="0"/>
                          <a:ea typeface="Times New Roman"/>
                          <a:cs typeface="Times New Roman"/>
                        </a:rPr>
                        <a:t>Total Employee Involvement (TEI)</a:t>
                      </a:r>
                      <a:br>
                        <a:rPr lang="en-IN" sz="1600" dirty="0">
                          <a:solidFill>
                            <a:srgbClr val="000000"/>
                          </a:solidFill>
                          <a:effectLst/>
                          <a:latin typeface="Century Gothic" panose="020B0502020202020204" pitchFamily="34" charset="0"/>
                          <a:ea typeface="Times New Roman"/>
                          <a:cs typeface="Times New Roman"/>
                        </a:rPr>
                      </a:br>
                      <a:endParaRPr lang="en-IN" sz="16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The company has no criteria for measuring TEI.</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Company has identified measures for TEI such and has started measuring it</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&lt;50% employees have participated in one or more improvement initiatives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dirty="0">
                          <a:solidFill>
                            <a:srgbClr val="000000"/>
                          </a:solidFill>
                          <a:effectLst/>
                          <a:latin typeface="Century Gothic" panose="020B0502020202020204" pitchFamily="34" charset="0"/>
                          <a:ea typeface="Times New Roman"/>
                          <a:cs typeface="Times New Roman"/>
                        </a:rPr>
                        <a:t>-  &lt;70% employees have participated in one or more improvement initiatives</a:t>
                      </a:r>
                      <a:br>
                        <a:rPr lang="en-IN" sz="1600" dirty="0">
                          <a:solidFill>
                            <a:srgbClr val="000000"/>
                          </a:solidFill>
                          <a:effectLst/>
                          <a:latin typeface="Century Gothic" panose="020B0502020202020204" pitchFamily="34" charset="0"/>
                          <a:ea typeface="Times New Roman"/>
                          <a:cs typeface="Times New Roman"/>
                        </a:rPr>
                      </a:br>
                      <a:r>
                        <a:rPr lang="en-IN" sz="1600" dirty="0">
                          <a:solidFill>
                            <a:srgbClr val="000000"/>
                          </a:solidFill>
                          <a:effectLst/>
                          <a:latin typeface="Century Gothic" panose="020B0502020202020204" pitchFamily="34" charset="0"/>
                          <a:ea typeface="Times New Roman"/>
                          <a:cs typeface="Times New Roman"/>
                        </a:rPr>
                        <a:t>-   Unauthorized Absenteeism is measured and is less than 7%</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&gt;80% employees have participated in one or more improvement initiatives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57779468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Exercise-9</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People Development</a:t>
            </a:r>
          </a:p>
          <a:p>
            <a:r>
              <a:rPr lang="en-US" sz="2400" dirty="0"/>
              <a:t>     2.  Employee Involvement</a:t>
            </a:r>
          </a:p>
          <a:p>
            <a:r>
              <a:rPr lang="en-US" sz="2400" dirty="0"/>
              <a:t>     3.  Total Employee Involvement </a:t>
            </a:r>
          </a:p>
          <a:p>
            <a:r>
              <a:rPr lang="en-US" sz="2400" dirty="0"/>
              <a:t>     </a:t>
            </a:r>
          </a:p>
          <a:p>
            <a:r>
              <a:rPr lang="en-US" sz="2400" b="1"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21952635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30207637"/>
              </p:ext>
            </p:extLst>
          </p:nvPr>
        </p:nvGraphicFramePr>
        <p:xfrm>
          <a:off x="1217476" y="2254315"/>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a:spLocks/>
          </p:cNvSpPr>
          <p:nvPr/>
        </p:nvSpPr>
        <p:spPr bwMode="auto">
          <a:xfrm>
            <a:off x="2277097" y="1248784"/>
            <a:ext cx="509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algn="ctr"/>
            <a:r>
              <a:rPr lang="en-US" sz="3000" kern="0" dirty="0">
                <a:latin typeface="+mn-lt"/>
                <a:ea typeface="Batang" panose="02030600000101010101" pitchFamily="18" charset="-127"/>
              </a:rPr>
              <a:t>6. 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a:ea typeface="ＭＳ Ｐゴシック"/>
            </a:endParaRPr>
          </a:p>
        </p:txBody>
      </p:sp>
    </p:spTree>
    <p:extLst>
      <p:ext uri="{BB962C8B-B14F-4D97-AF65-F5344CB8AC3E}">
        <p14:creationId xmlns:p14="http://schemas.microsoft.com/office/powerpoint/2010/main" val="38406073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6</a:t>
            </a:r>
            <a:r>
              <a:rPr lang="en-US" sz="2400" b="1" dirty="0">
                <a:ln/>
                <a:solidFill>
                  <a:schemeClr val="tx1"/>
                </a:solidFill>
              </a:rPr>
              <a:t>-01</a:t>
            </a:r>
            <a:br>
              <a:rPr lang="en-US" sz="2400" b="1" dirty="0">
                <a:ln/>
                <a:solidFill>
                  <a:schemeClr val="tx1"/>
                </a:solidFill>
              </a:rPr>
            </a:br>
            <a:r>
              <a:rPr lang="en-US" sz="2400" b="1" dirty="0">
                <a:ln/>
                <a:solidFill>
                  <a:schemeClr val="tx1"/>
                </a:solidFill>
              </a:rPr>
              <a:t>Safe Working Environment</a:t>
            </a:r>
            <a:endParaRPr lang="en-IN" sz="2400" b="1" dirty="0">
              <a:ln/>
              <a:solidFill>
                <a:schemeClr val="tx1"/>
              </a:solidFill>
            </a:endParaRPr>
          </a:p>
        </p:txBody>
      </p:sp>
    </p:spTree>
    <p:extLst>
      <p:ext uri="{BB962C8B-B14F-4D97-AF65-F5344CB8AC3E}">
        <p14:creationId xmlns:p14="http://schemas.microsoft.com/office/powerpoint/2010/main" val="1739660974"/>
      </p:ext>
    </p:extLst>
  </p:cSld>
  <p:clrMapOvr>
    <a:masterClrMapping/>
  </p:clrMapOvr>
  <p:transition spd="slow">
    <p:wipe dir="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63071" y="2967254"/>
            <a:ext cx="8417859" cy="1292662"/>
          </a:xfrm>
        </p:spPr>
        <p:txBody>
          <a:bodyPr/>
          <a:lstStyle/>
          <a:p>
            <a:pPr algn="ctr"/>
            <a:r>
              <a:rPr lang="en-IN" sz="2800" b="1" dirty="0">
                <a:solidFill>
                  <a:srgbClr val="000000"/>
                </a:solidFill>
                <a:latin typeface="Calibri" panose="020F0502020204030204" pitchFamily="34" charset="0"/>
                <a:ea typeface="MS Mincho"/>
                <a:cs typeface="Calibri" panose="020F0502020204030204" pitchFamily="34" charset="0"/>
              </a:rPr>
              <a:t>Objective</a:t>
            </a:r>
          </a:p>
          <a:p>
            <a:pPr algn="ctr"/>
            <a:r>
              <a:rPr lang="en-IN" sz="2800" dirty="0">
                <a:solidFill>
                  <a:srgbClr val="000000"/>
                </a:solidFill>
                <a:latin typeface="Calibri" panose="020F0502020204030204" pitchFamily="34" charset="0"/>
                <a:ea typeface="MS Mincho"/>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3504389"/>
      </p:ext>
    </p:extLst>
  </p:cSld>
  <p:clrMapOvr>
    <a:masterClrMapping/>
  </p:clrMapOvr>
  <p:transition spd="slow">
    <p:wipe dir="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04491092"/>
              </p:ext>
            </p:extLst>
          </p:nvPr>
        </p:nvGraphicFramePr>
        <p:xfrm>
          <a:off x="161365" y="1519242"/>
          <a:ext cx="8700246" cy="4814235"/>
        </p:xfrm>
        <a:graphic>
          <a:graphicData uri="http://schemas.openxmlformats.org/drawingml/2006/table">
            <a:tbl>
              <a:tblPr firstRow="1" bandRow="1">
                <a:tableStyleId>{72833802-FEF1-4C79-8D5D-14CF1EAF98D9}</a:tableStyleId>
              </a:tblPr>
              <a:tblGrid>
                <a:gridCol w="1077907">
                  <a:extLst>
                    <a:ext uri="{9D8B030D-6E8A-4147-A177-3AD203B41FA5}">
                      <a16:colId xmlns:a16="http://schemas.microsoft.com/office/drawing/2014/main" val="20000"/>
                    </a:ext>
                  </a:extLst>
                </a:gridCol>
                <a:gridCol w="1407878">
                  <a:extLst>
                    <a:ext uri="{9D8B030D-6E8A-4147-A177-3AD203B41FA5}">
                      <a16:colId xmlns:a16="http://schemas.microsoft.com/office/drawing/2014/main" val="20001"/>
                    </a:ext>
                  </a:extLst>
                </a:gridCol>
                <a:gridCol w="1462226">
                  <a:extLst>
                    <a:ext uri="{9D8B030D-6E8A-4147-A177-3AD203B41FA5}">
                      <a16:colId xmlns:a16="http://schemas.microsoft.com/office/drawing/2014/main" val="20002"/>
                    </a:ext>
                  </a:extLst>
                </a:gridCol>
                <a:gridCol w="1389115">
                  <a:extLst>
                    <a:ext uri="{9D8B030D-6E8A-4147-A177-3AD203B41FA5}">
                      <a16:colId xmlns:a16="http://schemas.microsoft.com/office/drawing/2014/main" val="20003"/>
                    </a:ext>
                  </a:extLst>
                </a:gridCol>
                <a:gridCol w="1823254">
                  <a:extLst>
                    <a:ext uri="{9D8B030D-6E8A-4147-A177-3AD203B41FA5}">
                      <a16:colId xmlns:a16="http://schemas.microsoft.com/office/drawing/2014/main" val="20004"/>
                    </a:ext>
                  </a:extLst>
                </a:gridCol>
                <a:gridCol w="1539866">
                  <a:extLst>
                    <a:ext uri="{9D8B030D-6E8A-4147-A177-3AD203B41FA5}">
                      <a16:colId xmlns:a16="http://schemas.microsoft.com/office/drawing/2014/main" val="20005"/>
                    </a:ext>
                  </a:extLst>
                </a:gridCol>
              </a:tblGrid>
              <a:tr h="486846">
                <a:tc>
                  <a:txBody>
                    <a:bodyPr/>
                    <a:lstStyle/>
                    <a:p>
                      <a:pPr algn="ctr"/>
                      <a:r>
                        <a:rPr lang="en-US" sz="1600" dirty="0">
                          <a:latin typeface="Century Gothic" panose="020B0502020202020204" pitchFamily="34" charset="0"/>
                        </a:rPr>
                        <a:t>A-5</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dirty="0">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04883">
                <a:tc>
                  <a:txBody>
                    <a:bodyPr/>
                    <a:lstStyle/>
                    <a:p>
                      <a:pPr algn="l">
                        <a:spcAft>
                          <a:spcPts val="0"/>
                        </a:spcAft>
                      </a:pPr>
                      <a:r>
                        <a:rPr lang="en-IN" sz="1200" dirty="0">
                          <a:effectLst/>
                          <a:latin typeface="Century Gothic" panose="020B0502020202020204" pitchFamily="34" charset="0"/>
                        </a:rPr>
                        <a:t>Safe working environment</a:t>
                      </a:r>
                      <a:endParaRPr lang="en-IN" sz="12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200">
                          <a:effectLst/>
                          <a:latin typeface="Century Gothic" panose="020B0502020202020204" pitchFamily="34" charset="0"/>
                        </a:rPr>
                        <a:t>- No formal Safety Policy in place</a:t>
                      </a:r>
                      <a:br>
                        <a:rPr lang="en-IN" sz="1200">
                          <a:effectLst/>
                          <a:latin typeface="Century Gothic" panose="020B0502020202020204" pitchFamily="34" charset="0"/>
                        </a:rPr>
                      </a:br>
                      <a:r>
                        <a:rPr lang="en-IN" sz="1200">
                          <a:effectLst/>
                          <a:latin typeface="Century Gothic" panose="020B0502020202020204" pitchFamily="34" charset="0"/>
                        </a:rPr>
                        <a:t> - No specific system for investigation of accidents/incidents</a:t>
                      </a:r>
                      <a:endParaRPr lang="en-IN" sz="12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200">
                          <a:effectLst/>
                          <a:latin typeface="Century Gothic" panose="020B0502020202020204" pitchFamily="34" charset="0"/>
                        </a:rPr>
                        <a:t>- Safety issues mentioned briefly in overall company objectives/policy</a:t>
                      </a:r>
                      <a:br>
                        <a:rPr lang="en-IN" sz="1200">
                          <a:effectLst/>
                          <a:latin typeface="Century Gothic" panose="020B0502020202020204" pitchFamily="34" charset="0"/>
                        </a:rPr>
                      </a:br>
                      <a:r>
                        <a:rPr lang="en-IN" sz="1200">
                          <a:effectLst/>
                          <a:latin typeface="Century Gothic" panose="020B0502020202020204" pitchFamily="34" charset="0"/>
                        </a:rPr>
                        <a:t>- No specific periodicity of review of safety performance with reviews done on adhoc basis</a:t>
                      </a:r>
                      <a:br>
                        <a:rPr lang="en-IN" sz="1200">
                          <a:effectLst/>
                          <a:latin typeface="Century Gothic" panose="020B0502020202020204" pitchFamily="34" charset="0"/>
                        </a:rPr>
                      </a:br>
                      <a:r>
                        <a:rPr lang="en-IN" sz="1200">
                          <a:effectLst/>
                          <a:latin typeface="Century Gothic" panose="020B0502020202020204" pitchFamily="34" charset="0"/>
                        </a:rPr>
                        <a:t> - Major incidents investigated and preventive/corrective action is undertaken</a:t>
                      </a:r>
                      <a:endParaRPr lang="en-IN" sz="12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200">
                          <a:effectLst/>
                          <a:latin typeface="Century Gothic" panose="020B0502020202020204" pitchFamily="34" charset="0"/>
                        </a:rPr>
                        <a:t>- Formal Safety Policy addresses issues related to employees and contract workers</a:t>
                      </a:r>
                      <a:br>
                        <a:rPr lang="en-IN" sz="1200">
                          <a:effectLst/>
                          <a:latin typeface="Century Gothic" panose="020B0502020202020204" pitchFamily="34" charset="0"/>
                        </a:rPr>
                      </a:br>
                      <a:r>
                        <a:rPr lang="en-IN" sz="1200">
                          <a:effectLst/>
                          <a:latin typeface="Century Gothic" panose="020B0502020202020204" pitchFamily="34" charset="0"/>
                        </a:rPr>
                        <a:t> - Policy communicated through periodic safety training of employees and posters </a:t>
                      </a:r>
                      <a:br>
                        <a:rPr lang="en-IN" sz="1200">
                          <a:effectLst/>
                          <a:latin typeface="Century Gothic" panose="020B0502020202020204" pitchFamily="34" charset="0"/>
                        </a:rPr>
                      </a:br>
                      <a:r>
                        <a:rPr lang="en-IN" sz="1200">
                          <a:effectLst/>
                          <a:latin typeface="Century Gothic" panose="020B0502020202020204" pitchFamily="34" charset="0"/>
                        </a:rPr>
                        <a:t> - Detailed review of safety performance information on periodic basis</a:t>
                      </a:r>
                      <a:endParaRPr lang="en-IN" sz="12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200">
                          <a:effectLst/>
                          <a:latin typeface="Century Gothic" panose="020B0502020202020204" pitchFamily="34" charset="0"/>
                        </a:rPr>
                        <a:t>-  Policy communicated through comprehensive means (display in notice boards, employee handbook etc.)</a:t>
                      </a:r>
                      <a:br>
                        <a:rPr lang="en-IN" sz="1200">
                          <a:effectLst/>
                          <a:latin typeface="Century Gothic" panose="020B0502020202020204" pitchFamily="34" charset="0"/>
                        </a:rPr>
                      </a:br>
                      <a:r>
                        <a:rPr lang="en-IN" sz="1200">
                          <a:effectLst/>
                          <a:latin typeface="Century Gothic" panose="020B0502020202020204" pitchFamily="34" charset="0"/>
                        </a:rPr>
                        <a:t> -  Detailed review of safety performance information results in identification and implementation of corrective/prevention action </a:t>
                      </a:r>
                      <a:br>
                        <a:rPr lang="en-IN" sz="1200">
                          <a:effectLst/>
                          <a:latin typeface="Century Gothic" panose="020B0502020202020204" pitchFamily="34" charset="0"/>
                        </a:rPr>
                      </a:br>
                      <a:r>
                        <a:rPr lang="en-IN" sz="1200">
                          <a:effectLst/>
                          <a:latin typeface="Century Gothic" panose="020B0502020202020204" pitchFamily="34" charset="0"/>
                        </a:rPr>
                        <a:t> -  All incidents investigated and root cause analysis undertaken for preventive/corrective action. Systematic implementation of actions is ensured</a:t>
                      </a:r>
                      <a:endParaRPr lang="en-IN" sz="12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spcAft>
                          <a:spcPts val="0"/>
                        </a:spcAft>
                      </a:pPr>
                      <a:r>
                        <a:rPr lang="en-IN" sz="1200" dirty="0">
                          <a:effectLst/>
                          <a:latin typeface="Century Gothic" panose="020B0502020202020204" pitchFamily="34" charset="0"/>
                        </a:rPr>
                        <a:t>- Formal Safety Policy is comprehensive and additionally addresses issues related to suppliers and community around</a:t>
                      </a:r>
                      <a:br>
                        <a:rPr lang="en-IN" sz="1200" dirty="0">
                          <a:effectLst/>
                          <a:latin typeface="Century Gothic" panose="020B0502020202020204" pitchFamily="34" charset="0"/>
                        </a:rPr>
                      </a:br>
                      <a:r>
                        <a:rPr lang="en-IN" sz="1200" dirty="0">
                          <a:effectLst/>
                          <a:latin typeface="Century Gothic" panose="020B0502020202020204" pitchFamily="34" charset="0"/>
                        </a:rPr>
                        <a:t> - Well established system of HIRA (Hazard Identification &amp; Risk Assessment) for all processes which are documented, reviewed and measures are implemented</a:t>
                      </a:r>
                      <a:br>
                        <a:rPr lang="en-IN" sz="1200" dirty="0">
                          <a:effectLst/>
                          <a:latin typeface="Century Gothic" panose="020B0502020202020204" pitchFamily="34" charset="0"/>
                        </a:rPr>
                      </a:br>
                      <a:r>
                        <a:rPr lang="en-IN" sz="1200" dirty="0">
                          <a:effectLst/>
                          <a:latin typeface="Century Gothic" panose="020B0502020202020204" pitchFamily="34" charset="0"/>
                        </a:rPr>
                        <a:t> - Organisation is OHSAS 18001 certified</a:t>
                      </a:r>
                      <a:endParaRPr lang="en-IN" sz="12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4029">
                <a:tc>
                  <a:txBody>
                    <a:bodyPr/>
                    <a:lstStyle/>
                    <a:p>
                      <a:pPr algn="ctr"/>
                      <a:r>
                        <a:rPr lang="en-US" sz="1200" b="1" dirty="0">
                          <a:latin typeface="Century Gothic" panose="020B0502020202020204" pitchFamily="34" charset="0"/>
                        </a:rPr>
                        <a:t>Score</a:t>
                      </a:r>
                      <a:endParaRPr lang="en-IN" sz="1200" b="1"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entury Gothic" panose="020B0502020202020204" pitchFamily="34" charset="0"/>
                        </a:rPr>
                        <a:t>0</a:t>
                      </a:r>
                      <a:endParaRPr lang="en-IN" sz="1200" b="1"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entury Gothic" panose="020B0502020202020204" pitchFamily="34" charset="0"/>
                        </a:rPr>
                        <a:t>2</a:t>
                      </a:r>
                      <a:endParaRPr lang="en-IN" sz="1200" b="1"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entury Gothic" panose="020B0502020202020204" pitchFamily="34" charset="0"/>
                        </a:rPr>
                        <a:t>3</a:t>
                      </a:r>
                      <a:endParaRPr lang="en-IN" sz="1200" b="1"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entury Gothic" panose="020B0502020202020204" pitchFamily="34" charset="0"/>
                        </a:rPr>
                        <a:t>4</a:t>
                      </a:r>
                      <a:endParaRPr lang="en-IN" sz="1200" b="1"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entury Gothic" panose="020B0502020202020204" pitchFamily="34" charset="0"/>
                        </a:rPr>
                        <a:t>5</a:t>
                      </a:r>
                      <a:endParaRPr lang="en-IN" sz="1200" b="1"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6" name="TextBox 5"/>
          <p:cNvSpPr txBox="1"/>
          <p:nvPr/>
        </p:nvSpPr>
        <p:spPr>
          <a:xfrm>
            <a:off x="191914" y="89714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2400" b="1" i="0" u="none" strike="noStrike" kern="0" cap="none" spc="0" normalizeH="0" baseline="0" noProof="0" dirty="0">
                <a:ln>
                  <a:noFill/>
                </a:ln>
                <a:solidFill>
                  <a:srgbClr val="000000"/>
                </a:solidFill>
                <a:effectLst/>
                <a:uLnTx/>
                <a:uFillTx/>
                <a:latin typeface="Century Gothic" panose="020B0502020202020204" pitchFamily="34" charset="0"/>
              </a:rPr>
              <a:t>ZED Maturity Level</a:t>
            </a:r>
          </a:p>
        </p:txBody>
      </p:sp>
    </p:spTree>
    <p:extLst>
      <p:ext uri="{BB962C8B-B14F-4D97-AF65-F5344CB8AC3E}">
        <p14:creationId xmlns:p14="http://schemas.microsoft.com/office/powerpoint/2010/main" val="1637883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08352170"/>
              </p:ext>
            </p:extLst>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376518" y="1494611"/>
            <a:ext cx="6996687" cy="430887"/>
          </a:xfrm>
        </p:spPr>
        <p:txBody>
          <a:bodyPr/>
          <a:lstStyle/>
          <a:p>
            <a:r>
              <a:rPr lang="en-US" sz="2800" dirty="0"/>
              <a:t>What  is SMS?</a:t>
            </a:r>
            <a:endParaRPr lang="en-IN" sz="2800" dirty="0"/>
          </a:p>
        </p:txBody>
      </p:sp>
    </p:spTree>
    <p:extLst>
      <p:ext uri="{BB962C8B-B14F-4D97-AF65-F5344CB8AC3E}">
        <p14:creationId xmlns:p14="http://schemas.microsoft.com/office/powerpoint/2010/main" val="5457538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pPr>
            <a:endParaRPr lang="en-US" altLang="en-US" sz="2800" b="1" dirty="0">
              <a:solidFill>
                <a:srgbClr val="0070C0"/>
              </a:solidFill>
              <a:ea typeface="ＭＳ Ｐゴシック"/>
              <a:cs typeface="Arial" charset="0"/>
            </a:endParaRPr>
          </a:p>
          <a:p>
            <a:pPr algn="ctr" fontAlgn="base">
              <a:spcBef>
                <a:spcPct val="0"/>
              </a:spcBef>
              <a:spcAft>
                <a:spcPct val="0"/>
              </a:spcAft>
            </a:pPr>
            <a:endParaRPr lang="en-US" altLang="en-US" sz="2800" b="1" dirty="0">
              <a:solidFill>
                <a:srgbClr val="0070C0"/>
              </a:solidFill>
              <a:ea typeface="ＭＳ Ｐゴシック"/>
              <a:cs typeface="Arial" charset="0"/>
            </a:endParaRPr>
          </a:p>
          <a:p>
            <a:pPr algn="ctr" fontAlgn="base">
              <a:spcBef>
                <a:spcPct val="0"/>
              </a:spcBef>
              <a:spcAft>
                <a:spcPct val="0"/>
              </a:spcAft>
            </a:pPr>
            <a:r>
              <a:rPr lang="en-US" altLang="en-US" sz="2800" b="1" dirty="0">
                <a:solidFill>
                  <a:prstClr val="black"/>
                </a:solidFill>
                <a:ea typeface="ＭＳ Ｐゴシック"/>
                <a:cs typeface="Arial"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800" b="1" dirty="0">
                <a:solidFill>
                  <a:prstClr val="black"/>
                </a:solidFill>
                <a:ea typeface="ＭＳ Ｐゴシック"/>
                <a:cs typeface="Arial" charset="0"/>
              </a:rPr>
              <a:t>		</a:t>
            </a:r>
          </a:p>
        </p:txBody>
      </p:sp>
    </p:spTree>
    <p:extLst>
      <p:ext uri="{BB962C8B-B14F-4D97-AF65-F5344CB8AC3E}">
        <p14:creationId xmlns:p14="http://schemas.microsoft.com/office/powerpoint/2010/main" val="400586699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501703" y="1828801"/>
            <a:ext cx="823888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just" fontAlgn="base">
              <a:spcBef>
                <a:spcPct val="0"/>
              </a:spcBef>
              <a:spcAft>
                <a:spcPct val="0"/>
              </a:spcAft>
            </a:pPr>
            <a:r>
              <a:rPr lang="en-US" altLang="en-US" sz="2000" b="1" dirty="0">
                <a:ea typeface="ＭＳ Ｐゴシック"/>
                <a:cs typeface="Arial" charset="0"/>
              </a:rPr>
              <a:t>Reporting Culture </a:t>
            </a:r>
            <a:r>
              <a:rPr lang="en-US" altLang="en-US" sz="2000" dirty="0">
                <a:ea typeface="ＭＳ Ｐゴシック"/>
                <a:cs typeface="Arial" charset="0"/>
              </a:rPr>
              <a:t>-  Willing front line participation is imperative because you are in direct contact with threats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Informed Culture - </a:t>
            </a:r>
            <a:r>
              <a:rPr lang="en-US" altLang="en-US" sz="2000" dirty="0">
                <a:ea typeface="ＭＳ Ｐゴシック"/>
                <a:cs typeface="Arial"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Flexible Culture - </a:t>
            </a:r>
            <a:r>
              <a:rPr lang="en-US" altLang="en-US" sz="2000" dirty="0">
                <a:ea typeface="ＭＳ Ｐゴシック"/>
                <a:cs typeface="Arial" charset="0"/>
              </a:rPr>
              <a:t>Possessing the capability of adapting effectively to changing demands (operational or safety)</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Learning Culture – </a:t>
            </a:r>
            <a:r>
              <a:rPr lang="en-US" altLang="en-US" sz="2000" dirty="0">
                <a:ea typeface="ＭＳ Ｐゴシック"/>
                <a:cs typeface="Arial"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p:txBody>
      </p:sp>
      <p:sp>
        <p:nvSpPr>
          <p:cNvPr id="4" name="Title 3"/>
          <p:cNvSpPr txBox="1">
            <a:spLocks/>
          </p:cNvSpPr>
          <p:nvPr/>
        </p:nvSpPr>
        <p:spPr>
          <a:xfrm>
            <a:off x="501703" y="899192"/>
            <a:ext cx="6172200" cy="628650"/>
          </a:xfrm>
          <a:prstGeom prst="rect">
            <a:avLst/>
          </a:prstGeom>
        </p:spPr>
        <p:txBody>
          <a:bodyPr/>
          <a:lst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charset="0"/>
              </a:defRPr>
            </a:lvl2pPr>
            <a:lvl3pPr algn="l" rtl="0" eaLnBrk="0" fontAlgn="base" hangingPunct="0">
              <a:spcBef>
                <a:spcPct val="0"/>
              </a:spcBef>
              <a:spcAft>
                <a:spcPct val="0"/>
              </a:spcAft>
              <a:defRPr sz="3600" b="1">
                <a:solidFill>
                  <a:schemeClr val="tx1"/>
                </a:solidFill>
                <a:latin typeface="Arial" charset="0"/>
              </a:defRPr>
            </a:lvl3pPr>
            <a:lvl4pPr algn="l" rtl="0" eaLnBrk="0" fontAlgn="base" hangingPunct="0">
              <a:spcBef>
                <a:spcPct val="0"/>
              </a:spcBef>
              <a:spcAft>
                <a:spcPct val="0"/>
              </a:spcAft>
              <a:defRPr sz="3600" b="1">
                <a:solidFill>
                  <a:schemeClr val="tx1"/>
                </a:solidFill>
                <a:latin typeface="Arial" charset="0"/>
              </a:defRPr>
            </a:lvl4pPr>
            <a:lvl5pPr algn="l" rtl="0" eaLnBrk="0" fontAlgn="base" hangingPunct="0">
              <a:spcBef>
                <a:spcPct val="0"/>
              </a:spcBef>
              <a:spcAft>
                <a:spcPct val="0"/>
              </a:spcAft>
              <a:defRPr sz="3600" b="1">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r>
              <a:rPr lang="en-US" sz="2700" kern="0" dirty="0">
                <a:solidFill>
                  <a:srgbClr val="000000"/>
                </a:solidFill>
                <a:latin typeface="Calibri"/>
                <a:ea typeface="ＭＳ Ｐゴシック"/>
              </a:rPr>
              <a:t>Safety Culture</a:t>
            </a:r>
            <a:endParaRPr lang="en-IN" sz="2700" kern="0" dirty="0">
              <a:solidFill>
                <a:srgbClr val="000000"/>
              </a:solidFill>
              <a:latin typeface="Calibri"/>
              <a:ea typeface="ＭＳ Ｐゴシック"/>
            </a:endParaRPr>
          </a:p>
        </p:txBody>
      </p:sp>
    </p:spTree>
    <p:extLst>
      <p:ext uri="{BB962C8B-B14F-4D97-AF65-F5344CB8AC3E}">
        <p14:creationId xmlns:p14="http://schemas.microsoft.com/office/powerpoint/2010/main" val="3916017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95980"/>
            <a:ext cx="6996687" cy="292388"/>
          </a:xfrm>
          <a:noFill/>
          <a:ln>
            <a:noFill/>
          </a:ln>
          <a:effectLst/>
        </p:spPr>
        <p:txBody>
          <a:bodyPr vert="horz" wrap="square" lIns="0" tIns="0" rIns="0" bIns="0" numCol="1" anchor="b" anchorCtr="0" compatLnSpc="1">
            <a:prstTxWarp prst="textNoShape">
              <a:avLst/>
            </a:prstTxWarp>
            <a:spAutoFit/>
          </a:bodyPr>
          <a:lstStyle/>
          <a:p>
            <a:r>
              <a:rPr lang="en-GB" dirty="0"/>
              <a:t>Applicability of the Scheme (2/2)</a:t>
            </a:r>
          </a:p>
        </p:txBody>
      </p:sp>
      <p:grpSp>
        <p:nvGrpSpPr>
          <p:cNvPr id="4" name="Group 3"/>
          <p:cNvGrpSpPr>
            <a:grpSpLocks/>
          </p:cNvGrpSpPr>
          <p:nvPr/>
        </p:nvGrpSpPr>
        <p:grpSpPr>
          <a:xfrm>
            <a:off x="471766" y="1199408"/>
            <a:ext cx="8108505" cy="4702628"/>
            <a:chOff x="13830300" y="15774177"/>
            <a:chExt cx="11944350" cy="11869545"/>
          </a:xfrm>
        </p:grpSpPr>
        <p:cxnSp>
          <p:nvCxnSpPr>
            <p:cNvPr id="5" name="Straight Connector 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charset="0"/>
              <a:buChar char="•"/>
            </a:pPr>
            <a:r>
              <a:rPr lang="en-US" dirty="0">
                <a:solidFill>
                  <a:srgbClr val="000000"/>
                </a:solidFill>
              </a:rPr>
              <a:t>Though Large industries are not covered in this scheme, the model is applicable across all sectors and size</a:t>
            </a:r>
          </a:p>
          <a:p>
            <a:pPr marL="285750" indent="-285750" algn="just">
              <a:buFont typeface="Arial"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charset="0"/>
              <a:buChar char="•"/>
            </a:pPr>
            <a:r>
              <a:rPr lang="en-US" dirty="0">
                <a:solidFill>
                  <a:srgbClr val="000000"/>
                </a:solidFill>
              </a:rPr>
              <a:t>Registration is online and user-friendly</a:t>
            </a:r>
          </a:p>
          <a:p>
            <a:pPr marL="1200150" lvl="2" indent="-285750" algn="just">
              <a:buFont typeface="Arial" charset="0"/>
              <a:buChar char="•"/>
            </a:pPr>
            <a:r>
              <a:rPr lang="en-US" dirty="0">
                <a:solidFill>
                  <a:srgbClr val="000000"/>
                </a:solidFill>
              </a:rPr>
              <a:t>UAM can be filed on self-declaration basis</a:t>
            </a:r>
          </a:p>
          <a:p>
            <a:pPr marL="1200150" lvl="2" indent="-285750" algn="just">
              <a:buFont typeface="Arial" charset="0"/>
              <a:buChar char="•"/>
            </a:pPr>
            <a:r>
              <a:rPr lang="en-US" dirty="0">
                <a:solidFill>
                  <a:srgbClr val="000000"/>
                </a:solidFill>
              </a:rPr>
              <a:t>No documentation required</a:t>
            </a:r>
          </a:p>
          <a:p>
            <a:pPr marL="1200150" lvl="2" indent="-285750" algn="just">
              <a:buFont typeface="Arial" charset="0"/>
              <a:buChar char="•"/>
            </a:pPr>
            <a:r>
              <a:rPr lang="en-US" dirty="0">
                <a:solidFill>
                  <a:srgbClr val="000000"/>
                </a:solidFill>
              </a:rPr>
              <a:t>No Fee for filing</a:t>
            </a:r>
          </a:p>
          <a:p>
            <a:pPr marL="1200150" lvl="2" indent="-285750" algn="just">
              <a:buFont typeface="Arial"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extLst>
      <p:ext uri="{BB962C8B-B14F-4D97-AF65-F5344CB8AC3E}">
        <p14:creationId xmlns:p14="http://schemas.microsoft.com/office/powerpoint/2010/main" val="2929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fontAlgn="base">
              <a:spcBef>
                <a:spcPct val="0"/>
              </a:spcBef>
              <a:spcAft>
                <a:spcPct val="0"/>
              </a:spcAft>
              <a:defRPr/>
            </a:pPr>
            <a:endParaRPr lang="en-US" sz="1200" dirty="0">
              <a:solidFill>
                <a:srgbClr val="000000"/>
              </a:solidFill>
              <a:latin typeface="Arial" charset="0"/>
            </a:endParaRPr>
          </a:p>
        </p:txBody>
      </p:sp>
      <p:pic>
        <p:nvPicPr>
          <p:cNvPr id="3074" name="Picture 2" descr="http://www.scsi-inc.com/images/SMS%20Es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8176" y="1553107"/>
            <a:ext cx="6747647" cy="5052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txBox="1">
            <a:spLocks/>
          </p:cNvSpPr>
          <p:nvPr/>
        </p:nvSpPr>
        <p:spPr>
          <a:xfrm>
            <a:off x="1485900" y="971550"/>
            <a:ext cx="6172200" cy="628650"/>
          </a:xfrm>
          <a:prstGeom prst="rect">
            <a:avLst/>
          </a:prstGeom>
        </p:spPr>
        <p:txBody>
          <a:bodyPr/>
          <a:lst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charset="0"/>
              </a:defRPr>
            </a:lvl2pPr>
            <a:lvl3pPr algn="l" rtl="0" eaLnBrk="0" fontAlgn="base" hangingPunct="0">
              <a:spcBef>
                <a:spcPct val="0"/>
              </a:spcBef>
              <a:spcAft>
                <a:spcPct val="0"/>
              </a:spcAft>
              <a:defRPr sz="3600" b="1">
                <a:solidFill>
                  <a:schemeClr val="tx1"/>
                </a:solidFill>
                <a:latin typeface="Arial" charset="0"/>
              </a:defRPr>
            </a:lvl3pPr>
            <a:lvl4pPr algn="l" rtl="0" eaLnBrk="0" fontAlgn="base" hangingPunct="0">
              <a:spcBef>
                <a:spcPct val="0"/>
              </a:spcBef>
              <a:spcAft>
                <a:spcPct val="0"/>
              </a:spcAft>
              <a:defRPr sz="3600" b="1">
                <a:solidFill>
                  <a:schemeClr val="tx1"/>
                </a:solidFill>
                <a:latin typeface="Arial" charset="0"/>
              </a:defRPr>
            </a:lvl4pPr>
            <a:lvl5pPr algn="l" rtl="0" eaLnBrk="0" fontAlgn="base" hangingPunct="0">
              <a:spcBef>
                <a:spcPct val="0"/>
              </a:spcBef>
              <a:spcAft>
                <a:spcPct val="0"/>
              </a:spcAft>
              <a:defRPr sz="3600" b="1">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algn="ctr"/>
            <a:r>
              <a:rPr lang="en-US" sz="2700" kern="0" dirty="0">
                <a:solidFill>
                  <a:srgbClr val="000000"/>
                </a:solidFill>
                <a:latin typeface="Calibri"/>
                <a:ea typeface="ＭＳ Ｐゴシック"/>
              </a:rPr>
              <a:t>Components of SMS</a:t>
            </a:r>
            <a:endParaRPr lang="en-IN" sz="2700" kern="0" dirty="0">
              <a:solidFill>
                <a:srgbClr val="000000"/>
              </a:solidFill>
              <a:latin typeface="Calibri"/>
              <a:ea typeface="ＭＳ Ｐゴシック"/>
            </a:endParaRPr>
          </a:p>
        </p:txBody>
      </p:sp>
    </p:spTree>
    <p:extLst>
      <p:ext uri="{BB962C8B-B14F-4D97-AF65-F5344CB8AC3E}">
        <p14:creationId xmlns:p14="http://schemas.microsoft.com/office/powerpoint/2010/main" val="21452734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6</a:t>
            </a:r>
            <a:r>
              <a:rPr lang="en-US" sz="2400" b="1" dirty="0">
                <a:ln/>
                <a:solidFill>
                  <a:schemeClr val="tx1"/>
                </a:solidFill>
              </a:rPr>
              <a:t>-02</a:t>
            </a:r>
            <a:br>
              <a:rPr lang="en-US" sz="2400" b="1" dirty="0">
                <a:ln/>
                <a:solidFill>
                  <a:schemeClr val="tx1"/>
                </a:solidFill>
              </a:rPr>
            </a:br>
            <a:r>
              <a:rPr lang="en-US" sz="2400" b="1" dirty="0">
                <a:ln/>
                <a:solidFill>
                  <a:schemeClr val="tx1"/>
                </a:solidFill>
              </a:rPr>
              <a:t>Safety Performance</a:t>
            </a:r>
            <a:endParaRPr lang="en-IN" sz="2400" b="1" dirty="0">
              <a:ln/>
              <a:solidFill>
                <a:schemeClr val="tx1"/>
              </a:solidFill>
            </a:endParaRPr>
          </a:p>
        </p:txBody>
      </p:sp>
    </p:spTree>
    <p:extLst>
      <p:ext uri="{BB962C8B-B14F-4D97-AF65-F5344CB8AC3E}">
        <p14:creationId xmlns:p14="http://schemas.microsoft.com/office/powerpoint/2010/main" val="4222968741"/>
      </p:ext>
    </p:extLst>
  </p:cSld>
  <p:clrMapOvr>
    <a:masterClrMapping/>
  </p:clrMapOvr>
  <p:transition spd="slow">
    <p:wipe dir="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57375" y="2934591"/>
            <a:ext cx="7829251" cy="1800493"/>
          </a:xfrm>
        </p:spPr>
        <p:txBody>
          <a:bodyPr anchor="ctr"/>
          <a:lstStyle/>
          <a:p>
            <a:pPr algn="ctr"/>
            <a:r>
              <a:rPr lang="en-US" sz="3600" b="1" dirty="0"/>
              <a:t>Objective:</a:t>
            </a:r>
          </a:p>
          <a:p>
            <a:pPr algn="ctr"/>
            <a:endParaRPr lang="en-US" sz="2700" dirty="0"/>
          </a:p>
          <a:p>
            <a:pPr algn="ctr"/>
            <a:r>
              <a:rPr lang="en-US" sz="2700" dirty="0"/>
              <a:t>To assess the awareness and practices to improve</a:t>
            </a:r>
          </a:p>
          <a:p>
            <a:pPr algn="ctr"/>
            <a:r>
              <a:rPr lang="en-US" sz="2700" dirty="0"/>
              <a:t>Safety management </a:t>
            </a:r>
            <a:endParaRPr lang="en-IN" sz="2700" dirty="0"/>
          </a:p>
        </p:txBody>
      </p:sp>
    </p:spTree>
    <p:extLst>
      <p:ext uri="{BB962C8B-B14F-4D97-AF65-F5344CB8AC3E}">
        <p14:creationId xmlns:p14="http://schemas.microsoft.com/office/powerpoint/2010/main" val="550127573"/>
      </p:ext>
    </p:extLst>
  </p:cSld>
  <p:clrMapOvr>
    <a:masterClrMapping/>
  </p:clrMapOvr>
  <p:transition spd="slow">
    <p:wipe dir="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155248513"/>
              </p:ext>
            </p:extLst>
          </p:nvPr>
        </p:nvGraphicFramePr>
        <p:xfrm>
          <a:off x="416860" y="1590255"/>
          <a:ext cx="8281296" cy="4420580"/>
        </p:xfrm>
        <a:graphic>
          <a:graphicData uri="http://schemas.openxmlformats.org/drawingml/2006/table">
            <a:tbl>
              <a:tblPr firstRow="1" bandRow="1"/>
              <a:tblGrid>
                <a:gridCol w="883381">
                  <a:extLst>
                    <a:ext uri="{9D8B030D-6E8A-4147-A177-3AD203B41FA5}">
                      <a16:colId xmlns:a16="http://schemas.microsoft.com/office/drawing/2014/main" val="20000"/>
                    </a:ext>
                  </a:extLst>
                </a:gridCol>
                <a:gridCol w="1482705">
                  <a:extLst>
                    <a:ext uri="{9D8B030D-6E8A-4147-A177-3AD203B41FA5}">
                      <a16:colId xmlns:a16="http://schemas.microsoft.com/office/drawing/2014/main" val="20001"/>
                    </a:ext>
                  </a:extLst>
                </a:gridCol>
                <a:gridCol w="1322223">
                  <a:extLst>
                    <a:ext uri="{9D8B030D-6E8A-4147-A177-3AD203B41FA5}">
                      <a16:colId xmlns:a16="http://schemas.microsoft.com/office/drawing/2014/main" val="20002"/>
                    </a:ext>
                  </a:extLst>
                </a:gridCol>
                <a:gridCol w="1881413">
                  <a:extLst>
                    <a:ext uri="{9D8B030D-6E8A-4147-A177-3AD203B41FA5}">
                      <a16:colId xmlns:a16="http://schemas.microsoft.com/office/drawing/2014/main" val="20003"/>
                    </a:ext>
                  </a:extLst>
                </a:gridCol>
                <a:gridCol w="1245859">
                  <a:extLst>
                    <a:ext uri="{9D8B030D-6E8A-4147-A177-3AD203B41FA5}">
                      <a16:colId xmlns:a16="http://schemas.microsoft.com/office/drawing/2014/main" val="20004"/>
                    </a:ext>
                  </a:extLst>
                </a:gridCol>
                <a:gridCol w="1465715">
                  <a:extLst>
                    <a:ext uri="{9D8B030D-6E8A-4147-A177-3AD203B41FA5}">
                      <a16:colId xmlns:a16="http://schemas.microsoft.com/office/drawing/2014/main" val="20005"/>
                    </a:ext>
                  </a:extLst>
                </a:gridCol>
              </a:tblGrid>
              <a:tr h="352740">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R-3</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tc>
                  <a:txBody>
                    <a:bodyPr/>
                    <a:lstStyle>
                      <a:lvl1pPr marL="0" algn="l" defTabSz="699722" rtl="0" eaLnBrk="1" latinLnBrk="0" hangingPunct="1">
                        <a:defRPr sz="1350" b="1" kern="1200">
                          <a:solidFill>
                            <a:schemeClr val="lt1"/>
                          </a:solidFill>
                          <a:latin typeface="Palatino Linotype" panose="02040502050505030304"/>
                        </a:defRPr>
                      </a:lvl1pPr>
                      <a:lvl2pPr marL="349861" algn="l" defTabSz="699722" rtl="0" eaLnBrk="1" latinLnBrk="0" hangingPunct="1">
                        <a:defRPr sz="1350" b="1" kern="1200">
                          <a:solidFill>
                            <a:schemeClr val="lt1"/>
                          </a:solidFill>
                          <a:latin typeface="Palatino Linotype" panose="02040502050505030304"/>
                        </a:defRPr>
                      </a:lvl2pPr>
                      <a:lvl3pPr marL="699722" algn="l" defTabSz="699722" rtl="0" eaLnBrk="1" latinLnBrk="0" hangingPunct="1">
                        <a:defRPr sz="1350" b="1" kern="1200">
                          <a:solidFill>
                            <a:schemeClr val="lt1"/>
                          </a:solidFill>
                          <a:latin typeface="Palatino Linotype" panose="02040502050505030304"/>
                        </a:defRPr>
                      </a:lvl3pPr>
                      <a:lvl4pPr marL="1049582" algn="l" defTabSz="699722" rtl="0" eaLnBrk="1" latinLnBrk="0" hangingPunct="1">
                        <a:defRPr sz="1350" b="1" kern="1200">
                          <a:solidFill>
                            <a:schemeClr val="lt1"/>
                          </a:solidFill>
                          <a:latin typeface="Palatino Linotype" panose="02040502050505030304"/>
                        </a:defRPr>
                      </a:lvl4pPr>
                      <a:lvl5pPr marL="1399444" algn="l" defTabSz="699722" rtl="0" eaLnBrk="1" latinLnBrk="0" hangingPunct="1">
                        <a:defRPr sz="1350" b="1" kern="1200">
                          <a:solidFill>
                            <a:schemeClr val="lt1"/>
                          </a:solidFill>
                          <a:latin typeface="Palatino Linotype" panose="02040502050505030304"/>
                        </a:defRPr>
                      </a:lvl5pPr>
                      <a:lvl6pPr marL="1749305" algn="l" defTabSz="699722" rtl="0" eaLnBrk="1" latinLnBrk="0" hangingPunct="1">
                        <a:defRPr sz="1350" b="1" kern="1200">
                          <a:solidFill>
                            <a:schemeClr val="lt1"/>
                          </a:solidFill>
                          <a:latin typeface="Palatino Linotype" panose="02040502050505030304"/>
                        </a:defRPr>
                      </a:lvl6pPr>
                      <a:lvl7pPr marL="2099165" algn="l" defTabSz="699722" rtl="0" eaLnBrk="1" latinLnBrk="0" hangingPunct="1">
                        <a:defRPr sz="1350" b="1" kern="1200">
                          <a:solidFill>
                            <a:schemeClr val="lt1"/>
                          </a:solidFill>
                          <a:latin typeface="Palatino Linotype" panose="02040502050505030304"/>
                        </a:defRPr>
                      </a:lvl7pPr>
                      <a:lvl8pPr marL="2449026" algn="l" defTabSz="699722" rtl="0" eaLnBrk="1" latinLnBrk="0" hangingPunct="1">
                        <a:defRPr sz="1350" b="1" kern="1200">
                          <a:solidFill>
                            <a:schemeClr val="lt1"/>
                          </a:solidFill>
                          <a:latin typeface="Palatino Linotype" panose="02040502050505030304"/>
                        </a:defRPr>
                      </a:lvl8pPr>
                      <a:lvl9pPr marL="2798887" algn="l" defTabSz="699722" rtl="0" eaLnBrk="1" latinLnBrk="0" hangingPunct="1">
                        <a:defRPr sz="1350" b="1" kern="1200">
                          <a:solidFill>
                            <a:schemeClr val="lt1"/>
                          </a:solidFill>
                          <a:latin typeface="Palatino Linotype" panose="02040502050505030304"/>
                        </a:defRPr>
                      </a:lvl9pPr>
                    </a:lstStyle>
                    <a:p>
                      <a:pPr algn="ctr"/>
                      <a:r>
                        <a:rPr lang="en-US" sz="1600" dirty="0">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6600"/>
                    </a:solidFill>
                  </a:tcPr>
                </a:tc>
                <a:extLst>
                  <a:ext uri="{0D108BD9-81ED-4DB2-BD59-A6C34878D82A}">
                    <a16:rowId xmlns:a16="http://schemas.microsoft.com/office/drawing/2014/main" val="10000"/>
                  </a:ext>
                </a:extLst>
              </a:tr>
              <a:tr h="3715100">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Safety Score</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-Measurement of safety parameter such as man-hours lost , near misses, disability and fatality is not being done</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   10 % decrease in man-hours lost due to accidents </a:t>
                      </a:r>
                      <a:r>
                        <a:rPr lang="en-IN" sz="1500" dirty="0" err="1">
                          <a:effectLst/>
                          <a:latin typeface="Century Gothic" panose="020B0502020202020204" pitchFamily="34" charset="0"/>
                        </a:rPr>
                        <a:t>wrt</a:t>
                      </a:r>
                      <a:r>
                        <a:rPr lang="en-IN" sz="1500" dirty="0">
                          <a:effectLst/>
                          <a:latin typeface="Century Gothic" panose="020B0502020202020204" pitchFamily="34" charset="0"/>
                        </a:rPr>
                        <a:t> to last year.</a:t>
                      </a:r>
                      <a:br>
                        <a:rPr lang="en-IN" sz="1500" dirty="0">
                          <a:effectLst/>
                          <a:latin typeface="Century Gothic" panose="020B0502020202020204" pitchFamily="34" charset="0"/>
                        </a:rPr>
                      </a:br>
                      <a:r>
                        <a:rPr lang="en-IN" sz="1500" dirty="0">
                          <a:effectLst/>
                          <a:latin typeface="Century Gothic" panose="020B0502020202020204" pitchFamily="34" charset="0"/>
                        </a:rPr>
                        <a:t>- Corrective action on accidents reported have been taken</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   No fatal accidents or temporary disabilities in the last 1 year.</a:t>
                      </a:r>
                      <a:br>
                        <a:rPr lang="en-IN" sz="1500" dirty="0">
                          <a:effectLst/>
                          <a:latin typeface="Century Gothic" panose="020B0502020202020204" pitchFamily="34" charset="0"/>
                        </a:rPr>
                      </a:br>
                      <a:r>
                        <a:rPr lang="en-IN" sz="1500" dirty="0">
                          <a:effectLst/>
                          <a:latin typeface="Century Gothic" panose="020B0502020202020204" pitchFamily="34" charset="0"/>
                        </a:rPr>
                        <a:t>-   20 % decrease in man-hours lost due to accidents </a:t>
                      </a:r>
                      <a:r>
                        <a:rPr lang="en-IN" sz="1500" dirty="0" err="1">
                          <a:effectLst/>
                          <a:latin typeface="Century Gothic" panose="020B0502020202020204" pitchFamily="34" charset="0"/>
                        </a:rPr>
                        <a:t>wrt</a:t>
                      </a:r>
                      <a:r>
                        <a:rPr lang="en-IN" sz="1500" dirty="0">
                          <a:effectLst/>
                          <a:latin typeface="Century Gothic" panose="020B0502020202020204" pitchFamily="34" charset="0"/>
                        </a:rPr>
                        <a:t> to last year.</a:t>
                      </a:r>
                      <a:br>
                        <a:rPr lang="en-IN" sz="1500" dirty="0">
                          <a:effectLst/>
                          <a:latin typeface="Century Gothic" panose="020B0502020202020204" pitchFamily="34" charset="0"/>
                        </a:rPr>
                      </a:br>
                      <a:r>
                        <a:rPr lang="en-IN" sz="1500" dirty="0">
                          <a:effectLst/>
                          <a:latin typeface="Century Gothic" panose="020B0502020202020204" pitchFamily="34" charset="0"/>
                        </a:rPr>
                        <a:t>-   Action on all near misses reported have been taken and implemented</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   No fatality or temporary disability over last 3 years</a:t>
                      </a:r>
                      <a:br>
                        <a:rPr lang="en-IN" sz="1500" dirty="0">
                          <a:effectLst/>
                          <a:latin typeface="Century Gothic" panose="020B0502020202020204" pitchFamily="34" charset="0"/>
                        </a:rPr>
                      </a:br>
                      <a:r>
                        <a:rPr lang="en-IN" sz="1500" dirty="0">
                          <a:effectLst/>
                          <a:latin typeface="Century Gothic" panose="020B0502020202020204" pitchFamily="34" charset="0"/>
                        </a:rPr>
                        <a:t>-   Man-hour lost due to industry accidents is less than 0.1%.</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algn="l">
                        <a:spcAft>
                          <a:spcPts val="0"/>
                        </a:spcAft>
                      </a:pPr>
                      <a:r>
                        <a:rPr lang="en-IN" sz="1500" dirty="0">
                          <a:effectLst/>
                          <a:latin typeface="Century Gothic" panose="020B0502020202020204" pitchFamily="34" charset="0"/>
                        </a:rPr>
                        <a:t>-   No fatality or permanent disability over last 3 years</a:t>
                      </a:r>
                      <a:br>
                        <a:rPr lang="en-IN" sz="1500" dirty="0">
                          <a:effectLst/>
                          <a:latin typeface="Century Gothic" panose="020B0502020202020204" pitchFamily="34" charset="0"/>
                        </a:rPr>
                      </a:br>
                      <a:r>
                        <a:rPr lang="en-IN" sz="1500" dirty="0">
                          <a:effectLst/>
                          <a:latin typeface="Century Gothic" panose="020B0502020202020204" pitchFamily="34" charset="0"/>
                        </a:rPr>
                        <a:t>-   Zero hour lost due to industry accidents</a:t>
                      </a:r>
                      <a:endParaRPr lang="en-IN" sz="1500" dirty="0">
                        <a:effectLst/>
                        <a:latin typeface="Century Gothic" panose="020B0502020202020204" pitchFamily="34" charset="0"/>
                        <a:ea typeface="MS Mincho"/>
                        <a:cs typeface="Times New Roman"/>
                      </a:endParaRPr>
                    </a:p>
                  </a:txBody>
                  <a:tcPr marL="67211" marR="672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2740">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Score</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0</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2</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3</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4</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99722" rtl="0" eaLnBrk="1" latinLnBrk="0" hangingPunct="1">
                        <a:defRPr sz="1350" kern="1200">
                          <a:solidFill>
                            <a:schemeClr val="dk1"/>
                          </a:solidFill>
                          <a:latin typeface="Palatino Linotype" panose="02040502050505030304"/>
                        </a:defRPr>
                      </a:lvl1pPr>
                      <a:lvl2pPr marL="349861" algn="l" defTabSz="699722" rtl="0" eaLnBrk="1" latinLnBrk="0" hangingPunct="1">
                        <a:defRPr sz="1350" kern="1200">
                          <a:solidFill>
                            <a:schemeClr val="dk1"/>
                          </a:solidFill>
                          <a:latin typeface="Palatino Linotype" panose="02040502050505030304"/>
                        </a:defRPr>
                      </a:lvl2pPr>
                      <a:lvl3pPr marL="699722" algn="l" defTabSz="699722" rtl="0" eaLnBrk="1" latinLnBrk="0" hangingPunct="1">
                        <a:defRPr sz="1350" kern="1200">
                          <a:solidFill>
                            <a:schemeClr val="dk1"/>
                          </a:solidFill>
                          <a:latin typeface="Palatino Linotype" panose="02040502050505030304"/>
                        </a:defRPr>
                      </a:lvl3pPr>
                      <a:lvl4pPr marL="1049582" algn="l" defTabSz="699722" rtl="0" eaLnBrk="1" latinLnBrk="0" hangingPunct="1">
                        <a:defRPr sz="1350" kern="1200">
                          <a:solidFill>
                            <a:schemeClr val="dk1"/>
                          </a:solidFill>
                          <a:latin typeface="Palatino Linotype" panose="02040502050505030304"/>
                        </a:defRPr>
                      </a:lvl4pPr>
                      <a:lvl5pPr marL="1399444" algn="l" defTabSz="699722" rtl="0" eaLnBrk="1" latinLnBrk="0" hangingPunct="1">
                        <a:defRPr sz="1350" kern="1200">
                          <a:solidFill>
                            <a:schemeClr val="dk1"/>
                          </a:solidFill>
                          <a:latin typeface="Palatino Linotype" panose="02040502050505030304"/>
                        </a:defRPr>
                      </a:lvl5pPr>
                      <a:lvl6pPr marL="1749305" algn="l" defTabSz="699722" rtl="0" eaLnBrk="1" latinLnBrk="0" hangingPunct="1">
                        <a:defRPr sz="1350" kern="1200">
                          <a:solidFill>
                            <a:schemeClr val="dk1"/>
                          </a:solidFill>
                          <a:latin typeface="Palatino Linotype" panose="02040502050505030304"/>
                        </a:defRPr>
                      </a:lvl6pPr>
                      <a:lvl7pPr marL="2099165" algn="l" defTabSz="699722" rtl="0" eaLnBrk="1" latinLnBrk="0" hangingPunct="1">
                        <a:defRPr sz="1350" kern="1200">
                          <a:solidFill>
                            <a:schemeClr val="dk1"/>
                          </a:solidFill>
                          <a:latin typeface="Palatino Linotype" panose="02040502050505030304"/>
                        </a:defRPr>
                      </a:lvl7pPr>
                      <a:lvl8pPr marL="2449026" algn="l" defTabSz="699722" rtl="0" eaLnBrk="1" latinLnBrk="0" hangingPunct="1">
                        <a:defRPr sz="1350" kern="1200">
                          <a:solidFill>
                            <a:schemeClr val="dk1"/>
                          </a:solidFill>
                          <a:latin typeface="Palatino Linotype" panose="02040502050505030304"/>
                        </a:defRPr>
                      </a:lvl8pPr>
                      <a:lvl9pPr marL="2798887" algn="l" defTabSz="699722" rtl="0" eaLnBrk="1" latinLnBrk="0" hangingPunct="1">
                        <a:defRPr sz="1350" kern="1200">
                          <a:solidFill>
                            <a:schemeClr val="dk1"/>
                          </a:solidFill>
                          <a:latin typeface="Palatino Linotype" panose="02040502050505030304"/>
                        </a:defRPr>
                      </a:lvl9pPr>
                    </a:lstStyle>
                    <a:p>
                      <a:pPr marL="0" algn="ctr" defTabSz="699722" rtl="0" eaLnBrk="1" latinLnBrk="0" hangingPunct="1">
                        <a:spcAft>
                          <a:spcPts val="0"/>
                        </a:spcAft>
                      </a:pPr>
                      <a:r>
                        <a:rPr lang="en-US" sz="1600" b="0" kern="1200" dirty="0">
                          <a:solidFill>
                            <a:schemeClr val="dk1"/>
                          </a:solidFill>
                          <a:effectLst/>
                          <a:latin typeface="Century Gothic" panose="020B0502020202020204" pitchFamily="34" charset="0"/>
                          <a:ea typeface="+mn-ea"/>
                          <a:cs typeface="+mn-cs"/>
                        </a:rPr>
                        <a:t>5</a:t>
                      </a:r>
                      <a:endParaRPr lang="en-IN" sz="1600" b="0" kern="1200" dirty="0">
                        <a:solidFill>
                          <a:schemeClr val="dk1"/>
                        </a:solidFill>
                        <a:effectLst/>
                        <a:latin typeface="Century Gothic" panose="020B0502020202020204" pitchFamily="34" charset="0"/>
                        <a:ea typeface="+mn-ea"/>
                        <a:cs typeface="+mn-cs"/>
                      </a:endParaRPr>
                    </a:p>
                  </a:txBody>
                  <a:tcPr marL="89614" marR="89614" marT="44807" marB="4480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191914" y="89714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2400" b="1" i="0" u="none" strike="noStrike" kern="0" cap="none" spc="0" normalizeH="0" baseline="0" noProof="0" dirty="0">
                <a:ln>
                  <a:noFill/>
                </a:ln>
                <a:solidFill>
                  <a:srgbClr val="000000"/>
                </a:solidFill>
                <a:effectLst/>
                <a:uLnTx/>
                <a:uFillTx/>
                <a:latin typeface="Century Gothic" panose="020B0502020202020204" pitchFamily="34" charset="0"/>
              </a:rPr>
              <a:t>ZED Maturity Level</a:t>
            </a:r>
          </a:p>
        </p:txBody>
      </p:sp>
    </p:spTree>
    <p:extLst>
      <p:ext uri="{BB962C8B-B14F-4D97-AF65-F5344CB8AC3E}">
        <p14:creationId xmlns:p14="http://schemas.microsoft.com/office/powerpoint/2010/main" val="14536494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Exercise-10</a:t>
            </a:r>
            <a:endParaRPr lang="en-IN" sz="2800" dirty="0"/>
          </a:p>
        </p:txBody>
      </p:sp>
      <p:sp>
        <p:nvSpPr>
          <p:cNvPr id="5" name="Content Placeholder 4"/>
          <p:cNvSpPr>
            <a:spLocks noGrp="1"/>
          </p:cNvSpPr>
          <p:nvPr>
            <p:ph idx="1"/>
          </p:nvPr>
        </p:nvSpPr>
        <p:spPr>
          <a:xfrm>
            <a:off x="605117" y="2078851"/>
            <a:ext cx="8041341" cy="3323987"/>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extLst>
      <p:ext uri="{BB962C8B-B14F-4D97-AF65-F5344CB8AC3E}">
        <p14:creationId xmlns:p14="http://schemas.microsoft.com/office/powerpoint/2010/main" val="344973679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81925079"/>
              </p:ext>
            </p:extLst>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a:spLocks/>
          </p:cNvSpPr>
          <p:nvPr/>
        </p:nvSpPr>
        <p:spPr bwMode="auto">
          <a:xfrm>
            <a:off x="1988339" y="1196207"/>
            <a:ext cx="5636144"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7. Intellectual Property Management</a:t>
            </a:r>
            <a:endParaRPr lang="en-IN" sz="2800" kern="0" dirty="0">
              <a:ln/>
              <a:solidFill>
                <a:schemeClr val="tx1"/>
              </a:solidFill>
            </a:endParaRPr>
          </a:p>
        </p:txBody>
      </p:sp>
    </p:spTree>
    <p:extLst>
      <p:ext uri="{BB962C8B-B14F-4D97-AF65-F5344CB8AC3E}">
        <p14:creationId xmlns:p14="http://schemas.microsoft.com/office/powerpoint/2010/main" val="12294185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7-00</a:t>
            </a:r>
            <a:br>
              <a:rPr lang="en-US" sz="2400" b="1" dirty="0">
                <a:ln/>
                <a:solidFill>
                  <a:schemeClr val="tx1"/>
                </a:solidFill>
              </a:rPr>
            </a:br>
            <a:r>
              <a:rPr lang="en-US" sz="2400" b="1" dirty="0">
                <a:ln/>
                <a:solidFill>
                  <a:schemeClr val="tx1"/>
                </a:solidFill>
              </a:rPr>
              <a:t>Intellectual Property</a:t>
            </a:r>
            <a:endParaRPr lang="en-IN" sz="2400" b="1" dirty="0">
              <a:ln/>
              <a:solidFill>
                <a:schemeClr val="tx1"/>
              </a:solidFill>
            </a:endParaRPr>
          </a:p>
        </p:txBody>
      </p:sp>
    </p:spTree>
    <p:extLst>
      <p:ext uri="{BB962C8B-B14F-4D97-AF65-F5344CB8AC3E}">
        <p14:creationId xmlns:p14="http://schemas.microsoft.com/office/powerpoint/2010/main" val="1362002413"/>
      </p:ext>
    </p:extLst>
  </p:cSld>
  <p:clrMapOvr>
    <a:masterClrMapping/>
  </p:clrMapOvr>
  <p:transition spd="slow">
    <p:wipe dir="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39664" y="1404365"/>
            <a:ext cx="6172200" cy="492443"/>
          </a:xfrm>
        </p:spPr>
        <p:txBody>
          <a:bodyPr/>
          <a:lstStyle/>
          <a:p>
            <a:r>
              <a:rPr lang="en-US" altLang="en-US" sz="3200" dirty="0"/>
              <a:t>Laws for IP Protection</a:t>
            </a:r>
          </a:p>
        </p:txBody>
      </p:sp>
      <p:sp>
        <p:nvSpPr>
          <p:cNvPr id="5123" name="Rectangle 3"/>
          <p:cNvSpPr>
            <a:spLocks noGrp="1" noChangeArrowheads="1"/>
          </p:cNvSpPr>
          <p:nvPr>
            <p:ph idx="1"/>
          </p:nvPr>
        </p:nvSpPr>
        <p:spPr>
          <a:xfrm>
            <a:off x="1039664" y="2135938"/>
            <a:ext cx="6172200" cy="3176254"/>
          </a:xfrm>
        </p:spPr>
        <p:txBody>
          <a:bodyPr/>
          <a:lstStyle/>
          <a:p>
            <a:pPr marL="216000" indent="-457200" algn="just">
              <a:lnSpc>
                <a:spcPct val="90000"/>
              </a:lnSpc>
              <a:spcBef>
                <a:spcPts val="600"/>
              </a:spcBef>
              <a:buFont typeface="Wingdings" panose="05000000000000000000" pitchFamily="2" charset="2"/>
              <a:buChar char="v"/>
            </a:pPr>
            <a:r>
              <a:rPr lang="en-US" altLang="en-US" sz="2800" dirty="0"/>
              <a:t>Trademarks Act 1976</a:t>
            </a:r>
          </a:p>
          <a:p>
            <a:pPr marL="216000" indent="-457200" algn="just">
              <a:lnSpc>
                <a:spcPct val="90000"/>
              </a:lnSpc>
              <a:spcBef>
                <a:spcPts val="600"/>
              </a:spcBef>
              <a:buFont typeface="Wingdings" panose="05000000000000000000" pitchFamily="2" charset="2"/>
              <a:buChar char="v"/>
            </a:pPr>
            <a:r>
              <a:rPr lang="en-US" altLang="en-US" sz="2800" dirty="0"/>
              <a:t>Industrial Design Act 1996</a:t>
            </a:r>
          </a:p>
          <a:p>
            <a:pPr marL="216000" indent="-457200" algn="just">
              <a:lnSpc>
                <a:spcPct val="90000"/>
              </a:lnSpc>
              <a:spcBef>
                <a:spcPts val="600"/>
              </a:spcBef>
              <a:buFont typeface="Wingdings" panose="05000000000000000000" pitchFamily="2" charset="2"/>
              <a:buChar char="v"/>
            </a:pPr>
            <a:r>
              <a:rPr lang="en-US" altLang="en-US" sz="2800" dirty="0"/>
              <a:t>Copyright Act 1987</a:t>
            </a:r>
          </a:p>
          <a:p>
            <a:pPr marL="216000" indent="-457200" algn="just">
              <a:lnSpc>
                <a:spcPct val="90000"/>
              </a:lnSpc>
              <a:spcBef>
                <a:spcPts val="600"/>
              </a:spcBef>
              <a:buFont typeface="Wingdings" panose="05000000000000000000" pitchFamily="2" charset="2"/>
              <a:buChar char="v"/>
            </a:pPr>
            <a:r>
              <a:rPr lang="en-US" altLang="en-US" sz="2800" dirty="0"/>
              <a:t>Patent Act 1983</a:t>
            </a:r>
          </a:p>
          <a:p>
            <a:pPr marL="216000" indent="-457200" algn="just">
              <a:lnSpc>
                <a:spcPct val="90000"/>
              </a:lnSpc>
              <a:spcBef>
                <a:spcPts val="600"/>
              </a:spcBef>
              <a:buFont typeface="Wingdings" panose="05000000000000000000" pitchFamily="2" charset="2"/>
              <a:buChar char="v"/>
            </a:pPr>
            <a:r>
              <a:rPr lang="en-US" altLang="en-US" sz="2800" dirty="0"/>
              <a:t>Geographical Indications Act 2000</a:t>
            </a:r>
          </a:p>
          <a:p>
            <a:pPr marL="216000" indent="-457200" algn="just">
              <a:lnSpc>
                <a:spcPct val="90000"/>
              </a:lnSpc>
              <a:spcBef>
                <a:spcPts val="600"/>
              </a:spcBef>
              <a:buFont typeface="Wingdings" panose="05000000000000000000" pitchFamily="2" charset="2"/>
              <a:buChar char="v"/>
            </a:pPr>
            <a:r>
              <a:rPr lang="en-US" altLang="en-US" sz="2800" dirty="0"/>
              <a:t>Law of Tort</a:t>
            </a:r>
          </a:p>
          <a:p>
            <a:pPr marL="216000" indent="-457200" algn="just">
              <a:lnSpc>
                <a:spcPct val="90000"/>
              </a:lnSpc>
              <a:spcBef>
                <a:spcPts val="600"/>
              </a:spcBef>
              <a:buFont typeface="Wingdings" panose="05000000000000000000" pitchFamily="2" charset="2"/>
              <a:buChar char="v"/>
            </a:pPr>
            <a:r>
              <a:rPr lang="en-US" altLang="en-US" sz="2800" dirty="0"/>
              <a:t>Confidential information</a:t>
            </a:r>
          </a:p>
        </p:txBody>
      </p:sp>
    </p:spTree>
    <p:extLst>
      <p:ext uri="{BB962C8B-B14F-4D97-AF65-F5344CB8AC3E}">
        <p14:creationId xmlns:p14="http://schemas.microsoft.com/office/powerpoint/2010/main" val="7619521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7-01</a:t>
            </a:r>
            <a:br>
              <a:rPr lang="en-US" sz="2400" b="1" dirty="0">
                <a:ln/>
                <a:solidFill>
                  <a:schemeClr val="tx1"/>
                </a:solidFill>
              </a:rPr>
            </a:br>
            <a:r>
              <a:rPr lang="en-US" sz="2400" b="1" dirty="0">
                <a:ln/>
                <a:solidFill>
                  <a:schemeClr val="tx1"/>
                </a:solidFill>
              </a:rPr>
              <a:t>Trade Mark</a:t>
            </a:r>
            <a:endParaRPr lang="en-IN" sz="2400" b="1" dirty="0">
              <a:ln/>
              <a:solidFill>
                <a:schemeClr val="tx1"/>
              </a:solidFill>
            </a:endParaRPr>
          </a:p>
        </p:txBody>
      </p:sp>
    </p:spTree>
    <p:extLst>
      <p:ext uri="{BB962C8B-B14F-4D97-AF65-F5344CB8AC3E}">
        <p14:creationId xmlns:p14="http://schemas.microsoft.com/office/powerpoint/2010/main" val="792290027"/>
      </p:ext>
    </p:extLst>
  </p:cSld>
  <p:clrMapOvr>
    <a:masterClrMapping/>
  </p:clrMapOvr>
  <p:transition spd="slow">
    <p:wipe dir="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61993"/>
          </a:xfrm>
        </p:spPr>
        <p:txBody>
          <a:bodyPr/>
          <a:lstStyle/>
          <a:p>
            <a:pPr algn="ctr"/>
            <a:r>
              <a:rPr lang="en-IN" sz="4800" b="1" dirty="0"/>
              <a:t>Objective</a:t>
            </a:r>
          </a:p>
          <a:p>
            <a:pPr algn="ctr"/>
            <a:r>
              <a:rPr lang="en-IN" sz="2800" dirty="0"/>
              <a:t>Safe guarding  organizational logo/ brand logo for individual products</a:t>
            </a:r>
          </a:p>
        </p:txBody>
      </p:sp>
    </p:spTree>
    <p:extLst>
      <p:ext uri="{BB962C8B-B14F-4D97-AF65-F5344CB8AC3E}">
        <p14:creationId xmlns:p14="http://schemas.microsoft.com/office/powerpoint/2010/main" val="114675723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ZED Faculty</a:t>
            </a:r>
            <a:endParaRPr lang="en-GB" dirty="0"/>
          </a:p>
        </p:txBody>
      </p:sp>
      <p:grpSp>
        <p:nvGrpSpPr>
          <p:cNvPr id="3" name="Group 8"/>
          <p:cNvGrpSpPr/>
          <p:nvPr/>
        </p:nvGrpSpPr>
        <p:grpSpPr>
          <a:xfrm>
            <a:off x="1207920" y="1272209"/>
            <a:ext cx="6995176" cy="5062330"/>
            <a:chOff x="1684998" y="1554301"/>
            <a:chExt cx="5521346" cy="4123006"/>
          </a:xfrm>
        </p:grpSpPr>
        <p:sp>
          <p:nvSpPr>
            <p:cNvPr id="5" name="Rectangle 4"/>
            <p:cNvSpPr>
              <a:spLocks/>
            </p:cNvSpPr>
            <p:nvPr/>
          </p:nvSpPr>
          <p:spPr bwMode="gray">
            <a:xfrm>
              <a:off x="1684998" y="1554301"/>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6" name="Rectangle 20"/>
            <p:cNvSpPr>
              <a:spLocks noChangeArrowheads="1"/>
            </p:cNvSpPr>
            <p:nvPr/>
          </p:nvSpPr>
          <p:spPr bwMode="gray">
            <a:xfrm>
              <a:off x="2794843" y="1711784"/>
              <a:ext cx="1390961" cy="119433"/>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Mr. Anupam Kaul</a:t>
              </a:r>
              <a:endParaRPr lang="en-US" sz="975" dirty="0">
                <a:solidFill>
                  <a:srgbClr val="000000"/>
                </a:solidFill>
                <a:latin typeface="Arial" charset="0"/>
              </a:endParaRPr>
            </a:p>
          </p:txBody>
        </p:sp>
        <p:sp>
          <p:nvSpPr>
            <p:cNvPr id="7" name="Rectangle 6"/>
            <p:cNvSpPr>
              <a:spLocks/>
            </p:cNvSpPr>
            <p:nvPr/>
          </p:nvSpPr>
          <p:spPr bwMode="gray">
            <a:xfrm>
              <a:off x="4593259" y="1554301"/>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8" name="Rectangle 7"/>
            <p:cNvSpPr>
              <a:spLocks/>
            </p:cNvSpPr>
            <p:nvPr/>
          </p:nvSpPr>
          <p:spPr bwMode="gray">
            <a:xfrm>
              <a:off x="1684998" y="3658669"/>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10" name="Rectangle 9"/>
            <p:cNvSpPr>
              <a:spLocks/>
            </p:cNvSpPr>
            <p:nvPr/>
          </p:nvSpPr>
          <p:spPr bwMode="gray">
            <a:xfrm>
              <a:off x="4593259" y="3661221"/>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dirty="0">
                <a:solidFill>
                  <a:srgbClr val="000000"/>
                </a:solidFill>
              </a:endParaRPr>
            </a:p>
          </p:txBody>
        </p:sp>
        <p:sp>
          <p:nvSpPr>
            <p:cNvPr id="22" name="Rectangle 20"/>
            <p:cNvSpPr>
              <a:spLocks noChangeArrowheads="1"/>
            </p:cNvSpPr>
            <p:nvPr/>
          </p:nvSpPr>
          <p:spPr bwMode="gray">
            <a:xfrm>
              <a:off x="5726200" y="1698301"/>
              <a:ext cx="1390961" cy="293282"/>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 Mr. P Girish</a:t>
              </a:r>
            </a:p>
            <a:p>
              <a:pPr marL="1190" lvl="1" defTabSz="671513" fontAlgn="base">
                <a:lnSpc>
                  <a:spcPct val="105000"/>
                </a:lnSpc>
                <a:spcBef>
                  <a:spcPct val="30000"/>
                </a:spcBef>
                <a:buClr>
                  <a:srgbClr val="000000"/>
                </a:buClr>
                <a:buSzPct val="125000"/>
                <a:defRPr/>
              </a:pPr>
              <a:r>
                <a:rPr lang="en-US" sz="975" dirty="0">
                  <a:solidFill>
                    <a:srgbClr val="000000"/>
                  </a:solidFill>
                  <a:latin typeface="Arial" charset="0"/>
                </a:rPr>
                <a:t> </a:t>
              </a:r>
            </a:p>
          </p:txBody>
        </p:sp>
        <p:sp>
          <p:nvSpPr>
            <p:cNvPr id="23" name="Rectangle 22"/>
            <p:cNvSpPr>
              <a:spLocks noChangeArrowheads="1"/>
            </p:cNvSpPr>
            <p:nvPr/>
          </p:nvSpPr>
          <p:spPr bwMode="gray">
            <a:xfrm>
              <a:off x="2831373" y="3806753"/>
              <a:ext cx="1390961" cy="293282"/>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Mr. Virender Singh </a:t>
              </a:r>
            </a:p>
            <a:p>
              <a:pPr marL="1190" lvl="1" defTabSz="671513" fontAlgn="base">
                <a:lnSpc>
                  <a:spcPct val="105000"/>
                </a:lnSpc>
                <a:spcBef>
                  <a:spcPct val="30000"/>
                </a:spcBef>
                <a:buClr>
                  <a:srgbClr val="000000"/>
                </a:buClr>
                <a:buSzPct val="125000"/>
                <a:defRPr/>
              </a:pPr>
              <a:r>
                <a:rPr lang="en-US" sz="975" dirty="0">
                  <a:solidFill>
                    <a:srgbClr val="000000"/>
                  </a:solidFill>
                  <a:latin typeface="Arial" charset="0"/>
                </a:rPr>
                <a:t> </a:t>
              </a:r>
            </a:p>
          </p:txBody>
        </p:sp>
        <p:sp>
          <p:nvSpPr>
            <p:cNvPr id="16" name="Rectangle 20"/>
            <p:cNvSpPr>
              <a:spLocks noChangeArrowheads="1"/>
            </p:cNvSpPr>
            <p:nvPr/>
          </p:nvSpPr>
          <p:spPr bwMode="gray">
            <a:xfrm>
              <a:off x="5737336" y="3807727"/>
              <a:ext cx="1390961" cy="119433"/>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Mr. Rahul Kaushik</a:t>
              </a:r>
              <a:endParaRPr lang="en-US" sz="975" dirty="0">
                <a:solidFill>
                  <a:srgbClr val="000000"/>
                </a:solidFill>
                <a:latin typeface="Arial" charset="0"/>
              </a:endParaRPr>
            </a:p>
          </p:txBody>
        </p:sp>
      </p:grpSp>
      <p:pic>
        <p:nvPicPr>
          <p:cNvPr id="17" name="Picture 16" descr="VS Photo.jpg"/>
          <p:cNvPicPr>
            <a:picLocks noChangeAspect="1"/>
          </p:cNvPicPr>
          <p:nvPr/>
        </p:nvPicPr>
        <p:blipFill>
          <a:blip r:embed="rId3" cstate="print">
            <a:lum bright="10000"/>
          </a:blip>
          <a:srcRect l="22708" r="27485" b="21640"/>
          <a:stretch>
            <a:fillRect/>
          </a:stretch>
        </p:blipFill>
        <p:spPr>
          <a:xfrm>
            <a:off x="1371600" y="3999744"/>
            <a:ext cx="1168400" cy="1423156"/>
          </a:xfrm>
          <a:prstGeom prst="rect">
            <a:avLst/>
          </a:prstGeom>
        </p:spPr>
      </p:pic>
      <p:pic>
        <p:nvPicPr>
          <p:cNvPr id="13" name="Picture 12" descr="P Girish.jpg"/>
          <p:cNvPicPr>
            <a:picLocks noChangeAspect="1"/>
          </p:cNvPicPr>
          <p:nvPr/>
        </p:nvPicPr>
        <p:blipFill>
          <a:blip r:embed="rId4" cstate="print">
            <a:lum bright="20000"/>
          </a:blip>
          <a:srcRect l="21111"/>
          <a:stretch>
            <a:fillRect/>
          </a:stretch>
        </p:blipFill>
        <p:spPr>
          <a:xfrm>
            <a:off x="5080000" y="1435101"/>
            <a:ext cx="1117600" cy="1416676"/>
          </a:xfrm>
          <a:prstGeom prst="rect">
            <a:avLst/>
          </a:prstGeom>
        </p:spPr>
      </p:pic>
      <p:pic>
        <p:nvPicPr>
          <p:cNvPr id="14" name="Picture 13" descr="Photo Anupam Kaul.jpg"/>
          <p:cNvPicPr>
            <a:picLocks noChangeAspect="1"/>
          </p:cNvPicPr>
          <p:nvPr/>
        </p:nvPicPr>
        <p:blipFill>
          <a:blip r:embed="rId5" cstate="print">
            <a:lum bright="10000"/>
          </a:blip>
          <a:stretch>
            <a:fillRect/>
          </a:stretch>
        </p:blipFill>
        <p:spPr>
          <a:xfrm>
            <a:off x="1363663" y="1422399"/>
            <a:ext cx="1163637" cy="1423409"/>
          </a:xfrm>
          <a:prstGeom prst="rect">
            <a:avLst/>
          </a:prstGeom>
        </p:spPr>
      </p:pic>
      <p:pic>
        <p:nvPicPr>
          <p:cNvPr id="15" name="Picture 14" descr="Rahul.JPG"/>
          <p:cNvPicPr>
            <a:picLocks noChangeAspect="1"/>
          </p:cNvPicPr>
          <p:nvPr/>
        </p:nvPicPr>
        <p:blipFill>
          <a:blip r:embed="rId6" cstate="print">
            <a:lum bright="20000"/>
          </a:blip>
          <a:srcRect l="27587" t="11482" r="28091" b="48010"/>
          <a:stretch>
            <a:fillRect/>
          </a:stretch>
        </p:blipFill>
        <p:spPr>
          <a:xfrm>
            <a:off x="5067300" y="4013201"/>
            <a:ext cx="1092200" cy="1444556"/>
          </a:xfrm>
          <a:prstGeom prst="rect">
            <a:avLst/>
          </a:prstGeom>
        </p:spPr>
      </p:pic>
    </p:spTree>
    <p:extLst>
      <p:ext uri="{BB962C8B-B14F-4D97-AF65-F5344CB8AC3E}">
        <p14:creationId xmlns:p14="http://schemas.microsoft.com/office/powerpoint/2010/main" val="745145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a:spLocks/>
          </p:cNvSpPr>
          <p:nvPr/>
        </p:nvSpPr>
        <p:spPr>
          <a:xfrm>
            <a:off x="1682110" y="1181096"/>
            <a:ext cx="7371737" cy="4616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Assessment, Rating &amp; Certification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Gap analysis &amp; Handholding for improving rating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International Benchmarking</a:t>
            </a:r>
          </a:p>
          <a:p>
            <a:pPr marL="186104" lvl="1" indent="-184578" defTabSz="860347" fontAlgn="base">
              <a:spcBef>
                <a:spcPct val="0"/>
              </a:spcBef>
              <a:spcAft>
                <a:spcPct val="0"/>
              </a:spcAft>
              <a:buClr>
                <a:srgbClr val="000000"/>
              </a:buClr>
            </a:pPr>
            <a:endParaRPr lang="en-US" sz="2000" dirty="0">
              <a:solidFill>
                <a:srgbClr val="000000"/>
              </a:solidFill>
            </a:endParaRPr>
          </a:p>
        </p:txBody>
      </p:sp>
      <p:sp>
        <p:nvSpPr>
          <p:cNvPr id="10" name="Rectangle 9"/>
          <p:cNvSpPr>
            <a:spLocks/>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 Activities</a:t>
            </a:r>
          </a:p>
        </p:txBody>
      </p:sp>
      <p:pic>
        <p:nvPicPr>
          <p:cNvPr id="11" name="Picture 10"/>
          <p:cNvPicPr>
            <a:picLocks noChangeAspect="1"/>
          </p:cNvPicPr>
          <p:nvPr/>
        </p:nvPicPr>
        <p:blipFill rotWithShape="1">
          <a:blip r:embed="rId3" cstate="print"/>
          <a:srcRect l="7965" t="5751" r="11040" b="10039"/>
          <a:stretch/>
        </p:blipFill>
        <p:spPr>
          <a:xfrm>
            <a:off x="335280" y="4414866"/>
            <a:ext cx="1157824" cy="1043939"/>
          </a:xfrm>
          <a:prstGeom prst="rect">
            <a:avLst/>
          </a:prstGeom>
          <a:effectLst>
            <a:softEdge rad="63500"/>
          </a:effectLst>
        </p:spPr>
      </p:pic>
    </p:spTree>
    <p:extLst>
      <p:ext uri="{BB962C8B-B14F-4D97-AF65-F5344CB8AC3E}">
        <p14:creationId xmlns:p14="http://schemas.microsoft.com/office/powerpoint/2010/main" val="23428249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72624140"/>
              </p:ext>
            </p:extLst>
          </p:nvPr>
        </p:nvGraphicFramePr>
        <p:xfrm>
          <a:off x="191914" y="1762880"/>
          <a:ext cx="8736933" cy="384095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N-1</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Trademark</a:t>
                      </a:r>
                      <a:endParaRPr lang="en-IN" sz="16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Don’t Know about IPRs, may violate intellectual property rights of others.</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Knowledge about IPRs, is available </a:t>
                      </a:r>
                      <a:br>
                        <a:rPr lang="en-IN" sz="1600">
                          <a:solidFill>
                            <a:srgbClr val="000000"/>
                          </a:solidFill>
                          <a:effectLst/>
                          <a:latin typeface="Century Gothic" panose="020B0502020202020204" pitchFamily="34" charset="0"/>
                          <a:ea typeface="Times New Roman"/>
                          <a:cs typeface="Times New Roman"/>
                        </a:rPr>
                      </a:br>
                      <a:r>
                        <a:rPr lang="en-IN" sz="1600">
                          <a:solidFill>
                            <a:srgbClr val="000000"/>
                          </a:solidFill>
                          <a:effectLst/>
                          <a:latin typeface="Century Gothic" panose="020B0502020202020204" pitchFamily="34" charset="0"/>
                          <a:ea typeface="Times New Roman"/>
                          <a:cs typeface="Times New Roman"/>
                        </a:rPr>
                        <a:t>-   Trademark for the Industry registered</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Trademark have been registered for the Industry and also for &lt; 50% of the products.</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Trademark is used as a branding tool and &lt;75% of the products are registered</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The company and the products are considered as national as well as international brands with all products being registered</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3024878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983590" y="1543428"/>
            <a:ext cx="5247515" cy="553998"/>
          </a:xfrm>
        </p:spPr>
        <p:style>
          <a:lnRef idx="2">
            <a:schemeClr val="accent2"/>
          </a:lnRef>
          <a:fillRef idx="1">
            <a:schemeClr val="lt1"/>
          </a:fillRef>
          <a:effectRef idx="0">
            <a:schemeClr val="accent2"/>
          </a:effectRef>
          <a:fontRef idx="minor">
            <a:schemeClr val="dk1"/>
          </a:fontRef>
        </p:style>
        <p:txBody>
          <a:bodyPr/>
          <a:lstStyle/>
          <a:p>
            <a:pPr algn="ctr" eaLnBrk="1" hangingPunct="1"/>
            <a:r>
              <a:rPr lang="en-US" altLang="en-US" sz="3600" dirty="0"/>
              <a:t>What is a trademark?</a:t>
            </a:r>
          </a:p>
        </p:txBody>
      </p:sp>
      <p:sp>
        <p:nvSpPr>
          <p:cNvPr id="3" name="Content Placeholder 2"/>
          <p:cNvSpPr>
            <a:spLocks noGrp="1"/>
          </p:cNvSpPr>
          <p:nvPr>
            <p:ph idx="1"/>
          </p:nvPr>
        </p:nvSpPr>
        <p:spPr>
          <a:xfrm>
            <a:off x="1386689" y="2475594"/>
            <a:ext cx="6172200" cy="3323987"/>
          </a:xfrm>
        </p:spPr>
        <p:txBody>
          <a:bodyPr/>
          <a:lstStyle/>
          <a:p>
            <a:pPr algn="ctr" eaLnBrk="1" hangingPunct="1">
              <a:buClr>
                <a:schemeClr val="hlink"/>
              </a:buClr>
              <a:buFont typeface="Arial" charset="0"/>
              <a:buNone/>
            </a:pPr>
            <a:r>
              <a:rPr lang="en-US" altLang="en-US" sz="3600" dirty="0"/>
              <a:t>	A </a:t>
            </a:r>
            <a:r>
              <a:rPr lang="en-US" altLang="en-US" sz="3600" b="1" dirty="0">
                <a:solidFill>
                  <a:srgbClr val="FF0000"/>
                </a:solidFill>
              </a:rPr>
              <a:t>trademark</a:t>
            </a:r>
            <a:r>
              <a:rPr lang="en-US" altLang="en-US" sz="3600" b="1" dirty="0"/>
              <a:t> </a:t>
            </a:r>
            <a:r>
              <a:rPr lang="en-US" altLang="en-US" sz="3600" dirty="0"/>
              <a:t>is a word, phrase, symbol, or design, or a combination of these that identifies and distinguishes the source of </a:t>
            </a:r>
            <a:r>
              <a:rPr lang="en-US" altLang="en-US" sz="3600" b="1" dirty="0">
                <a:solidFill>
                  <a:srgbClr val="FF0000"/>
                </a:solidFill>
              </a:rPr>
              <a:t>goods</a:t>
            </a:r>
            <a:r>
              <a:rPr lang="en-US" altLang="en-US" sz="3600" dirty="0">
                <a:solidFill>
                  <a:srgbClr val="FF0000"/>
                </a:solidFill>
              </a:rPr>
              <a:t> </a:t>
            </a:r>
            <a:r>
              <a:rPr lang="en-US" altLang="en-US" sz="3600" dirty="0"/>
              <a:t>of one party from those of others.</a:t>
            </a:r>
          </a:p>
        </p:txBody>
      </p:sp>
    </p:spTree>
    <p:extLst>
      <p:ext uri="{BB962C8B-B14F-4D97-AF65-F5344CB8AC3E}">
        <p14:creationId xmlns:p14="http://schemas.microsoft.com/office/powerpoint/2010/main" val="11408922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7-02</a:t>
            </a:r>
            <a:br>
              <a:rPr lang="en-US" sz="2400" b="1" dirty="0">
                <a:ln/>
                <a:solidFill>
                  <a:schemeClr val="tx1"/>
                </a:solidFill>
              </a:rPr>
            </a:br>
            <a:r>
              <a:rPr lang="en-US" sz="2400" b="1" dirty="0">
                <a:ln/>
                <a:solidFill>
                  <a:schemeClr val="tx1"/>
                </a:solidFill>
              </a:rPr>
              <a:t>Industrial Design</a:t>
            </a:r>
            <a:endParaRPr lang="en-IN" sz="2400" b="1" dirty="0">
              <a:ln/>
              <a:solidFill>
                <a:schemeClr val="tx1"/>
              </a:solidFill>
            </a:endParaRPr>
          </a:p>
        </p:txBody>
      </p:sp>
    </p:spTree>
    <p:extLst>
      <p:ext uri="{BB962C8B-B14F-4D97-AF65-F5344CB8AC3E}">
        <p14:creationId xmlns:p14="http://schemas.microsoft.com/office/powerpoint/2010/main" val="427134449"/>
      </p:ext>
    </p:extLst>
  </p:cSld>
  <p:clrMapOvr>
    <a:masterClrMapping/>
  </p:clrMapOvr>
  <p:transition spd="slow">
    <p:wipe dir="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61993"/>
          </a:xfrm>
        </p:spPr>
        <p:txBody>
          <a:bodyPr/>
          <a:lstStyle/>
          <a:p>
            <a:pPr algn="ctr"/>
            <a:r>
              <a:rPr lang="en-IN" sz="4800" b="1" dirty="0"/>
              <a:t>Objective</a:t>
            </a:r>
          </a:p>
          <a:p>
            <a:pPr algn="ctr"/>
            <a:r>
              <a:rPr lang="en-IN" sz="2800" dirty="0"/>
              <a:t>Safe guarding  new or modified designs developed by an organization</a:t>
            </a:r>
          </a:p>
        </p:txBody>
      </p:sp>
    </p:spTree>
    <p:extLst>
      <p:ext uri="{BB962C8B-B14F-4D97-AF65-F5344CB8AC3E}">
        <p14:creationId xmlns:p14="http://schemas.microsoft.com/office/powerpoint/2010/main" val="3790208994"/>
      </p:ext>
    </p:extLst>
  </p:cSld>
  <p:clrMapOvr>
    <a:masterClrMapping/>
  </p:clrMapOvr>
  <p:transition spd="slow">
    <p:wipe dir="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18070473"/>
              </p:ext>
            </p:extLst>
          </p:nvPr>
        </p:nvGraphicFramePr>
        <p:xfrm>
          <a:off x="191914" y="1762880"/>
          <a:ext cx="8736933" cy="408479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N-2</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Industrial Design</a:t>
                      </a:r>
                      <a:endParaRPr lang="en-IN" sz="16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Don’t Know about IPRs, and may be violating clauses on industrial design.</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Knowledge about IPR clauses on Industrial Design, is available on one products</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&lt;50% products are registered for industrial Design in the name of company.</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Upto 75% of the products are registered for industrial Design in the name of company.</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All products are registered for industrial Design in the name of company and enjoy market acceptability at national and international level</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74855763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312837" y="1002466"/>
            <a:ext cx="6172200" cy="430887"/>
          </a:xfrm>
        </p:spPr>
        <p:style>
          <a:lnRef idx="2">
            <a:schemeClr val="accent2"/>
          </a:lnRef>
          <a:fillRef idx="1">
            <a:schemeClr val="lt1"/>
          </a:fillRef>
          <a:effectRef idx="0">
            <a:schemeClr val="accent2"/>
          </a:effectRef>
          <a:fontRef idx="minor">
            <a:schemeClr val="dk1"/>
          </a:fontRef>
        </p:style>
        <p:txBody>
          <a:bodyPr/>
          <a:lstStyle/>
          <a:p>
            <a:pPr algn="ctr"/>
            <a:r>
              <a:rPr lang="en-US" altLang="en-US" sz="2800" dirty="0"/>
              <a:t>What is an Industrial Design?</a:t>
            </a:r>
          </a:p>
        </p:txBody>
      </p:sp>
      <p:sp>
        <p:nvSpPr>
          <p:cNvPr id="3075" name="Rectangle 3"/>
          <p:cNvSpPr>
            <a:spLocks noGrp="1" noChangeArrowheads="1"/>
          </p:cNvSpPr>
          <p:nvPr>
            <p:ph type="body" sz="half" idx="1"/>
          </p:nvPr>
        </p:nvSpPr>
        <p:spPr>
          <a:xfrm>
            <a:off x="419100" y="1676400"/>
            <a:ext cx="4942285" cy="3877985"/>
          </a:xfrm>
        </p:spPr>
        <p:txBody>
          <a:bodyPr/>
          <a:lstStyle/>
          <a:p>
            <a:pPr>
              <a:buFont typeface="Wingdings" pitchFamily="2" charset="2"/>
              <a:buNone/>
            </a:pPr>
            <a:r>
              <a:rPr lang="en-GB" altLang="en-US" sz="2800" i="1" dirty="0">
                <a:cs typeface="Times New Roman" pitchFamily="18" charset="0"/>
              </a:rPr>
              <a:t>Industrial Design:</a:t>
            </a:r>
          </a:p>
          <a:p>
            <a:pPr>
              <a:buFont typeface="Wingdings" pitchFamily="2" charset="2"/>
              <a:buNone/>
            </a:pPr>
            <a:endParaRPr lang="en-GB" altLang="en-US" sz="2800" dirty="0">
              <a:cs typeface="Times New Roman" pitchFamily="18" charset="0"/>
            </a:endParaRPr>
          </a:p>
          <a:p>
            <a:pPr>
              <a:buClr>
                <a:srgbClr val="660066"/>
              </a:buClr>
            </a:pPr>
            <a:r>
              <a:rPr lang="en-GB" altLang="en-US" sz="2800" dirty="0">
                <a:cs typeface="Times New Roman" pitchFamily="18" charset="0"/>
              </a:rPr>
              <a:t>A design is the protection of the </a:t>
            </a:r>
            <a:r>
              <a:rPr lang="en-GB" altLang="en-US" sz="2800" b="1" i="1" dirty="0">
                <a:cs typeface="Times New Roman" pitchFamily="18" charset="0"/>
              </a:rPr>
              <a:t>ornamental</a:t>
            </a:r>
            <a:r>
              <a:rPr lang="en-GB" altLang="en-US" sz="2800" dirty="0">
                <a:cs typeface="Times New Roman" pitchFamily="18" charset="0"/>
              </a:rPr>
              <a:t> or </a:t>
            </a:r>
            <a:r>
              <a:rPr lang="en-GB" altLang="en-US" sz="2800" b="1" i="1" dirty="0">
                <a:cs typeface="Times New Roman" pitchFamily="18" charset="0"/>
              </a:rPr>
              <a:t>aesthetic</a:t>
            </a:r>
            <a:r>
              <a:rPr lang="en-GB" altLang="en-US" sz="2800" dirty="0">
                <a:cs typeface="Times New Roman" pitchFamily="18" charset="0"/>
              </a:rPr>
              <a:t> aspect of a product </a:t>
            </a:r>
          </a:p>
          <a:p>
            <a:pPr>
              <a:buClr>
                <a:srgbClr val="660066"/>
              </a:buClr>
            </a:pPr>
            <a:endParaRPr lang="en-GB" altLang="en-US" sz="2800" dirty="0">
              <a:cs typeface="Times New Roman" pitchFamily="18" charset="0"/>
            </a:endParaRPr>
          </a:p>
          <a:p>
            <a:pPr>
              <a:buClr>
                <a:srgbClr val="660066"/>
              </a:buClr>
            </a:pPr>
            <a:r>
              <a:rPr lang="en-GB" altLang="en-US" sz="2800" dirty="0">
                <a:cs typeface="Times New Roman" pitchFamily="18" charset="0"/>
              </a:rPr>
              <a:t>A design makes a product attractive and appealing for the consumers</a:t>
            </a:r>
            <a:endParaRPr lang="en-US" altLang="en-US" sz="2800" dirty="0"/>
          </a:p>
        </p:txBody>
      </p:sp>
      <p:pic>
        <p:nvPicPr>
          <p:cNvPr id="3" name="Picture 2"/>
          <p:cNvPicPr>
            <a:picLocks noChangeAspect="1"/>
          </p:cNvPicPr>
          <p:nvPr/>
        </p:nvPicPr>
        <p:blipFill>
          <a:blip r:embed="rId3" cstate="print"/>
          <a:stretch>
            <a:fillRect/>
          </a:stretch>
        </p:blipFill>
        <p:spPr>
          <a:xfrm>
            <a:off x="5182501" y="1983108"/>
            <a:ext cx="3618599" cy="3894381"/>
          </a:xfrm>
          <a:prstGeom prst="rect">
            <a:avLst/>
          </a:prstGeom>
        </p:spPr>
      </p:pic>
    </p:spTree>
    <p:extLst>
      <p:ext uri="{BB962C8B-B14F-4D97-AF65-F5344CB8AC3E}">
        <p14:creationId xmlns:p14="http://schemas.microsoft.com/office/powerpoint/2010/main" val="853566989"/>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7-03</a:t>
            </a:r>
            <a:br>
              <a:rPr lang="en-US" sz="2400" b="1" dirty="0">
                <a:ln/>
                <a:solidFill>
                  <a:schemeClr val="tx1"/>
                </a:solidFill>
              </a:rPr>
            </a:br>
            <a:r>
              <a:rPr lang="en-US" sz="2400" b="1" dirty="0">
                <a:ln/>
                <a:solidFill>
                  <a:schemeClr val="tx1"/>
                </a:solidFill>
              </a:rPr>
              <a:t>Copyright</a:t>
            </a:r>
            <a:endParaRPr lang="en-IN" sz="2400" b="1" dirty="0">
              <a:ln/>
              <a:solidFill>
                <a:schemeClr val="tx1"/>
              </a:solidFill>
            </a:endParaRPr>
          </a:p>
        </p:txBody>
      </p:sp>
    </p:spTree>
    <p:extLst>
      <p:ext uri="{BB962C8B-B14F-4D97-AF65-F5344CB8AC3E}">
        <p14:creationId xmlns:p14="http://schemas.microsoft.com/office/powerpoint/2010/main" val="147601352"/>
      </p:ext>
    </p:extLst>
  </p:cSld>
  <p:clrMapOvr>
    <a:masterClrMapping/>
  </p:clrMapOvr>
  <p:transition spd="slow">
    <p:wipe dir="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00438"/>
          </a:xfrm>
        </p:spPr>
        <p:txBody>
          <a:bodyPr/>
          <a:lstStyle/>
          <a:p>
            <a:pPr algn="ctr"/>
            <a:r>
              <a:rPr lang="en-IN" sz="4800" b="1" dirty="0"/>
              <a:t>Objective</a:t>
            </a:r>
          </a:p>
          <a:p>
            <a:pPr algn="ctr"/>
            <a:r>
              <a:rPr lang="en-IN" sz="2800" dirty="0"/>
              <a:t>Safe guarding original documented publications of an organization against unauthorized use</a:t>
            </a:r>
          </a:p>
        </p:txBody>
      </p:sp>
    </p:spTree>
    <p:extLst>
      <p:ext uri="{BB962C8B-B14F-4D97-AF65-F5344CB8AC3E}">
        <p14:creationId xmlns:p14="http://schemas.microsoft.com/office/powerpoint/2010/main" val="2455071456"/>
      </p:ext>
    </p:extLst>
  </p:cSld>
  <p:clrMapOvr>
    <a:masterClrMapping/>
  </p:clrMapOvr>
  <p:transition spd="slow">
    <p:wipe dir="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26633018"/>
              </p:ext>
            </p:extLst>
          </p:nvPr>
        </p:nvGraphicFramePr>
        <p:xfrm>
          <a:off x="191914" y="1762880"/>
          <a:ext cx="8736933" cy="408479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600" b="1" dirty="0">
                          <a:solidFill>
                            <a:schemeClr val="tx1"/>
                          </a:solidFill>
                          <a:latin typeface="Century Gothic" panose="020B0502020202020204" pitchFamily="34" charset="0"/>
                        </a:rPr>
                        <a:t>N-3</a:t>
                      </a:r>
                      <a:endParaRPr lang="en-IN" sz="16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 </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Copyright</a:t>
                      </a:r>
                      <a:endParaRPr lang="en-IN" sz="16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Don’t Know about IPRs, and may be violating clauses on Copyright.</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Knowledge about IPR clauses on Copyright, is available on one product and process</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&lt;50% products and process are registered for Copyrights in the name of company.</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Upto 75% of all products and process are registered for Copyrights in the name of company.</a:t>
                      </a:r>
                      <a:endParaRPr lang="en-IN" sz="16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All products and process are registered for Copyrights in the name of company. And enjoy market acceptability at national and international level</a:t>
                      </a:r>
                      <a:endParaRPr lang="en-IN" sz="16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68615576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899257" y="1298239"/>
            <a:ext cx="5247515" cy="430887"/>
          </a:xfrm>
        </p:spPr>
        <p:style>
          <a:lnRef idx="2">
            <a:schemeClr val="accent2"/>
          </a:lnRef>
          <a:fillRef idx="1">
            <a:schemeClr val="lt1"/>
          </a:fillRef>
          <a:effectRef idx="0">
            <a:schemeClr val="accent2"/>
          </a:effectRef>
          <a:fontRef idx="minor">
            <a:schemeClr val="dk1"/>
          </a:fontRef>
        </p:style>
        <p:txBody>
          <a:bodyPr/>
          <a:lstStyle/>
          <a:p>
            <a:pPr algn="ctr"/>
            <a:r>
              <a:rPr lang="en-US" altLang="en-US" sz="2800" dirty="0"/>
              <a:t>Purpose of Copyright</a:t>
            </a:r>
          </a:p>
        </p:txBody>
      </p:sp>
      <p:sp>
        <p:nvSpPr>
          <p:cNvPr id="4099" name="Rectangle 3"/>
          <p:cNvSpPr>
            <a:spLocks noGrp="1" noChangeArrowheads="1"/>
          </p:cNvSpPr>
          <p:nvPr>
            <p:ph idx="1"/>
          </p:nvPr>
        </p:nvSpPr>
        <p:spPr>
          <a:xfrm>
            <a:off x="1774371" y="2144664"/>
            <a:ext cx="5497286" cy="2277547"/>
          </a:xfrm>
        </p:spPr>
        <p:txBody>
          <a:bodyPr/>
          <a:lstStyle/>
          <a:p>
            <a:pPr algn="ctr"/>
            <a:endParaRPr lang="en-US" altLang="en-US" sz="2000" dirty="0"/>
          </a:p>
          <a:p>
            <a:pPr algn="ctr"/>
            <a:r>
              <a:rPr lang="en-US" altLang="en-US" sz="3200" dirty="0"/>
              <a:t>To give the creator control and a monopoly on royalties for a period of time promotes creativity </a:t>
            </a:r>
          </a:p>
        </p:txBody>
      </p:sp>
    </p:spTree>
    <p:extLst>
      <p:ext uri="{BB962C8B-B14F-4D97-AF65-F5344CB8AC3E}">
        <p14:creationId xmlns:p14="http://schemas.microsoft.com/office/powerpoint/2010/main" val="23543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33" y="309483"/>
            <a:ext cx="6996687" cy="2923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Methodology </a:t>
            </a:r>
            <a:r>
              <a:rPr lang="mr-IN" dirty="0"/>
              <a:t>–</a:t>
            </a:r>
            <a:r>
              <a:rPr lang="en-IN" dirty="0"/>
              <a:t> key components </a:t>
            </a:r>
          </a:p>
        </p:txBody>
      </p:sp>
      <p:sp>
        <p:nvSpPr>
          <p:cNvPr id="3" name="Rectangle 2"/>
          <p:cNvSpPr txBox="1">
            <a:spLocks/>
          </p:cNvSpPr>
          <p:nvPr>
            <p:custDataLst>
              <p:tags r:id="rId1"/>
            </p:custDataLst>
          </p:nvPr>
        </p:nvSpPr>
        <p:spPr>
          <a:xfrm>
            <a:off x="1638300" y="998220"/>
            <a:ext cx="1575195" cy="1522292"/>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Awareness </a:t>
            </a:r>
          </a:p>
          <a:p>
            <a:pPr>
              <a:buClr>
                <a:srgbClr val="000000"/>
              </a:buClr>
            </a:pPr>
            <a:r>
              <a:rPr lang="en-GB" sz="1691" b="1" dirty="0">
                <a:solidFill>
                  <a:srgbClr val="FFFFFF"/>
                </a:solidFill>
              </a:rPr>
              <a:t>and </a:t>
            </a:r>
          </a:p>
          <a:p>
            <a:pPr>
              <a:buClr>
                <a:srgbClr val="000000"/>
              </a:buClr>
            </a:pPr>
            <a:r>
              <a:rPr lang="en-GB" sz="1691" b="1" dirty="0">
                <a:solidFill>
                  <a:srgbClr val="FFFFFF"/>
                </a:solidFill>
              </a:rPr>
              <a:t>Training</a:t>
            </a:r>
          </a:p>
        </p:txBody>
      </p:sp>
      <p:sp>
        <p:nvSpPr>
          <p:cNvPr id="9" name="TextBox 8"/>
          <p:cNvSpPr txBox="1">
            <a:spLocks/>
          </p:cNvSpPr>
          <p:nvPr/>
        </p:nvSpPr>
        <p:spPr>
          <a:xfrm>
            <a:off x="3275276" y="998220"/>
            <a:ext cx="5684494" cy="1548796"/>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6000" lvl="1" indent="-216000">
              <a:spcBef>
                <a:spcPts val="200"/>
              </a:spcBef>
              <a:buClr>
                <a:srgbClr val="000000"/>
              </a:buClr>
            </a:pPr>
            <a:r>
              <a:rPr lang="en-US" sz="1600" dirty="0">
                <a:solidFill>
                  <a:srgbClr val="000000"/>
                </a:solidFill>
              </a:rPr>
              <a:t>Training &amp; Certification of eligible Master Trainers, Assessors and Consultants</a:t>
            </a:r>
          </a:p>
          <a:p>
            <a:pPr marL="216000" lvl="1" indent="-2160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a:spLocks/>
          </p:cNvSpPr>
          <p:nvPr>
            <p:custDataLst>
              <p:tags r:id="rId2"/>
            </p:custDataLst>
          </p:nvPr>
        </p:nvSpPr>
        <p:spPr>
          <a:xfrm>
            <a:off x="1638300" y="2604503"/>
            <a:ext cx="1575195" cy="13658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Third party </a:t>
            </a:r>
            <a:br>
              <a:rPr lang="en-GB" sz="1691" b="1" dirty="0">
                <a:solidFill>
                  <a:srgbClr val="FFFFFF"/>
                </a:solidFill>
              </a:rPr>
            </a:br>
            <a:r>
              <a:rPr lang="en-GB" sz="1691" b="1" dirty="0">
                <a:solidFill>
                  <a:srgbClr val="FFFFFF"/>
                </a:solidFill>
              </a:rPr>
              <a:t>site-assessment</a:t>
            </a:r>
          </a:p>
        </p:txBody>
      </p:sp>
      <p:sp>
        <p:nvSpPr>
          <p:cNvPr id="10" name="TextBox 9"/>
          <p:cNvSpPr txBox="1">
            <a:spLocks/>
          </p:cNvSpPr>
          <p:nvPr/>
        </p:nvSpPr>
        <p:spPr>
          <a:xfrm>
            <a:off x="3275276" y="2604503"/>
            <a:ext cx="5684494" cy="13658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6000" lvl="1" indent="-216000">
              <a:spcBef>
                <a:spcPts val="200"/>
              </a:spcBef>
              <a:buClr>
                <a:srgbClr val="000000"/>
              </a:buClr>
            </a:pPr>
            <a:r>
              <a:rPr lang="en-US" sz="1600" dirty="0">
                <a:solidFill>
                  <a:srgbClr val="000000"/>
                </a:solidFill>
              </a:rPr>
              <a:t>Online auto-allocation of assessors and monitoring of Assessment process</a:t>
            </a:r>
          </a:p>
          <a:p>
            <a:pPr marL="216000" lvl="1" indent="-2160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a:spLocks/>
          </p:cNvSpPr>
          <p:nvPr>
            <p:custDataLst>
              <p:tags r:id="rId3"/>
            </p:custDataLst>
          </p:nvPr>
        </p:nvSpPr>
        <p:spPr>
          <a:xfrm>
            <a:off x="1638300" y="4027819"/>
            <a:ext cx="1575195" cy="14453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US" sz="1691" b="1" dirty="0">
                <a:solidFill>
                  <a:srgbClr val="FFFFFF"/>
                </a:solidFill>
              </a:rPr>
              <a:t>Third party consultancy (gap analysis and handholding)</a:t>
            </a:r>
          </a:p>
        </p:txBody>
      </p:sp>
      <p:sp>
        <p:nvSpPr>
          <p:cNvPr id="11" name="TextBox 10"/>
          <p:cNvSpPr txBox="1">
            <a:spLocks/>
          </p:cNvSpPr>
          <p:nvPr/>
        </p:nvSpPr>
        <p:spPr>
          <a:xfrm>
            <a:off x="3275276" y="4027819"/>
            <a:ext cx="5684494" cy="14453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6000" lvl="1" indent="-216000">
              <a:spcBef>
                <a:spcPts val="200"/>
              </a:spcBef>
              <a:buClr>
                <a:srgbClr val="000000"/>
              </a:buClr>
            </a:pPr>
            <a:r>
              <a:rPr lang="en-US" sz="1600" dirty="0">
                <a:solidFill>
                  <a:srgbClr val="000000"/>
                </a:solidFill>
              </a:rPr>
              <a:t>Allocation of consultants and monitoring of Consulting process</a:t>
            </a:r>
          </a:p>
          <a:p>
            <a:pPr marL="216000" lvl="1" indent="-2160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a:spLocks/>
          </p:cNvSpPr>
          <p:nvPr>
            <p:custDataLst>
              <p:tags r:id="rId4"/>
            </p:custDataLst>
          </p:nvPr>
        </p:nvSpPr>
        <p:spPr>
          <a:xfrm>
            <a:off x="1638300" y="5525391"/>
            <a:ext cx="1575195" cy="649927"/>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Certification</a:t>
            </a:r>
          </a:p>
        </p:txBody>
      </p:sp>
      <p:sp>
        <p:nvSpPr>
          <p:cNvPr id="12" name="TextBox 11"/>
          <p:cNvSpPr txBox="1">
            <a:spLocks/>
          </p:cNvSpPr>
          <p:nvPr/>
        </p:nvSpPr>
        <p:spPr>
          <a:xfrm>
            <a:off x="3275276" y="5525390"/>
            <a:ext cx="5684494" cy="649927"/>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7" cstate="print"/>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8" cstate="print"/>
          <a:srcRect l="7433" r="16675"/>
          <a:stretch/>
        </p:blipFill>
        <p:spPr>
          <a:xfrm>
            <a:off x="373380" y="2743200"/>
            <a:ext cx="1203139" cy="1227132"/>
          </a:xfrm>
          <a:prstGeom prst="rect">
            <a:avLst/>
          </a:prstGeom>
        </p:spPr>
      </p:pic>
      <p:pic>
        <p:nvPicPr>
          <p:cNvPr id="14" name="Picture 13"/>
          <p:cNvPicPr>
            <a:picLocks noChangeAspect="1"/>
          </p:cNvPicPr>
          <p:nvPr/>
        </p:nvPicPr>
        <p:blipFill>
          <a:blip r:embed="rId9" cstate="print"/>
          <a:stretch>
            <a:fillRect/>
          </a:stretch>
        </p:blipFill>
        <p:spPr>
          <a:xfrm>
            <a:off x="373380" y="4027818"/>
            <a:ext cx="1219198" cy="1445329"/>
          </a:xfrm>
          <a:prstGeom prst="rect">
            <a:avLst/>
          </a:prstGeom>
        </p:spPr>
      </p:pic>
      <p:pic>
        <p:nvPicPr>
          <p:cNvPr id="15" name="Picture 14"/>
          <p:cNvPicPr>
            <a:picLocks noChangeAspect="1"/>
          </p:cNvPicPr>
          <p:nvPr/>
        </p:nvPicPr>
        <p:blipFill>
          <a:blip r:embed="rId10" cstate="print"/>
          <a:stretch>
            <a:fillRect/>
          </a:stretch>
        </p:blipFill>
        <p:spPr>
          <a:xfrm>
            <a:off x="373380" y="5473148"/>
            <a:ext cx="1214274" cy="668484"/>
          </a:xfrm>
          <a:prstGeom prst="rect">
            <a:avLst/>
          </a:prstGeom>
        </p:spPr>
      </p:pic>
    </p:spTree>
    <p:extLst>
      <p:ext uri="{BB962C8B-B14F-4D97-AF65-F5344CB8AC3E}">
        <p14:creationId xmlns:p14="http://schemas.microsoft.com/office/powerpoint/2010/main" val="275236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54742" y="1787184"/>
            <a:ext cx="7288306" cy="3508653"/>
          </a:xfrm>
        </p:spPr>
        <p:txBody>
          <a:bodyPr/>
          <a:lstStyle/>
          <a:p>
            <a:pPr algn="ctr"/>
            <a:r>
              <a:rPr lang="en-IN" sz="4400" b="1" dirty="0"/>
              <a:t>How Copyright protects works</a:t>
            </a:r>
          </a:p>
          <a:p>
            <a:pPr algn="ctr"/>
            <a:endParaRPr lang="en-IN" sz="4400" b="1" dirty="0"/>
          </a:p>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extLst>
      <p:ext uri="{BB962C8B-B14F-4D97-AF65-F5344CB8AC3E}">
        <p14:creationId xmlns:p14="http://schemas.microsoft.com/office/powerpoint/2010/main" val="3698076120"/>
      </p:ext>
    </p:extLst>
  </p:cSld>
  <p:clrMapOvr>
    <a:masterClrMapping/>
  </p:clrMapOvr>
  <p:transition spd="slow">
    <p:wipe dir="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7-04</a:t>
            </a:r>
            <a:br>
              <a:rPr lang="en-US" sz="2400" b="1" dirty="0">
                <a:ln/>
                <a:solidFill>
                  <a:schemeClr val="tx1"/>
                </a:solidFill>
              </a:rPr>
            </a:br>
            <a:r>
              <a:rPr lang="en-US" sz="2400" b="1" dirty="0">
                <a:ln/>
                <a:solidFill>
                  <a:schemeClr val="tx1"/>
                </a:solidFill>
              </a:rPr>
              <a:t>Patent</a:t>
            </a:r>
            <a:endParaRPr lang="en-IN" sz="2400" b="1" dirty="0">
              <a:ln/>
              <a:solidFill>
                <a:schemeClr val="tx1"/>
              </a:solidFill>
            </a:endParaRPr>
          </a:p>
        </p:txBody>
      </p:sp>
    </p:spTree>
    <p:extLst>
      <p:ext uri="{BB962C8B-B14F-4D97-AF65-F5344CB8AC3E}">
        <p14:creationId xmlns:p14="http://schemas.microsoft.com/office/powerpoint/2010/main" val="1385872352"/>
      </p:ext>
    </p:extLst>
  </p:cSld>
  <p:clrMapOvr>
    <a:masterClrMapping/>
  </p:clrMapOvr>
  <p:transition spd="slow">
    <p:wipe dir="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00438"/>
          </a:xfrm>
        </p:spPr>
        <p:txBody>
          <a:bodyPr/>
          <a:lstStyle/>
          <a:p>
            <a:pPr algn="ctr"/>
            <a:r>
              <a:rPr lang="en-IN" sz="4800" b="1" dirty="0"/>
              <a:t>Objective</a:t>
            </a:r>
          </a:p>
          <a:p>
            <a:pPr algn="ctr"/>
            <a:r>
              <a:rPr lang="en-IN" sz="2800" dirty="0"/>
              <a:t>Safe guarding new products/ processes and Technologies against unauthorized use</a:t>
            </a:r>
          </a:p>
        </p:txBody>
      </p:sp>
    </p:spTree>
    <p:extLst>
      <p:ext uri="{BB962C8B-B14F-4D97-AF65-F5344CB8AC3E}">
        <p14:creationId xmlns:p14="http://schemas.microsoft.com/office/powerpoint/2010/main" val="746374432"/>
      </p:ext>
    </p:extLst>
  </p:cSld>
  <p:clrMapOvr>
    <a:masterClrMapping/>
  </p:clrMapOvr>
  <p:transition spd="slow">
    <p:wipe dir="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21268342"/>
              </p:ext>
            </p:extLst>
          </p:nvPr>
        </p:nvGraphicFramePr>
        <p:xfrm>
          <a:off x="191914" y="1762880"/>
          <a:ext cx="8736933" cy="423719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N-4</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Patent</a:t>
                      </a:r>
                      <a:endParaRPr lang="en-IN" sz="18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Don’t Know about IPRs, and may violate clauses on patents.</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Knowledge about IPRs, but do not own any patent, currently using old technology without legal complexity.</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Has filed for a patent for product/ process/ technology</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Owns domestic patents for indigenous product/process/technology</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Owns international patents for indigenous product/process/technology</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89907096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629207" y="1219791"/>
            <a:ext cx="4121944" cy="492443"/>
          </a:xfrm>
        </p:spPr>
        <p:style>
          <a:lnRef idx="2">
            <a:schemeClr val="accent2"/>
          </a:lnRef>
          <a:fillRef idx="1">
            <a:schemeClr val="lt1"/>
          </a:fillRef>
          <a:effectRef idx="0">
            <a:schemeClr val="accent2"/>
          </a:effectRef>
          <a:fontRef idx="minor">
            <a:schemeClr val="dk1"/>
          </a:fontRef>
        </p:style>
        <p:txBody>
          <a:bodyPr/>
          <a:lstStyle/>
          <a:p>
            <a:pPr algn="ctr"/>
            <a:r>
              <a:rPr lang="en-US" altLang="en-US" sz="3200" dirty="0"/>
              <a:t>What is a Patent?</a:t>
            </a:r>
          </a:p>
        </p:txBody>
      </p:sp>
      <p:sp>
        <p:nvSpPr>
          <p:cNvPr id="23555" name="Rectangle 3"/>
          <p:cNvSpPr>
            <a:spLocks noGrp="1" noChangeArrowheads="1"/>
          </p:cNvSpPr>
          <p:nvPr>
            <p:ph idx="1"/>
          </p:nvPr>
        </p:nvSpPr>
        <p:spPr>
          <a:xfrm>
            <a:off x="1493658" y="2240869"/>
            <a:ext cx="6393042" cy="3016210"/>
          </a:xfrm>
        </p:spPr>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extLst>
      <p:ext uri="{BB962C8B-B14F-4D97-AF65-F5344CB8AC3E}">
        <p14:creationId xmlns:p14="http://schemas.microsoft.com/office/powerpoint/2010/main" val="1979731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idx="1"/>
          </p:nvPr>
        </p:nvSpPr>
        <p:spPr>
          <a:xfrm>
            <a:off x="1134836" y="1342627"/>
            <a:ext cx="5870972" cy="430887"/>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spAutoFit/>
          </a:bodyPr>
          <a:lstStyle/>
          <a:p>
            <a:pPr defTabSz="317897">
              <a:buSzPct val="90000"/>
            </a:pPr>
            <a:r>
              <a:rPr lang="en-US" altLang="en-US" sz="2800" b="1" dirty="0">
                <a:solidFill>
                  <a:schemeClr val="tx2"/>
                </a:solidFill>
              </a:rPr>
              <a:t>What can be Patented?</a:t>
            </a:r>
          </a:p>
        </p:txBody>
      </p:sp>
      <p:sp>
        <p:nvSpPr>
          <p:cNvPr id="78851" name="Text Box 3"/>
          <p:cNvSpPr txBox="1">
            <a:spLocks noChangeArrowheads="1"/>
          </p:cNvSpPr>
          <p:nvPr/>
        </p:nvSpPr>
        <p:spPr bwMode="auto">
          <a:xfrm>
            <a:off x="1134836" y="2120900"/>
            <a:ext cx="5200650" cy="295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93675" indent="-193675" defTabSz="423863">
              <a:defRPr>
                <a:solidFill>
                  <a:schemeClr val="tx1"/>
                </a:solidFill>
                <a:latin typeface="Arial" charset="0"/>
              </a:defRPr>
            </a:lvl1pPr>
            <a:lvl2pPr marL="692150" indent="-282575" defTabSz="423863">
              <a:defRPr>
                <a:solidFill>
                  <a:schemeClr val="tx1"/>
                </a:solidFill>
                <a:latin typeface="Arial" charset="0"/>
              </a:defRPr>
            </a:lvl2pPr>
            <a:lvl3pPr marL="1093788" indent="-273050" defTabSz="423863">
              <a:defRPr>
                <a:solidFill>
                  <a:schemeClr val="tx1"/>
                </a:solidFill>
                <a:latin typeface="Arial" charset="0"/>
              </a:defRPr>
            </a:lvl3pPr>
            <a:lvl4pPr marL="1230313" defTabSz="423863">
              <a:defRPr>
                <a:solidFill>
                  <a:schemeClr val="tx1"/>
                </a:solidFill>
                <a:latin typeface="Arial" charset="0"/>
              </a:defRPr>
            </a:lvl4pPr>
            <a:lvl5pPr marL="1641475" defTabSz="423863">
              <a:defRPr>
                <a:solidFill>
                  <a:schemeClr val="tx1"/>
                </a:solidFill>
                <a:latin typeface="Arial" charset="0"/>
              </a:defRPr>
            </a:lvl5pPr>
            <a:lvl6pPr marL="2098675" defTabSz="423863" fontAlgn="base">
              <a:spcBef>
                <a:spcPct val="0"/>
              </a:spcBef>
              <a:spcAft>
                <a:spcPct val="0"/>
              </a:spcAft>
              <a:defRPr>
                <a:solidFill>
                  <a:schemeClr val="tx1"/>
                </a:solidFill>
                <a:latin typeface="Arial" charset="0"/>
              </a:defRPr>
            </a:lvl6pPr>
            <a:lvl7pPr marL="2555875" defTabSz="423863" fontAlgn="base">
              <a:spcBef>
                <a:spcPct val="0"/>
              </a:spcBef>
              <a:spcAft>
                <a:spcPct val="0"/>
              </a:spcAft>
              <a:defRPr>
                <a:solidFill>
                  <a:schemeClr val="tx1"/>
                </a:solidFill>
                <a:latin typeface="Arial" charset="0"/>
              </a:defRPr>
            </a:lvl7pPr>
            <a:lvl8pPr marL="3013075" defTabSz="423863" fontAlgn="base">
              <a:spcBef>
                <a:spcPct val="0"/>
              </a:spcBef>
              <a:spcAft>
                <a:spcPct val="0"/>
              </a:spcAft>
              <a:defRPr>
                <a:solidFill>
                  <a:schemeClr val="tx1"/>
                </a:solidFill>
                <a:latin typeface="Arial" charset="0"/>
              </a:defRPr>
            </a:lvl8pPr>
            <a:lvl9pPr marL="3470275" defTabSz="423863" fontAlgn="base">
              <a:spcBef>
                <a:spcPct val="0"/>
              </a:spcBef>
              <a:spcAft>
                <a:spcPct val="0"/>
              </a:spcAft>
              <a:defRPr>
                <a:solidFill>
                  <a:schemeClr val="tx1"/>
                </a:solidFill>
                <a:latin typeface="Arial"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Composition of Matter</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Chemical Compounds</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Improvements of Any of the Above</a:t>
            </a:r>
            <a:endParaRPr lang="en-US" altLang="en-US" sz="2400" dirty="0">
              <a:solidFill>
                <a:srgbClr val="006699"/>
              </a:solidFill>
              <a:latin typeface="+mn-lt"/>
              <a:ea typeface="ＭＳ Ｐゴシック"/>
            </a:endParaRPr>
          </a:p>
        </p:txBody>
      </p:sp>
    </p:spTree>
    <p:extLst>
      <p:ext uri="{BB962C8B-B14F-4D97-AF65-F5344CB8AC3E}">
        <p14:creationId xmlns:p14="http://schemas.microsoft.com/office/powerpoint/2010/main" val="2676458709"/>
      </p:ext>
    </p:extLst>
  </p:cSld>
  <p:clrMapOvr>
    <a:masterClrMapping/>
  </p:clrMapOvr>
  <p:transition>
    <p:strips dir="ru"/>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264214" y="1051821"/>
            <a:ext cx="6057900" cy="369332"/>
          </a:xfrm>
        </p:spPr>
        <p:style>
          <a:lnRef idx="2">
            <a:schemeClr val="accent2"/>
          </a:lnRef>
          <a:fillRef idx="1">
            <a:schemeClr val="lt1"/>
          </a:fillRef>
          <a:effectRef idx="0">
            <a:schemeClr val="accent2"/>
          </a:effectRef>
          <a:fontRef idx="minor">
            <a:schemeClr val="dk1"/>
          </a:fontRef>
        </p:style>
        <p:txBody>
          <a:bodyPr/>
          <a:lstStyle/>
          <a:p>
            <a:pPr algn="ctr"/>
            <a:r>
              <a:rPr lang="en-US" altLang="en-US" sz="2400" dirty="0"/>
              <a:t>Infringement</a:t>
            </a:r>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itchFamily="18" charset="0"/>
              <a:ea typeface="ＭＳ Ｐゴシック"/>
            </a:endParaRPr>
          </a:p>
        </p:txBody>
      </p:sp>
      <p:sp>
        <p:nvSpPr>
          <p:cNvPr id="91140" name="Rectangle 4"/>
          <p:cNvSpPr>
            <a:spLocks noChangeArrowheads="1"/>
          </p:cNvSpPr>
          <p:nvPr/>
        </p:nvSpPr>
        <p:spPr bwMode="auto">
          <a:xfrm>
            <a:off x="1264214" y="1803596"/>
            <a:ext cx="6270880"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US" altLang="en-US" sz="2400" dirty="0">
                <a:solidFill>
                  <a:srgbClr val="002060"/>
                </a:solidFill>
                <a:latin typeface="+mj-lt"/>
                <a:ea typeface="ＭＳ Ｐゴシック"/>
              </a:rPr>
              <a:t>“Infringement” of a patent occurs when a competitor makes, uses, sells, offers to sell or imports an embodiment of the invention </a:t>
            </a:r>
            <a:r>
              <a:rPr lang="en-US" altLang="en-US" sz="2400" b="1" dirty="0">
                <a:solidFill>
                  <a:srgbClr val="002060"/>
                </a:solidFill>
                <a:latin typeface="+mj-lt"/>
                <a:ea typeface="ＭＳ Ｐゴシック"/>
              </a:rPr>
              <a:t>without the permission</a:t>
            </a:r>
            <a:r>
              <a:rPr lang="en-US" altLang="en-US" sz="2400" dirty="0">
                <a:solidFill>
                  <a:srgbClr val="002060"/>
                </a:solidFill>
                <a:latin typeface="+mj-lt"/>
                <a:ea typeface="ＭＳ Ｐゴシック"/>
              </a:rPr>
              <a:t> of the patent owner.</a:t>
            </a:r>
          </a:p>
          <a:p>
            <a:pPr eaLnBrk="0" fontAlgn="base" hangingPunct="0">
              <a:spcBef>
                <a:spcPct val="0"/>
              </a:spcBef>
              <a:spcAft>
                <a:spcPct val="0"/>
              </a:spcAft>
            </a:pPr>
            <a:endParaRPr lang="en-US" altLang="en-US" sz="2400" dirty="0">
              <a:solidFill>
                <a:srgbClr val="006699"/>
              </a:solidFill>
              <a:latin typeface="+mj-lt"/>
              <a:ea typeface="ＭＳ Ｐゴシック"/>
            </a:endParaRP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Patents only cover those products or processes described by the claims</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An infringing product or process must have each element of the claim</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The accused product or process may have more than required by the claim</a:t>
            </a:r>
          </a:p>
          <a:p>
            <a:pPr eaLnBrk="0" fontAlgn="base" hangingPunct="0">
              <a:spcBef>
                <a:spcPct val="0"/>
              </a:spcBef>
              <a:spcAft>
                <a:spcPct val="0"/>
              </a:spcAft>
            </a:pPr>
            <a:endParaRPr lang="en-US" altLang="en-US" sz="2100" dirty="0">
              <a:solidFill>
                <a:srgbClr val="006699"/>
              </a:solidFill>
              <a:latin typeface="Times New Roman" pitchFamily="18" charset="0"/>
              <a:ea typeface="ＭＳ Ｐゴシック"/>
            </a:endParaRPr>
          </a:p>
        </p:txBody>
      </p:sp>
    </p:spTree>
    <p:extLst>
      <p:ext uri="{BB962C8B-B14F-4D97-AF65-F5344CB8AC3E}">
        <p14:creationId xmlns:p14="http://schemas.microsoft.com/office/powerpoint/2010/main" val="31389791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Exercise-11</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267498089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6442264" cy="861774"/>
          </a:xfrm>
        </p:spPr>
        <p:txBody>
          <a:bodyPr/>
          <a:lstStyle/>
          <a:p>
            <a:r>
              <a:rPr lang="en-US" sz="2800" b="1" dirty="0"/>
              <a:t>ZED Assessors Training </a:t>
            </a:r>
            <a:br>
              <a:rPr lang="en-US" sz="2800" b="1" dirty="0"/>
            </a:br>
            <a:r>
              <a:rPr lang="en-US" sz="2800" b="1" dirty="0"/>
              <a:t>Program</a:t>
            </a:r>
          </a:p>
        </p:txBody>
      </p:sp>
      <p:sp>
        <p:nvSpPr>
          <p:cNvPr id="4" name="TextBox 3"/>
          <p:cNvSpPr txBox="1"/>
          <p:nvPr/>
        </p:nvSpPr>
        <p:spPr>
          <a:xfrm>
            <a:off x="254000" y="3182539"/>
            <a:ext cx="4454478" cy="369332"/>
          </a:xfrm>
          <a:prstGeom prst="rect">
            <a:avLst/>
          </a:prstGeom>
          <a:noFill/>
        </p:spPr>
        <p:txBody>
          <a:bodyPr wrap="square" rtlCol="0">
            <a:spAutoFit/>
          </a:bodyPr>
          <a:lstStyle/>
          <a:p>
            <a:r>
              <a:rPr lang="en-US" dirty="0"/>
              <a:t>5 Days Training Program</a:t>
            </a:r>
          </a:p>
        </p:txBody>
      </p:sp>
      <p:sp>
        <p:nvSpPr>
          <p:cNvPr id="5" name="TextBox 4"/>
          <p:cNvSpPr txBox="1"/>
          <p:nvPr/>
        </p:nvSpPr>
        <p:spPr>
          <a:xfrm>
            <a:off x="4826000" y="2703580"/>
            <a:ext cx="3987800" cy="1692771"/>
          </a:xfrm>
          <a:prstGeom prst="rect">
            <a:avLst/>
          </a:prstGeom>
          <a:noFill/>
        </p:spPr>
        <p:txBody>
          <a:bodyPr wrap="square" rtlCol="0">
            <a:spAutoFit/>
          </a:bodyPr>
          <a:lstStyle/>
          <a:p>
            <a:r>
              <a:rPr lang="en-US" sz="2000" b="1" dirty="0"/>
              <a:t>Day 2</a:t>
            </a:r>
          </a:p>
          <a:p>
            <a:r>
              <a:rPr lang="en-US" sz="1600" b="1" dirty="0"/>
              <a:t>Session 4 </a:t>
            </a:r>
            <a:r>
              <a:rPr lang="en-US" sz="1600" dirty="0"/>
              <a:t>– </a:t>
            </a:r>
          </a:p>
          <a:p>
            <a:r>
              <a:rPr lang="en-US" sz="1600" dirty="0"/>
              <a:t>Design Management, Energy Management &amp; Overall Company Performance</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Day 2</a:t>
            </a:r>
            <a:br>
              <a:rPr lang="en-IN" sz="2400" b="1" dirty="0">
                <a:ln/>
                <a:solidFill>
                  <a:schemeClr val="tx1"/>
                </a:solidFill>
              </a:rPr>
            </a:br>
            <a:r>
              <a:rPr lang="en-IN" sz="2400" b="1" dirty="0">
                <a:ln/>
                <a:solidFill>
                  <a:schemeClr val="tx1"/>
                </a:solidFill>
              </a:rPr>
              <a:t>Session IV  – ZED Maturity Assessment Model</a:t>
            </a:r>
            <a:br>
              <a:rPr lang="en-IN" sz="2400" b="1" dirty="0">
                <a:ln/>
                <a:solidFill>
                  <a:schemeClr val="tx1"/>
                </a:solidFill>
              </a:rPr>
            </a:br>
            <a:r>
              <a:rPr lang="en-IN" sz="2400" b="1" dirty="0">
                <a:ln/>
                <a:solidFill>
                  <a:schemeClr val="tx1"/>
                </a:solidFill>
              </a:rPr>
              <a:t>ZED Deployment Disciplines</a:t>
            </a:r>
          </a:p>
        </p:txBody>
      </p:sp>
    </p:spTree>
    <p:extLst>
      <p:ext uri="{BB962C8B-B14F-4D97-AF65-F5344CB8AC3E}">
        <p14:creationId xmlns:p14="http://schemas.microsoft.com/office/powerpoint/2010/main" val="2549834916"/>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342028" name="think-cell Slide" r:id="rId8" imgW="360" imgH="360" progId="">
                  <p:embed/>
                </p:oleObj>
              </mc:Choice>
              <mc:Fallback>
                <p:oleObj name="think-cell Slide" r:id="rId8" imgW="360" imgH="360" progId="">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880" y="201284"/>
                        <a:ext cx="1495" cy="1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headEnd/>
            <a:tailEnd/>
          </a:ln>
          <a:effectLst>
            <a:outerShdw blurRad="50800" dist="50800" dir="2700000" algn="ctr" rotWithShape="0">
              <a:srgbClr val="000000">
                <a:alpha val="40000"/>
              </a:srgbClr>
            </a:outerShdw>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ts val="302"/>
              </a:spcBef>
              <a:spcAft>
                <a:spcPct val="0"/>
              </a:spcAft>
              <a:buClr>
                <a:srgbClr val="000000"/>
              </a:buClr>
            </a:pPr>
            <a:r>
              <a:rPr lang="en-US" sz="1691" dirty="0" err="1">
                <a:solidFill>
                  <a:srgbClr val="000000"/>
                </a:solidFill>
              </a:rPr>
              <a:t>SSC</a:t>
            </a:r>
            <a:r>
              <a:rPr lang="en-US" sz="1691" dirty="0">
                <a:solidFill>
                  <a:srgbClr val="000000"/>
                </a:solidFill>
              </a:rPr>
              <a:t> chaired by Development Commissioner of MSME to guide, review, monitor and provide overall direction for implementation of the scheme</a:t>
            </a:r>
          </a:p>
          <a:p>
            <a:pPr marL="186104" lvl="1" indent="-184578" defTabSz="860347" fontAlgn="base">
              <a:spcBef>
                <a:spcPts val="302"/>
              </a:spcBef>
              <a:spcAft>
                <a:spcPct val="0"/>
              </a:spcAft>
              <a:buClr>
                <a:srgbClr val="000000"/>
              </a:buClr>
            </a:pPr>
            <a:r>
              <a:rPr lang="en-US" sz="1691" dirty="0">
                <a:solidFill>
                  <a:srgbClr val="000000"/>
                </a:solidFill>
              </a:rPr>
              <a:t>Quality Council of India (</a:t>
            </a:r>
            <a:r>
              <a:rPr lang="en-US" sz="1691" dirty="0" err="1">
                <a:solidFill>
                  <a:srgbClr val="000000"/>
                </a:solidFill>
              </a:rPr>
              <a:t>QCI</a:t>
            </a:r>
            <a:r>
              <a:rPr lang="en-US" sz="1691" dirty="0">
                <a:solidFill>
                  <a:srgbClr val="000000"/>
                </a:solidFill>
              </a:rPr>
              <a:t>) to function as the </a:t>
            </a:r>
            <a:r>
              <a:rPr lang="en-US" sz="1691" dirty="0" err="1">
                <a:solidFill>
                  <a:srgbClr val="000000"/>
                </a:solidFill>
              </a:rPr>
              <a:t>NMIU</a:t>
            </a:r>
            <a:r>
              <a:rPr lang="en-US" sz="1691" dirty="0">
                <a:solidFill>
                  <a:srgbClr val="000000"/>
                </a:solidFill>
              </a:rPr>
              <a:t> for the scheme</a:t>
            </a:r>
          </a:p>
        </p:txBody>
      </p:sp>
      <p:grpSp>
        <p:nvGrpSpPr>
          <p:cNvPr id="12" name="Group 11"/>
          <p:cNvGrpSpPr/>
          <p:nvPr>
            <p:custDataLst>
              <p:tags r:id="rId3"/>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4"/>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170" fontAlgn="base">
                <a:spcBef>
                  <a:spcPct val="0"/>
                </a:spcBef>
                <a:spcAft>
                  <a:spcPct val="0"/>
                </a:spcAft>
              </a:pPr>
              <a:endParaRPr lang="en-GB" sz="1691" dirty="0" err="1">
                <a:solidFill>
                  <a:srgbClr val="FFFFFF"/>
                </a:solidFill>
              </a:endParaRPr>
            </a:p>
          </p:txBody>
        </p:sp>
        <p:sp>
          <p:nvSpPr>
            <p:cNvPr id="11" name="Rectangle 9"/>
            <p:cNvSpPr txBox="1"/>
            <p:nvPr>
              <p:custDataLst>
                <p:tags r:id="rId5"/>
              </p:custDataLst>
            </p:nvPr>
          </p:nvSpPr>
          <p:spPr>
            <a:xfrm>
              <a:off x="5969001" y="3187700"/>
              <a:ext cx="1924335"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5882" fontAlgn="base">
                <a:spcBef>
                  <a:spcPct val="0"/>
                </a:spcBef>
                <a:spcAft>
                  <a:spcPct val="0"/>
                </a:spcAft>
                <a:buClr>
                  <a:srgbClr val="000000"/>
                </a:buClr>
              </a:pPr>
              <a:r>
                <a:rPr lang="en-US" sz="1691"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a:spLocks/>
            </p:cNvSpPr>
            <p:nvPr/>
          </p:nvSpPr>
          <p:spPr>
            <a:xfrm>
              <a:off x="1061884" y="7883684"/>
              <a:ext cx="696123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Overall guidance and direction</a:t>
              </a:r>
            </a:p>
          </p:txBody>
        </p:sp>
        <p:sp>
          <p:nvSpPr>
            <p:cNvPr id="94" name="Rectangle 6"/>
            <p:cNvSpPr txBox="1">
              <a:spLocks/>
            </p:cNvSpPr>
            <p:nvPr/>
          </p:nvSpPr>
          <p:spPr>
            <a:xfrm>
              <a:off x="8262554" y="7883684"/>
              <a:ext cx="14749702"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Screening and Steering Committee (</a:t>
              </a:r>
              <a:r>
                <a:rPr lang="en-US" sz="1691" b="1" dirty="0" err="1">
                  <a:solidFill>
                    <a:srgbClr val="000000"/>
                  </a:solidFill>
                </a:rPr>
                <a:t>SSC</a:t>
              </a:r>
              <a:r>
                <a:rPr lang="en-US" sz="1691" b="1" dirty="0">
                  <a:solidFill>
                    <a:srgbClr val="000000"/>
                  </a:solidFill>
                </a:rPr>
                <a:t>)</a:t>
              </a:r>
            </a:p>
          </p:txBody>
        </p:sp>
        <p:sp>
          <p:nvSpPr>
            <p:cNvPr id="95" name="Rectangle 6"/>
            <p:cNvSpPr txBox="1">
              <a:spLocks/>
            </p:cNvSpPr>
            <p:nvPr/>
          </p:nvSpPr>
          <p:spPr>
            <a:xfrm>
              <a:off x="23945548" y="7883684"/>
              <a:ext cx="555365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Chaired by DC-</a:t>
              </a:r>
              <a:r>
                <a:rPr lang="en-US" sz="1691" b="1" dirty="0" err="1">
                  <a:solidFill>
                    <a:srgbClr val="000000"/>
                  </a:solidFill>
                </a:rPr>
                <a:t>MSME</a:t>
              </a:r>
              <a:endParaRPr lang="en-US" sz="1691"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a:spLocks/>
            </p:cNvSpPr>
            <p:nvPr/>
          </p:nvSpPr>
          <p:spPr>
            <a:xfrm>
              <a:off x="1061883" y="10905516"/>
              <a:ext cx="6961239"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ts val="200"/>
                </a:spcBef>
                <a:spcAft>
                  <a:spcPct val="0"/>
                </a:spcAft>
                <a:buClr>
                  <a:srgbClr val="000000"/>
                </a:buClr>
                <a:buFont typeface="Arial" charset="0"/>
                <a:buNone/>
              </a:pPr>
              <a:r>
                <a:rPr lang="en-US" sz="1691" b="1" dirty="0">
                  <a:solidFill>
                    <a:srgbClr val="000000"/>
                  </a:solidFill>
                </a:rPr>
                <a:t>Facilitation, Implementation, Coordination and Monitoring </a:t>
              </a:r>
            </a:p>
          </p:txBody>
        </p:sp>
        <p:sp>
          <p:nvSpPr>
            <p:cNvPr id="103" name="Rectangle 6"/>
            <p:cNvSpPr txBox="1">
              <a:spLocks/>
            </p:cNvSpPr>
            <p:nvPr/>
          </p:nvSpPr>
          <p:spPr>
            <a:xfrm>
              <a:off x="8262553" y="10905516"/>
              <a:ext cx="14749700"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National Monitoring and Implementing Unit (</a:t>
              </a:r>
              <a:r>
                <a:rPr lang="en-US" sz="1691" b="1" dirty="0" err="1">
                  <a:solidFill>
                    <a:srgbClr val="000000"/>
                  </a:solidFill>
                </a:rPr>
                <a:t>NMIU</a:t>
              </a:r>
              <a:r>
                <a:rPr lang="en-US" sz="1691" b="1" dirty="0">
                  <a:solidFill>
                    <a:srgbClr val="000000"/>
                  </a:solidFill>
                </a:rPr>
                <a:t>)</a:t>
              </a:r>
            </a:p>
          </p:txBody>
        </p:sp>
        <p:sp>
          <p:nvSpPr>
            <p:cNvPr id="104" name="Rectangle 6"/>
            <p:cNvSpPr txBox="1">
              <a:spLocks/>
            </p:cNvSpPr>
            <p:nvPr/>
          </p:nvSpPr>
          <p:spPr>
            <a:xfrm>
              <a:off x="23945548" y="10905516"/>
              <a:ext cx="5553657"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err="1">
                  <a:solidFill>
                    <a:srgbClr val="000000"/>
                  </a:solidFill>
                </a:rPr>
                <a:t>QCI</a:t>
              </a:r>
              <a:endParaRPr lang="en-US" sz="1691"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a:spLocks/>
            </p:cNvSpPr>
            <p:nvPr/>
          </p:nvSpPr>
          <p:spPr>
            <a:xfrm>
              <a:off x="8262554" y="15856891"/>
              <a:ext cx="4712738"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Implementing Agencies</a:t>
              </a:r>
            </a:p>
          </p:txBody>
        </p:sp>
        <p:sp>
          <p:nvSpPr>
            <p:cNvPr id="111" name="Rectangle 6"/>
            <p:cNvSpPr txBox="1">
              <a:spLocks/>
            </p:cNvSpPr>
            <p:nvPr/>
          </p:nvSpPr>
          <p:spPr>
            <a:xfrm>
              <a:off x="13369803" y="15856891"/>
              <a:ext cx="453520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Rating &amp; Other Agencies</a:t>
              </a:r>
            </a:p>
          </p:txBody>
        </p:sp>
        <p:sp>
          <p:nvSpPr>
            <p:cNvPr id="112" name="Rectangle 6"/>
            <p:cNvSpPr txBox="1">
              <a:spLocks/>
            </p:cNvSpPr>
            <p:nvPr/>
          </p:nvSpPr>
          <p:spPr>
            <a:xfrm>
              <a:off x="18299512" y="15856891"/>
              <a:ext cx="471274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Scheme governance</a:t>
            </a:r>
            <a:endParaRPr lang="en-GB" dirty="0"/>
          </a:p>
        </p:txBody>
      </p:sp>
    </p:spTree>
    <p:extLst>
      <p:ext uri="{BB962C8B-B14F-4D97-AF65-F5344CB8AC3E}">
        <p14:creationId xmlns:p14="http://schemas.microsoft.com/office/powerpoint/2010/main" val="124550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66471569"/>
              </p:ext>
            </p:extLst>
          </p:nvPr>
        </p:nvGraphicFramePr>
        <p:xfrm>
          <a:off x="914399" y="1985375"/>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a:spLocks/>
          </p:cNvSpPr>
          <p:nvPr/>
        </p:nvSpPr>
        <p:spPr bwMode="auto">
          <a:xfrm>
            <a:off x="2770093" y="1088631"/>
            <a:ext cx="3787335"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8. Design Management</a:t>
            </a:r>
            <a:endParaRPr lang="en-IN" sz="2800" kern="0" dirty="0">
              <a:ln/>
              <a:solidFill>
                <a:schemeClr val="tx1"/>
              </a:solidFill>
            </a:endParaRPr>
          </a:p>
        </p:txBody>
      </p:sp>
    </p:spTree>
    <p:extLst>
      <p:ext uri="{BB962C8B-B14F-4D97-AF65-F5344CB8AC3E}">
        <p14:creationId xmlns:p14="http://schemas.microsoft.com/office/powerpoint/2010/main" val="39131901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8-01</a:t>
            </a:r>
            <a:br>
              <a:rPr lang="en-US" sz="2400" b="1" dirty="0">
                <a:ln/>
                <a:solidFill>
                  <a:schemeClr val="tx1"/>
                </a:solidFill>
              </a:rPr>
            </a:br>
            <a:r>
              <a:rPr lang="en-US" sz="2400" b="1" dirty="0">
                <a:ln/>
                <a:solidFill>
                  <a:schemeClr val="tx1"/>
                </a:solidFill>
              </a:rPr>
              <a:t>Design Capability</a:t>
            </a:r>
            <a:endParaRPr lang="en-IN" sz="2400" b="1" dirty="0">
              <a:ln/>
              <a:solidFill>
                <a:schemeClr val="tx1"/>
              </a:solidFill>
            </a:endParaRPr>
          </a:p>
        </p:txBody>
      </p:sp>
    </p:spTree>
    <p:extLst>
      <p:ext uri="{BB962C8B-B14F-4D97-AF65-F5344CB8AC3E}">
        <p14:creationId xmlns:p14="http://schemas.microsoft.com/office/powerpoint/2010/main" val="3899970126"/>
      </p:ext>
    </p:extLst>
  </p:cSld>
  <p:clrMapOvr>
    <a:masterClrMapping/>
  </p:clrMapOvr>
  <p:transition spd="slow">
    <p:wipe dir="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2462213"/>
          </a:xfrm>
        </p:spPr>
        <p:txBody>
          <a:bodyPr/>
          <a:lstStyle/>
          <a:p>
            <a:pPr algn="ctr"/>
            <a:r>
              <a:rPr lang="en-IN" sz="4800" b="1" dirty="0"/>
              <a:t>Objective</a:t>
            </a:r>
          </a:p>
          <a:p>
            <a:pPr algn="ctr"/>
            <a:r>
              <a:rPr lang="en-IN" sz="2800" dirty="0"/>
              <a:t>Have internal resources or access to design capabilities to enable the designing, development and constant up gradation of product and service features</a:t>
            </a:r>
          </a:p>
        </p:txBody>
      </p:sp>
    </p:spTree>
    <p:extLst>
      <p:ext uri="{BB962C8B-B14F-4D97-AF65-F5344CB8AC3E}">
        <p14:creationId xmlns:p14="http://schemas.microsoft.com/office/powerpoint/2010/main" val="462660206"/>
      </p:ext>
    </p:extLst>
  </p:cSld>
  <p:clrMapOvr>
    <a:masterClrMapping/>
  </p:clrMapOvr>
  <p:transition spd="slow">
    <p:wipe dir="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57379816"/>
              </p:ext>
            </p:extLst>
          </p:nvPr>
        </p:nvGraphicFramePr>
        <p:xfrm>
          <a:off x="191914" y="1265337"/>
          <a:ext cx="8736933" cy="4709160"/>
        </p:xfrm>
        <a:graphic>
          <a:graphicData uri="http://schemas.openxmlformats.org/drawingml/2006/table">
            <a:tbl>
              <a:tblPr firstRow="1" bandRow="1">
                <a:tableStyleId>{72833802-FEF1-4C79-8D5D-14CF1EAF98D9}</a:tableStyleId>
              </a:tblPr>
              <a:tblGrid>
                <a:gridCol w="104521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613647">
                  <a:extLst>
                    <a:ext uri="{9D8B030D-6E8A-4147-A177-3AD203B41FA5}">
                      <a16:colId xmlns:a16="http://schemas.microsoft.com/office/drawing/2014/main" val="20002"/>
                    </a:ext>
                  </a:extLst>
                </a:gridCol>
                <a:gridCol w="1882589">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D-1</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300" dirty="0">
                          <a:solidFill>
                            <a:srgbClr val="000000"/>
                          </a:solidFill>
                          <a:effectLst/>
                          <a:latin typeface="Century Gothic" panose="020B0502020202020204" pitchFamily="34" charset="0"/>
                          <a:ea typeface="Times New Roman"/>
                          <a:cs typeface="Times New Roman"/>
                        </a:rPr>
                        <a:t>Design capability</a:t>
                      </a: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br>
                        <a:rPr lang="en-IN" sz="1300" dirty="0">
                          <a:solidFill>
                            <a:srgbClr val="000000"/>
                          </a:solidFill>
                          <a:effectLst/>
                          <a:latin typeface="Century Gothic" panose="020B0502020202020204" pitchFamily="34" charset="0"/>
                          <a:ea typeface="Times New Roman"/>
                          <a:cs typeface="Times New Roman"/>
                        </a:rPr>
                      </a:br>
                      <a:endParaRPr lang="en-IN" sz="130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Not aware of how to evaluate Design capability</a:t>
                      </a:r>
                      <a:endParaRPr lang="en-IN" sz="13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Design capability is assessed on a reactive basis </a:t>
                      </a:r>
                      <a:r>
                        <a:rPr lang="en-IN" sz="1300" dirty="0" err="1">
                          <a:solidFill>
                            <a:srgbClr val="000000"/>
                          </a:solidFill>
                          <a:effectLst/>
                          <a:latin typeface="Century Gothic" panose="020B0502020202020204" pitchFamily="34" charset="0"/>
                          <a:ea typeface="Times New Roman"/>
                          <a:cs typeface="Times New Roman"/>
                        </a:rPr>
                        <a:t>eg</a:t>
                      </a:r>
                      <a:r>
                        <a:rPr lang="en-IN" sz="1300" dirty="0">
                          <a:solidFill>
                            <a:srgbClr val="000000"/>
                          </a:solidFill>
                          <a:effectLst/>
                          <a:latin typeface="Century Gothic" panose="020B0502020202020204" pitchFamily="34" charset="0"/>
                          <a:ea typeface="Times New Roman"/>
                          <a:cs typeface="Times New Roman"/>
                        </a:rPr>
                        <a:t>. an index of customer complaints and extent of failures found during manufacturing.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Design capability is improved by design modification as necessitated by customer complaints or internal failures.</a:t>
                      </a:r>
                      <a:endParaRPr lang="en-IN" sz="13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Design capability is proactively assessed </a:t>
                      </a:r>
                      <a:r>
                        <a:rPr lang="en-IN" sz="1300" dirty="0" err="1">
                          <a:solidFill>
                            <a:srgbClr val="000000"/>
                          </a:solidFill>
                          <a:effectLst/>
                          <a:latin typeface="Century Gothic" panose="020B0502020202020204" pitchFamily="34" charset="0"/>
                          <a:ea typeface="Times New Roman"/>
                          <a:cs typeface="Times New Roman"/>
                        </a:rPr>
                        <a:t>eg</a:t>
                      </a:r>
                      <a:r>
                        <a:rPr lang="en-IN" sz="1300" dirty="0">
                          <a:solidFill>
                            <a:srgbClr val="000000"/>
                          </a:solidFill>
                          <a:effectLst/>
                          <a:latin typeface="Century Gothic" panose="020B0502020202020204" pitchFamily="34" charset="0"/>
                          <a:ea typeface="Times New Roman"/>
                          <a:cs typeface="Times New Roman"/>
                        </a:rPr>
                        <a:t>. based on variation in product performance and analysis between actual and target performance</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Risk analysis carried out and high risk area identified &amp; DFMEA conducted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Causes are investigated and actions taken to improve RPN</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Design capability improvement through DOE is also carried out whenever found necessary</a:t>
                      </a:r>
                      <a:endParaRPr lang="en-IN" sz="13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Capability is assessed systematically and regularly with necessary action taken to raise levels</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All possible reasons for low capability are investigated using several tools/techniques- </a:t>
                      </a:r>
                      <a:r>
                        <a:rPr lang="en-IN" sz="1300" dirty="0" err="1">
                          <a:solidFill>
                            <a:srgbClr val="000000"/>
                          </a:solidFill>
                          <a:effectLst/>
                          <a:latin typeface="Century Gothic" panose="020B0502020202020204" pitchFamily="34" charset="0"/>
                          <a:ea typeface="Times New Roman"/>
                          <a:cs typeface="Times New Roman"/>
                        </a:rPr>
                        <a:t>eg</a:t>
                      </a:r>
                      <a:r>
                        <a:rPr lang="en-IN" sz="1300" dirty="0">
                          <a:solidFill>
                            <a:srgbClr val="000000"/>
                          </a:solidFill>
                          <a:effectLst/>
                          <a:latin typeface="Century Gothic" panose="020B0502020202020204" pitchFamily="34" charset="0"/>
                          <a:ea typeface="Times New Roman"/>
                          <a:cs typeface="Times New Roman"/>
                        </a:rPr>
                        <a:t>. seven tools, FMEA and DOE</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Capability levels are monitored to maintain high level of capability</a:t>
                      </a:r>
                      <a:endParaRPr lang="en-IN" sz="13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300" dirty="0">
                          <a:solidFill>
                            <a:srgbClr val="000000"/>
                          </a:solidFill>
                          <a:effectLst/>
                          <a:latin typeface="Century Gothic" panose="020B0502020202020204" pitchFamily="34" charset="0"/>
                          <a:ea typeface="Times New Roman"/>
                          <a:cs typeface="Times New Roman"/>
                        </a:rPr>
                        <a:t>-   Product design capability is assessed in sigma level through a comprehensive score card incorporating several elements including parts, processes and performance </a:t>
                      </a:r>
                      <a:br>
                        <a:rPr lang="en-IN" sz="1300" dirty="0">
                          <a:solidFill>
                            <a:srgbClr val="000000"/>
                          </a:solidFill>
                          <a:effectLst/>
                          <a:latin typeface="Century Gothic" panose="020B0502020202020204" pitchFamily="34" charset="0"/>
                          <a:ea typeface="Times New Roman"/>
                          <a:cs typeface="Times New Roman"/>
                        </a:rPr>
                      </a:br>
                      <a:r>
                        <a:rPr lang="en-IN" sz="1300" dirty="0">
                          <a:solidFill>
                            <a:srgbClr val="000000"/>
                          </a:solidFill>
                          <a:effectLst/>
                          <a:latin typeface="Century Gothic" panose="020B0502020202020204" pitchFamily="34" charset="0"/>
                          <a:ea typeface="Times New Roman"/>
                          <a:cs typeface="Times New Roman"/>
                        </a:rPr>
                        <a:t>- Capability is improved by </a:t>
                      </a:r>
                      <a:r>
                        <a:rPr lang="en-IN" sz="1300" dirty="0" err="1">
                          <a:solidFill>
                            <a:srgbClr val="000000"/>
                          </a:solidFill>
                          <a:effectLst/>
                          <a:latin typeface="Century Gothic" panose="020B0502020202020204" pitchFamily="34" charset="0"/>
                          <a:ea typeface="Times New Roman"/>
                          <a:cs typeface="Times New Roman"/>
                        </a:rPr>
                        <a:t>analyzing</a:t>
                      </a:r>
                      <a:r>
                        <a:rPr lang="en-IN" sz="1300" dirty="0">
                          <a:solidFill>
                            <a:srgbClr val="000000"/>
                          </a:solidFill>
                          <a:effectLst/>
                          <a:latin typeface="Century Gothic" panose="020B0502020202020204" pitchFamily="34" charset="0"/>
                          <a:ea typeface="Times New Roman"/>
                          <a:cs typeface="Times New Roman"/>
                        </a:rPr>
                        <a:t> and improving characteristics on each aspect in low capability areas.</a:t>
                      </a:r>
                      <a:endParaRPr lang="en-IN" sz="13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300" dirty="0">
                          <a:latin typeface="Century Gothic" panose="020B0502020202020204" pitchFamily="34" charset="0"/>
                        </a:rPr>
                        <a:t>Score</a:t>
                      </a:r>
                      <a:endParaRPr lang="en-IN" sz="13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300" dirty="0">
                          <a:latin typeface="Century Gothic" panose="020B0502020202020204" pitchFamily="34" charset="0"/>
                        </a:rPr>
                        <a:t>0</a:t>
                      </a:r>
                      <a:endParaRPr lang="en-IN" sz="13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300" dirty="0">
                          <a:latin typeface="Century Gothic" panose="020B0502020202020204" pitchFamily="34" charset="0"/>
                        </a:rPr>
                        <a:t>2</a:t>
                      </a:r>
                      <a:endParaRPr lang="en-IN" sz="13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300" dirty="0">
                          <a:latin typeface="Century Gothic" panose="020B0502020202020204" pitchFamily="34" charset="0"/>
                        </a:rPr>
                        <a:t>3</a:t>
                      </a:r>
                      <a:endParaRPr lang="en-IN" sz="13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300" dirty="0">
                          <a:latin typeface="Century Gothic" panose="020B0502020202020204" pitchFamily="34" charset="0"/>
                        </a:rPr>
                        <a:t>4</a:t>
                      </a:r>
                      <a:endParaRPr lang="en-IN" sz="13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300" dirty="0">
                          <a:latin typeface="Century Gothic" panose="020B0502020202020204" pitchFamily="34" charset="0"/>
                        </a:rPr>
                        <a:t>5</a:t>
                      </a:r>
                      <a:endParaRPr lang="en-IN" sz="13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7761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6367336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8-02</a:t>
            </a:r>
            <a:br>
              <a:rPr lang="en-US" sz="2400" b="1" dirty="0">
                <a:ln/>
                <a:solidFill>
                  <a:schemeClr val="tx1"/>
                </a:solidFill>
              </a:rPr>
            </a:br>
            <a:r>
              <a:rPr lang="en-US" sz="2400" b="1" dirty="0">
                <a:ln/>
                <a:solidFill>
                  <a:schemeClr val="tx1"/>
                </a:solidFill>
              </a:rPr>
              <a:t>Design Process</a:t>
            </a:r>
            <a:endParaRPr lang="en-IN" sz="2400" b="1" dirty="0">
              <a:ln/>
              <a:solidFill>
                <a:schemeClr val="tx1"/>
              </a:solidFill>
            </a:endParaRPr>
          </a:p>
        </p:txBody>
      </p:sp>
    </p:spTree>
    <p:extLst>
      <p:ext uri="{BB962C8B-B14F-4D97-AF65-F5344CB8AC3E}">
        <p14:creationId xmlns:p14="http://schemas.microsoft.com/office/powerpoint/2010/main" val="3839321740"/>
      </p:ext>
    </p:extLst>
  </p:cSld>
  <p:clrMapOvr>
    <a:masterClrMapping/>
  </p:clrMapOvr>
  <p:transition spd="slow">
    <p:wipe dir="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2031325"/>
          </a:xfrm>
        </p:spPr>
        <p:txBody>
          <a:bodyPr/>
          <a:lstStyle/>
          <a:p>
            <a:pPr algn="ctr"/>
            <a:r>
              <a:rPr lang="en-IN" sz="4800" b="1" dirty="0"/>
              <a:t>Objective</a:t>
            </a:r>
          </a:p>
          <a:p>
            <a:pPr algn="ctr"/>
            <a:r>
              <a:rPr lang="en-IN" sz="2800" dirty="0"/>
              <a:t>Have a systematic approach for design, review and validation to ensure product design meets customer needs and expectations</a:t>
            </a:r>
          </a:p>
        </p:txBody>
      </p:sp>
    </p:spTree>
    <p:extLst>
      <p:ext uri="{BB962C8B-B14F-4D97-AF65-F5344CB8AC3E}">
        <p14:creationId xmlns:p14="http://schemas.microsoft.com/office/powerpoint/2010/main" val="1485675364"/>
      </p:ext>
    </p:extLst>
  </p:cSld>
  <p:clrMapOvr>
    <a:masterClrMapping/>
  </p:clrMapOvr>
  <p:transition spd="slow">
    <p:wipe dir="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1654333"/>
              </p:ext>
            </p:extLst>
          </p:nvPr>
        </p:nvGraphicFramePr>
        <p:xfrm>
          <a:off x="191914" y="1222763"/>
          <a:ext cx="8736933" cy="5181600"/>
        </p:xfrm>
        <a:graphic>
          <a:graphicData uri="http://schemas.openxmlformats.org/drawingml/2006/table">
            <a:tbl>
              <a:tblPr firstRow="1" bandRow="1">
                <a:tableStyleId>{72833802-FEF1-4C79-8D5D-14CF1EAF98D9}</a:tableStyleId>
              </a:tblPr>
              <a:tblGrid>
                <a:gridCol w="104521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788459">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200" b="1" dirty="0">
                          <a:solidFill>
                            <a:schemeClr val="tx1"/>
                          </a:solidFill>
                          <a:latin typeface="Century Gothic" panose="020B0502020202020204" pitchFamily="34" charset="0"/>
                        </a:rPr>
                        <a:t>D-2</a:t>
                      </a:r>
                      <a:endParaRPr lang="en-IN" sz="12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Struggler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Beginner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Organized</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Achiever</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World class</a:t>
                      </a:r>
                      <a:endParaRPr lang="en-IN" sz="12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100" b="1" dirty="0">
                          <a:solidFill>
                            <a:srgbClr val="000000"/>
                          </a:solidFill>
                          <a:effectLst/>
                          <a:latin typeface="Century Gothic" panose="020B0502020202020204" pitchFamily="34" charset="0"/>
                          <a:ea typeface="Times New Roman"/>
                          <a:cs typeface="Times New Roman"/>
                        </a:rPr>
                        <a:t>Design process &amp; methodologies</a:t>
                      </a:r>
                      <a:endParaRPr lang="en-IN" sz="1100" b="1"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100" dirty="0">
                          <a:solidFill>
                            <a:srgbClr val="000000"/>
                          </a:solidFill>
                          <a:effectLst/>
                          <a:latin typeface="Century Gothic" panose="020B0502020202020204" pitchFamily="34" charset="0"/>
                          <a:ea typeface="Times New Roman"/>
                          <a:cs typeface="Times New Roman"/>
                        </a:rPr>
                        <a:t>- There is no design process .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Designs are from OEMs or standard available designs</a:t>
                      </a:r>
                      <a:endParaRPr lang="en-IN" sz="11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100" dirty="0">
                          <a:solidFill>
                            <a:srgbClr val="000000"/>
                          </a:solidFill>
                          <a:effectLst/>
                          <a:latin typeface="Century Gothic" panose="020B0502020202020204" pitchFamily="34" charset="0"/>
                          <a:ea typeface="Times New Roman"/>
                          <a:cs typeface="Times New Roman"/>
                        </a:rPr>
                        <a:t>- Design activity is unilateral-one man show</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 inputs are decided based on engineering knowledge with few customer inputs</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Designs are reviewed unilaterally and errors found are corrected</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No prototype or trial runs made before release -  No records of errors found subsequently and action taken</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Customer complaints are not maintained</a:t>
                      </a:r>
                      <a:endParaRPr lang="en-IN" sz="11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100" dirty="0">
                          <a:solidFill>
                            <a:srgbClr val="000000"/>
                          </a:solidFill>
                          <a:effectLst/>
                          <a:latin typeface="Century Gothic" panose="020B0502020202020204" pitchFamily="34" charset="0"/>
                          <a:ea typeface="Times New Roman"/>
                          <a:cs typeface="Times New Roman"/>
                        </a:rPr>
                        <a:t>-   Design group in place to develop own designs based on engineering knowledge with few customer inputs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Designs are reviewed by an internal engineering group.</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Prototype or trial runs are made before release of design.</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Records of error founds are maintained</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 review and verifications are carried out.</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Customer complaints are maintained with reasons for failures investigated &amp; suitable actions taken for prevention</a:t>
                      </a:r>
                      <a:endParaRPr lang="en-IN" sz="11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100" dirty="0">
                          <a:solidFill>
                            <a:srgbClr val="000000"/>
                          </a:solidFill>
                          <a:effectLst/>
                          <a:latin typeface="Century Gothic" panose="020B0502020202020204" pitchFamily="34" charset="0"/>
                          <a:ea typeface="Times New Roman"/>
                          <a:cs typeface="Times New Roman"/>
                        </a:rPr>
                        <a:t>-   Research and development group in place to develop new designs to cater present and future requirements of customers.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Customer inputs as received from marketing /customer visits are incorporated into Design</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Complete design process (control, verification and validation) in place along with development of prototypes.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Designs are reviewed by cross function team before release.</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Changes/ Modifications in designs are proactive.</a:t>
                      </a:r>
                      <a:endParaRPr lang="en-IN" sz="11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100" dirty="0">
                          <a:solidFill>
                            <a:srgbClr val="000000"/>
                          </a:solidFill>
                          <a:effectLst/>
                          <a:latin typeface="Century Gothic" panose="020B0502020202020204" pitchFamily="34" charset="0"/>
                          <a:ea typeface="Times New Roman"/>
                          <a:cs typeface="Times New Roman"/>
                        </a:rPr>
                        <a:t>-   Market research undertaken to predict future product specifications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Undertakes end-to-end development from development of  proto types to final project delivery and validation with use of intensive software at all stages </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Designs are optimized for robustness using QE techniques as suggested in ISO 16336 on RPD (Robust Parameter Design)</a:t>
                      </a:r>
                      <a:br>
                        <a:rPr lang="en-IN" sz="1100" dirty="0">
                          <a:solidFill>
                            <a:srgbClr val="000000"/>
                          </a:solidFill>
                          <a:effectLst/>
                          <a:latin typeface="Century Gothic" panose="020B0502020202020204" pitchFamily="34" charset="0"/>
                          <a:ea typeface="Times New Roman"/>
                          <a:cs typeface="Times New Roman"/>
                        </a:rPr>
                      </a:br>
                      <a:r>
                        <a:rPr lang="en-IN" sz="1100" dirty="0">
                          <a:solidFill>
                            <a:srgbClr val="000000"/>
                          </a:solidFill>
                          <a:effectLst/>
                          <a:latin typeface="Century Gothic" panose="020B0502020202020204" pitchFamily="34" charset="0"/>
                          <a:ea typeface="Times New Roman"/>
                          <a:cs typeface="Times New Roman"/>
                        </a:rPr>
                        <a:t>-   Takes IPR for designs.</a:t>
                      </a:r>
                      <a:endParaRPr lang="en-IN" sz="11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100" dirty="0">
                          <a:latin typeface="Century Gothic" panose="020B0502020202020204" pitchFamily="34" charset="0"/>
                        </a:rPr>
                        <a:t>Score</a:t>
                      </a:r>
                      <a:endParaRPr lang="en-IN" sz="11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latin typeface="Century Gothic" panose="020B0502020202020204" pitchFamily="34" charset="0"/>
                        </a:rPr>
                        <a:t>0</a:t>
                      </a:r>
                      <a:endParaRPr lang="en-IN" sz="11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latin typeface="Century Gothic" panose="020B0502020202020204" pitchFamily="34" charset="0"/>
                        </a:rPr>
                        <a:t>2</a:t>
                      </a:r>
                      <a:endParaRPr lang="en-IN" sz="11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latin typeface="Century Gothic" panose="020B0502020202020204" pitchFamily="34" charset="0"/>
                        </a:rPr>
                        <a:t>3</a:t>
                      </a:r>
                      <a:endParaRPr lang="en-IN" sz="11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latin typeface="Century Gothic" panose="020B0502020202020204" pitchFamily="34" charset="0"/>
                        </a:rPr>
                        <a:t>4</a:t>
                      </a:r>
                      <a:endParaRPr lang="en-IN" sz="11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latin typeface="Century Gothic" panose="020B0502020202020204" pitchFamily="34" charset="0"/>
                        </a:rPr>
                        <a:t>5</a:t>
                      </a:r>
                      <a:endParaRPr lang="en-IN" sz="11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7761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125468267"/>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55676" y="1017766"/>
            <a:ext cx="6172200" cy="430887"/>
          </a:xfrm>
        </p:spPr>
        <p:style>
          <a:lnRef idx="2">
            <a:schemeClr val="accent2"/>
          </a:lnRef>
          <a:fillRef idx="1">
            <a:schemeClr val="lt1"/>
          </a:fillRef>
          <a:effectRef idx="0">
            <a:schemeClr val="accent2"/>
          </a:effectRef>
          <a:fontRef idx="minor">
            <a:schemeClr val="dk1"/>
          </a:fontRef>
        </p:style>
        <p:txBody>
          <a:bodyPr/>
          <a:lstStyle/>
          <a:p>
            <a:pPr algn="ctr"/>
            <a:r>
              <a:rPr lang="en-IN" sz="2800" dirty="0"/>
              <a:t> Design  &amp; Development Process</a:t>
            </a:r>
          </a:p>
        </p:txBody>
      </p:sp>
      <p:sp>
        <p:nvSpPr>
          <p:cNvPr id="6" name="Content Placeholder 5"/>
          <p:cNvSpPr>
            <a:spLocks noGrp="1"/>
          </p:cNvSpPr>
          <p:nvPr>
            <p:ph idx="1"/>
          </p:nvPr>
        </p:nvSpPr>
        <p:spPr>
          <a:xfrm>
            <a:off x="2538326" y="4498890"/>
            <a:ext cx="4072024" cy="1723549"/>
          </a:xfrm>
        </p:spPr>
        <p:txBody>
          <a:bodyPr/>
          <a:lstStyle/>
          <a:p>
            <a:pPr marL="342864" indent="-342864">
              <a:buFont typeface="+mj-lt"/>
              <a:buAutoNum type="arabicPeriod"/>
            </a:pPr>
            <a:r>
              <a:rPr lang="en-US" sz="1600" b="1" dirty="0"/>
              <a:t>Design &amp; development planning</a:t>
            </a:r>
          </a:p>
          <a:p>
            <a:pPr marL="342864" indent="-342864">
              <a:buFont typeface="+mj-lt"/>
              <a:buAutoNum type="arabicPeriod"/>
            </a:pPr>
            <a:r>
              <a:rPr lang="en-US" sz="1600" b="1" dirty="0"/>
              <a:t>Design &amp; development inputs</a:t>
            </a:r>
          </a:p>
          <a:p>
            <a:pPr marL="342864" indent="-342864">
              <a:buFont typeface="+mj-lt"/>
              <a:buAutoNum type="arabicPeriod"/>
            </a:pPr>
            <a:r>
              <a:rPr lang="en-US" sz="1600" b="1" dirty="0"/>
              <a:t>Design &amp; development outputs</a:t>
            </a:r>
          </a:p>
          <a:p>
            <a:pPr marL="342864" indent="-342864">
              <a:buFont typeface="+mj-lt"/>
              <a:buAutoNum type="arabicPeriod"/>
            </a:pPr>
            <a:r>
              <a:rPr lang="en-US" sz="1600" b="1" dirty="0"/>
              <a:t>Design &amp; development review</a:t>
            </a:r>
          </a:p>
          <a:p>
            <a:pPr marL="342864" indent="-342864">
              <a:buFont typeface="+mj-lt"/>
              <a:buAutoNum type="arabicPeriod"/>
            </a:pPr>
            <a:r>
              <a:rPr lang="en-US" sz="1600" b="1" dirty="0"/>
              <a:t>Design &amp; development verification</a:t>
            </a:r>
          </a:p>
          <a:p>
            <a:pPr marL="342864" indent="-342864">
              <a:buFont typeface="+mj-lt"/>
              <a:buAutoNum type="arabicPeriod"/>
            </a:pPr>
            <a:r>
              <a:rPr lang="en-US" sz="1600" b="1" dirty="0"/>
              <a:t>Design &amp; development validation</a:t>
            </a:r>
          </a:p>
          <a:p>
            <a:pPr marL="342864" indent="-342864">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376" b="19903"/>
          <a:stretch/>
        </p:blipFill>
        <p:spPr bwMode="auto">
          <a:xfrm>
            <a:off x="830176" y="1597906"/>
            <a:ext cx="7488324" cy="275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66761"/>
      </p:ext>
    </p:extLst>
  </p:cSld>
  <p:clrMapOvr>
    <a:masterClrMapping/>
  </p:clrMapOvr>
  <p:transition spd="slow">
    <p:wipe dir="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Exercise-12</a:t>
            </a:r>
            <a:endParaRPr lang="en-IN" sz="2800" dirty="0"/>
          </a:p>
        </p:txBody>
      </p:sp>
      <p:sp>
        <p:nvSpPr>
          <p:cNvPr id="5" name="Content Placeholder 4"/>
          <p:cNvSpPr>
            <a:spLocks noGrp="1"/>
          </p:cNvSpPr>
          <p:nvPr>
            <p:ph idx="1"/>
          </p:nvPr>
        </p:nvSpPr>
        <p:spPr>
          <a:xfrm>
            <a:off x="605117" y="2078851"/>
            <a:ext cx="8041341" cy="295465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Design Capability</a:t>
            </a:r>
          </a:p>
          <a:p>
            <a:r>
              <a:rPr lang="en-US" sz="2400" dirty="0"/>
              <a:t>     2.  Design Process</a:t>
            </a:r>
          </a:p>
          <a:p>
            <a:r>
              <a:rPr lang="en-US" sz="2400" b="1"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212528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Day 2</a:t>
            </a:r>
            <a:br>
              <a:rPr lang="en-IN" sz="2400" b="1" dirty="0">
                <a:ln/>
                <a:solidFill>
                  <a:schemeClr val="tx1"/>
                </a:solidFill>
              </a:rPr>
            </a:br>
            <a:r>
              <a:rPr lang="en-IN" sz="2400" b="1" dirty="0">
                <a:ln/>
                <a:solidFill>
                  <a:schemeClr val="tx1"/>
                </a:solidFill>
              </a:rPr>
              <a:t>Session II  – ZED Maturity Assessment Mode</a:t>
            </a:r>
            <a:br>
              <a:rPr lang="en-IN" sz="2400" b="1" dirty="0">
                <a:ln/>
                <a:solidFill>
                  <a:schemeClr val="tx1"/>
                </a:solidFill>
              </a:rPr>
            </a:br>
            <a:r>
              <a:rPr lang="en-IN" sz="2400" b="1" dirty="0">
                <a:ln/>
                <a:solidFill>
                  <a:schemeClr val="tx1"/>
                </a:solidFill>
              </a:rPr>
              <a:t>ZED Deployment Disciplines</a:t>
            </a:r>
          </a:p>
        </p:txBody>
      </p:sp>
    </p:spTree>
    <p:extLst>
      <p:ext uri="{BB962C8B-B14F-4D97-AF65-F5344CB8AC3E}">
        <p14:creationId xmlns:p14="http://schemas.microsoft.com/office/powerpoint/2010/main" val="3091821685"/>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a:spLocks/>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a:spLocks/>
            </p:cNvSpPr>
            <p:nvPr/>
          </p:nvSpPr>
          <p:spPr>
            <a:xfrm>
              <a:off x="182233" y="938466"/>
              <a:ext cx="5040000" cy="1307038"/>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343052"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80" y="201284"/>
                        <a:ext cx="1495" cy="1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ZED Rating &amp; Certification </a:t>
            </a:r>
            <a:endParaRPr lang="en-GB" dirty="0"/>
          </a:p>
        </p:txBody>
      </p:sp>
      <p:sp>
        <p:nvSpPr>
          <p:cNvPr id="269" name="Rectangle 8"/>
          <p:cNvSpPr txBox="1"/>
          <p:nvPr/>
        </p:nvSpPr>
        <p:spPr>
          <a:xfrm>
            <a:off x="523712" y="1638405"/>
            <a:ext cx="7933627" cy="76328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a:spLocks/>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59" name="Rectangle 3"/>
            <p:cNvSpPr txBox="1">
              <a:spLocks/>
            </p:cNvSpPr>
            <p:nvPr/>
          </p:nvSpPr>
          <p:spPr>
            <a:xfrm>
              <a:off x="1722260" y="2861201"/>
              <a:ext cx="6197262" cy="436129"/>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a:grpSpLocks/>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7" r:link="rId8"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0244" r="90976" b="70896"/>
              <a:stretch/>
            </p:blipFill>
            <p:spPr bwMode="auto">
              <a:xfrm>
                <a:off x="6311788" y="1711325"/>
                <a:ext cx="181088" cy="421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7" r:link="rId8"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588" t="6792" r="69888" b="70897"/>
              <a:stretch/>
            </p:blipFill>
            <p:spPr bwMode="auto">
              <a:xfrm>
                <a:off x="6261784" y="2303338"/>
                <a:ext cx="196482" cy="29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a:grpSpLocks/>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7" r:link="rId8"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2142" t="4413" r="49302" b="69979"/>
              <a:stretch/>
            </p:blipFill>
            <p:spPr bwMode="auto">
              <a:xfrm>
                <a:off x="6260306" y="3073374"/>
                <a:ext cx="193731" cy="298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a:grpSpLocks/>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7" r:link="rId8"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2812" t="2107" r="25297" b="69979"/>
              <a:stretch/>
            </p:blipFill>
            <p:spPr bwMode="auto">
              <a:xfrm>
                <a:off x="6258011" y="3843263"/>
                <a:ext cx="196731" cy="2796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a:grpSpLocks/>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7" r:link="rId8"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7080" t="-1889" r="-1910" b="66017"/>
              <a:stretch/>
            </p:blipFill>
            <p:spPr bwMode="auto">
              <a:xfrm>
                <a:off x="6267501" y="4581025"/>
                <a:ext cx="192653" cy="31028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131086"/>
            <p:cNvSpPr txBox="1">
              <a:spLocks/>
            </p:cNvSpPr>
            <p:nvPr/>
          </p:nvSpPr>
          <p:spPr>
            <a:xfrm>
              <a:off x="2613803" y="3454455"/>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a:spLocks/>
            </p:cNvSpPr>
            <p:nvPr/>
          </p:nvSpPr>
          <p:spPr>
            <a:xfrm>
              <a:off x="5208324" y="3454455"/>
              <a:ext cx="2576614" cy="413606"/>
            </a:xfrm>
            <a:prstGeom prst="rect">
              <a:avLst/>
            </a:prstGeom>
            <a:solidFill>
              <a:schemeClr val="bg2">
                <a:lumMod val="20000"/>
                <a:lumOff val="8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Struggler </a:t>
              </a:r>
            </a:p>
          </p:txBody>
        </p:sp>
        <p:sp>
          <p:nvSpPr>
            <p:cNvPr id="71" name="Rectangle 131086"/>
            <p:cNvSpPr txBox="1">
              <a:spLocks/>
            </p:cNvSpPr>
            <p:nvPr/>
          </p:nvSpPr>
          <p:spPr>
            <a:xfrm>
              <a:off x="2613803" y="4048126"/>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a:spLocks/>
            </p:cNvSpPr>
            <p:nvPr/>
          </p:nvSpPr>
          <p:spPr>
            <a:xfrm>
              <a:off x="5208324" y="4048126"/>
              <a:ext cx="2576614" cy="413606"/>
            </a:xfrm>
            <a:prstGeom prst="rect">
              <a:avLst/>
            </a:prstGeom>
            <a:solidFill>
              <a:schemeClr val="bg2">
                <a:lumMod val="40000"/>
                <a:lumOff val="6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Beginner</a:t>
              </a:r>
            </a:p>
          </p:txBody>
        </p:sp>
        <p:sp>
          <p:nvSpPr>
            <p:cNvPr id="73" name="Rectangle 131086"/>
            <p:cNvSpPr txBox="1">
              <a:spLocks/>
            </p:cNvSpPr>
            <p:nvPr/>
          </p:nvSpPr>
          <p:spPr>
            <a:xfrm>
              <a:off x="2613803" y="4641798"/>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a:spLocks/>
            </p:cNvSpPr>
            <p:nvPr/>
          </p:nvSpPr>
          <p:spPr>
            <a:xfrm>
              <a:off x="5208324" y="4641798"/>
              <a:ext cx="2576614" cy="413606"/>
            </a:xfrm>
            <a:prstGeom prst="rect">
              <a:avLst/>
            </a:prstGeom>
            <a:solidFill>
              <a:schemeClr val="bg2">
                <a:lumMod val="60000"/>
                <a:lumOff val="4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Organized</a:t>
              </a:r>
            </a:p>
          </p:txBody>
        </p:sp>
        <p:sp>
          <p:nvSpPr>
            <p:cNvPr id="75" name="Rectangle 131086"/>
            <p:cNvSpPr txBox="1">
              <a:spLocks/>
            </p:cNvSpPr>
            <p:nvPr/>
          </p:nvSpPr>
          <p:spPr>
            <a:xfrm>
              <a:off x="2609066" y="5235470"/>
              <a:ext cx="2576612"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a:spLocks/>
            </p:cNvSpPr>
            <p:nvPr/>
          </p:nvSpPr>
          <p:spPr>
            <a:xfrm>
              <a:off x="5203589" y="5235470"/>
              <a:ext cx="2576612" cy="413606"/>
            </a:xfrm>
            <a:prstGeom prst="rect">
              <a:avLst/>
            </a:prstGeom>
            <a:solidFill>
              <a:schemeClr val="bg2">
                <a:lumMod val="75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Achiever</a:t>
              </a:r>
            </a:p>
          </p:txBody>
        </p:sp>
        <p:sp>
          <p:nvSpPr>
            <p:cNvPr id="77" name="Rectangle 131086"/>
            <p:cNvSpPr txBox="1">
              <a:spLocks/>
            </p:cNvSpPr>
            <p:nvPr/>
          </p:nvSpPr>
          <p:spPr>
            <a:xfrm>
              <a:off x="2613803" y="5829143"/>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a:spLocks/>
            </p:cNvSpPr>
            <p:nvPr/>
          </p:nvSpPr>
          <p:spPr>
            <a:xfrm>
              <a:off x="5208324" y="5829143"/>
              <a:ext cx="2576614" cy="413606"/>
            </a:xfrm>
            <a:prstGeom prst="rect">
              <a:avLst/>
            </a:prstGeom>
            <a:solidFill>
              <a:schemeClr val="bg2">
                <a:lumMod val="5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World Class</a:t>
              </a:r>
            </a:p>
          </p:txBody>
        </p:sp>
      </p:grpSp>
    </p:spTree>
    <p:extLst>
      <p:ext uri="{BB962C8B-B14F-4D97-AF65-F5344CB8AC3E}">
        <p14:creationId xmlns:p14="http://schemas.microsoft.com/office/powerpoint/2010/main" val="19947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169551"/>
          </a:xfrm>
        </p:spPr>
        <p:txBody>
          <a:bodyPr/>
          <a:lstStyle/>
          <a:p>
            <a:pPr algn="ctr"/>
            <a:r>
              <a:rPr lang="en-IN" sz="4800" b="1" dirty="0"/>
              <a:t>Objective</a:t>
            </a:r>
          </a:p>
          <a:p>
            <a:pPr algn="ctr"/>
            <a:r>
              <a:rPr lang="en-IN" sz="2800" dirty="0"/>
              <a:t>Optimal use of natural resources</a:t>
            </a:r>
          </a:p>
        </p:txBody>
      </p:sp>
    </p:spTree>
    <p:extLst>
      <p:ext uri="{BB962C8B-B14F-4D97-AF65-F5344CB8AC3E}">
        <p14:creationId xmlns:p14="http://schemas.microsoft.com/office/powerpoint/2010/main" val="454443498"/>
      </p:ext>
    </p:extLst>
  </p:cSld>
  <p:clrMapOvr>
    <a:masterClrMapping/>
  </p:clrMapOvr>
  <p:transition spd="slow">
    <p:wipe dir="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10471938"/>
              </p:ext>
            </p:extLst>
          </p:nvPr>
        </p:nvGraphicFramePr>
        <p:xfrm>
          <a:off x="914399" y="198537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2770093" y="1088631"/>
            <a:ext cx="3787335"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9. Energy Management</a:t>
            </a:r>
            <a:endParaRPr lang="en-IN" sz="2800" kern="0" dirty="0">
              <a:ln/>
              <a:solidFill>
                <a:schemeClr val="tx1"/>
              </a:solidFill>
            </a:endParaRPr>
          </a:p>
        </p:txBody>
      </p:sp>
    </p:spTree>
    <p:extLst>
      <p:ext uri="{BB962C8B-B14F-4D97-AF65-F5344CB8AC3E}">
        <p14:creationId xmlns:p14="http://schemas.microsoft.com/office/powerpoint/2010/main" val="40991991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9</a:t>
            </a:r>
            <a:r>
              <a:rPr lang="en-US" sz="2400" b="1" dirty="0">
                <a:ln/>
                <a:solidFill>
                  <a:schemeClr val="tx1"/>
                </a:solidFill>
              </a:rPr>
              <a:t>-01</a:t>
            </a:r>
            <a:br>
              <a:rPr lang="en-US" sz="2400" b="1" dirty="0">
                <a:ln/>
                <a:solidFill>
                  <a:schemeClr val="tx1"/>
                </a:solidFill>
              </a:rPr>
            </a:br>
            <a:r>
              <a:rPr lang="en-US" sz="2400" b="1" dirty="0">
                <a:ln/>
                <a:solidFill>
                  <a:schemeClr val="tx1"/>
                </a:solidFill>
              </a:rPr>
              <a:t>   System for Energy Efficiency</a:t>
            </a:r>
            <a:endParaRPr lang="en-IN" sz="2400" b="1" dirty="0">
              <a:ln/>
              <a:solidFill>
                <a:schemeClr val="tx1"/>
              </a:solidFill>
            </a:endParaRPr>
          </a:p>
        </p:txBody>
      </p:sp>
    </p:spTree>
    <p:extLst>
      <p:ext uri="{BB962C8B-B14F-4D97-AF65-F5344CB8AC3E}">
        <p14:creationId xmlns:p14="http://schemas.microsoft.com/office/powerpoint/2010/main" val="2676739984"/>
      </p:ext>
    </p:extLst>
  </p:cSld>
  <p:clrMapOvr>
    <a:masterClrMapping/>
  </p:clrMapOvr>
  <p:transition spd="slow">
    <p:wipe dir="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74059" y="1975442"/>
            <a:ext cx="7288306" cy="3323987"/>
          </a:xfrm>
        </p:spPr>
        <p:txBody>
          <a:bodyPr/>
          <a:lstStyle/>
          <a:p>
            <a:pPr algn="ctr"/>
            <a:r>
              <a:rPr lang="en-IN" sz="4800" b="1" dirty="0"/>
              <a:t>Objective</a:t>
            </a:r>
          </a:p>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extLst>
      <p:ext uri="{BB962C8B-B14F-4D97-AF65-F5344CB8AC3E}">
        <p14:creationId xmlns:p14="http://schemas.microsoft.com/office/powerpoint/2010/main" val="4165148545"/>
      </p:ext>
    </p:extLst>
  </p:cSld>
  <p:clrMapOvr>
    <a:masterClrMapping/>
  </p:clrMapOvr>
  <p:transition spd="slow">
    <p:wipe dir="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34826293"/>
              </p:ext>
            </p:extLst>
          </p:nvPr>
        </p:nvGraphicFramePr>
        <p:xfrm>
          <a:off x="191914" y="1614437"/>
          <a:ext cx="8736933" cy="4307609"/>
        </p:xfrm>
        <a:graphic>
          <a:graphicData uri="http://schemas.openxmlformats.org/drawingml/2006/table">
            <a:tbl>
              <a:tblPr firstRow="1" bandRow="1">
                <a:tableStyleId>{72833802-FEF1-4C79-8D5D-14CF1EAF98D9}</a:tableStyleId>
              </a:tblPr>
              <a:tblGrid>
                <a:gridCol w="1004874">
                  <a:extLst>
                    <a:ext uri="{9D8B030D-6E8A-4147-A177-3AD203B41FA5}">
                      <a16:colId xmlns:a16="http://schemas.microsoft.com/office/drawing/2014/main" val="20000"/>
                    </a:ext>
                  </a:extLst>
                </a:gridCol>
                <a:gridCol w="1304365">
                  <a:extLst>
                    <a:ext uri="{9D8B030D-6E8A-4147-A177-3AD203B41FA5}">
                      <a16:colId xmlns:a16="http://schemas.microsoft.com/office/drawing/2014/main" val="20001"/>
                    </a:ext>
                  </a:extLst>
                </a:gridCol>
                <a:gridCol w="1532965">
                  <a:extLst>
                    <a:ext uri="{9D8B030D-6E8A-4147-A177-3AD203B41FA5}">
                      <a16:colId xmlns:a16="http://schemas.microsoft.com/office/drawing/2014/main" val="20002"/>
                    </a:ext>
                  </a:extLst>
                </a:gridCol>
                <a:gridCol w="2124636">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200" b="1" dirty="0">
                          <a:solidFill>
                            <a:schemeClr val="tx1"/>
                          </a:solidFill>
                          <a:latin typeface="Century Gothic" panose="020B0502020202020204" pitchFamily="34" charset="0"/>
                        </a:rPr>
                        <a:t>F-3</a:t>
                      </a:r>
                      <a:endParaRPr lang="en-IN" sz="12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Struggler</a:t>
                      </a:r>
                      <a:endParaRPr lang="en-IN" sz="12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Beginner</a:t>
                      </a:r>
                      <a:endParaRPr lang="en-IN" sz="12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Organized</a:t>
                      </a:r>
                      <a:endParaRPr lang="en-IN" sz="12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Achiever </a:t>
                      </a:r>
                      <a:endParaRPr lang="en-IN" sz="12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Century Gothic" panose="020B0502020202020204" pitchFamily="34" charset="0"/>
                        </a:rPr>
                        <a:t>World class</a:t>
                      </a:r>
                      <a:endParaRPr lang="en-IN" sz="12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0"/>
                        </a:spcAft>
                      </a:pPr>
                      <a:r>
                        <a:rPr lang="en-IN" sz="1200" b="0" i="1" dirty="0">
                          <a:solidFill>
                            <a:srgbClr val="000000"/>
                          </a:solidFill>
                          <a:effectLst/>
                          <a:latin typeface="Century Gothic" panose="020B0502020202020204" pitchFamily="34" charset="0"/>
                          <a:ea typeface="Times New Roman"/>
                          <a:cs typeface="Times New Roman"/>
                        </a:rPr>
                        <a:t>Systems for energy efficiency</a:t>
                      </a:r>
                      <a:endParaRPr lang="en-IN" sz="1200" b="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200" b="0" i="1" dirty="0">
                          <a:solidFill>
                            <a:srgbClr val="000000"/>
                          </a:solidFill>
                          <a:effectLst/>
                          <a:latin typeface="Century Gothic" panose="020B0502020202020204" pitchFamily="34" charset="0"/>
                          <a:ea typeface="Times New Roman"/>
                          <a:cs typeface="Times New Roman"/>
                        </a:rPr>
                        <a:t>- No concept of energy saving equipment exists.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Installed Meters are either not working or not used for internal controls and inferences. </a:t>
                      </a:r>
                      <a:br>
                        <a:rPr lang="en-IN" sz="1200" b="0" i="1" dirty="0">
                          <a:solidFill>
                            <a:srgbClr val="000000"/>
                          </a:solidFill>
                          <a:effectLst/>
                          <a:latin typeface="Century Gothic" panose="020B0502020202020204" pitchFamily="34" charset="0"/>
                          <a:ea typeface="Times New Roman"/>
                          <a:cs typeface="Times New Roman"/>
                        </a:rPr>
                      </a:br>
                      <a:endParaRPr lang="en-IN" sz="12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200" b="0" i="1" dirty="0">
                          <a:solidFill>
                            <a:srgbClr val="000000"/>
                          </a:solidFill>
                          <a:effectLst/>
                          <a:latin typeface="Century Gothic" panose="020B0502020202020204" pitchFamily="34" charset="0"/>
                          <a:ea typeface="Times New Roman"/>
                          <a:cs typeface="Times New Roman"/>
                        </a:rPr>
                        <a:t>-  People are trained on energy conservation</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  Limited initiatives to minimise energy losses</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  </a:t>
                      </a:r>
                      <a:r>
                        <a:rPr lang="en-IN" sz="1200" b="0" i="1" dirty="0" err="1">
                          <a:solidFill>
                            <a:srgbClr val="000000"/>
                          </a:solidFill>
                          <a:effectLst/>
                          <a:latin typeface="Century Gothic" panose="020B0502020202020204" pitchFamily="34" charset="0"/>
                          <a:ea typeface="Times New Roman"/>
                          <a:cs typeface="Times New Roman"/>
                        </a:rPr>
                        <a:t>eg</a:t>
                      </a:r>
                      <a:r>
                        <a:rPr lang="en-IN" sz="1200" b="0" i="1" dirty="0">
                          <a:solidFill>
                            <a:srgbClr val="000000"/>
                          </a:solidFill>
                          <a:effectLst/>
                          <a:latin typeface="Century Gothic" panose="020B0502020202020204" pitchFamily="34" charset="0"/>
                          <a:ea typeface="Times New Roman"/>
                          <a:cs typeface="Times New Roman"/>
                        </a:rPr>
                        <a:t>. Some basic equipment such as power capacitors installed.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Separate meters are installed in high energy consumption areas and logs maintained.</a:t>
                      </a:r>
                      <a:br>
                        <a:rPr lang="en-IN" sz="1200" b="0" i="1" dirty="0">
                          <a:solidFill>
                            <a:srgbClr val="000000"/>
                          </a:solidFill>
                          <a:effectLst/>
                          <a:latin typeface="Century Gothic" panose="020B0502020202020204" pitchFamily="34" charset="0"/>
                          <a:ea typeface="Times New Roman"/>
                          <a:cs typeface="Times New Roman"/>
                        </a:rPr>
                      </a:br>
                      <a:endParaRPr lang="en-IN" sz="12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1" dirty="0">
                          <a:solidFill>
                            <a:srgbClr val="000000"/>
                          </a:solidFill>
                          <a:effectLst/>
                          <a:latin typeface="Century Gothic" panose="020B0502020202020204" pitchFamily="34" charset="0"/>
                          <a:ea typeface="Times New Roman"/>
                          <a:cs typeface="Times New Roman"/>
                        </a:rPr>
                        <a:t>-   All potential areas for energy savings identified and initiatives with high impact are being implemented and tracked</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  </a:t>
                      </a:r>
                      <a:r>
                        <a:rPr lang="en-IN" sz="1200" b="0" i="1" dirty="0" err="1">
                          <a:solidFill>
                            <a:srgbClr val="000000"/>
                          </a:solidFill>
                          <a:effectLst/>
                          <a:latin typeface="Century Gothic" panose="020B0502020202020204" pitchFamily="34" charset="0"/>
                          <a:ea typeface="Times New Roman"/>
                          <a:cs typeface="Times New Roman"/>
                        </a:rPr>
                        <a:t>eg</a:t>
                      </a:r>
                      <a:r>
                        <a:rPr lang="en-IN" sz="1200" b="0" i="1" dirty="0">
                          <a:solidFill>
                            <a:srgbClr val="000000"/>
                          </a:solidFill>
                          <a:effectLst/>
                          <a:latin typeface="Century Gothic" panose="020B0502020202020204" pitchFamily="34" charset="0"/>
                          <a:ea typeface="Times New Roman"/>
                          <a:cs typeface="Times New Roman"/>
                        </a:rPr>
                        <a:t>. Variable Frequency Drives and Power capacitor banks installed to reduce energy consumption.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Some Energy Meters, Load Cells, Chilled water, TR Meters, are installed and used to derive daily Efficiencies.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All measuring </a:t>
                      </a:r>
                      <a:r>
                        <a:rPr lang="en-IN" sz="1200" b="0" i="1" dirty="0" err="1">
                          <a:solidFill>
                            <a:srgbClr val="000000"/>
                          </a:solidFill>
                          <a:effectLst/>
                          <a:latin typeface="Century Gothic" panose="020B0502020202020204" pitchFamily="34" charset="0"/>
                          <a:ea typeface="Times New Roman"/>
                          <a:cs typeface="Times New Roman"/>
                        </a:rPr>
                        <a:t>equipments</a:t>
                      </a:r>
                      <a:r>
                        <a:rPr lang="en-IN" sz="1200" b="0" i="1" dirty="0">
                          <a:solidFill>
                            <a:srgbClr val="000000"/>
                          </a:solidFill>
                          <a:effectLst/>
                          <a:latin typeface="Century Gothic" panose="020B0502020202020204" pitchFamily="34" charset="0"/>
                          <a:ea typeface="Times New Roman"/>
                          <a:cs typeface="Times New Roman"/>
                        </a:rPr>
                        <a:t> are calibrated.</a:t>
                      </a:r>
                      <a:endParaRPr lang="en-IN" sz="12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200" b="0" i="1" dirty="0">
                          <a:solidFill>
                            <a:srgbClr val="000000"/>
                          </a:solidFill>
                          <a:effectLst/>
                          <a:latin typeface="Century Gothic" panose="020B0502020202020204" pitchFamily="34" charset="0"/>
                          <a:ea typeface="Times New Roman"/>
                          <a:cs typeface="Times New Roman"/>
                        </a:rPr>
                        <a:t>- Energy metering is carried out for each segment independently.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Clear focus on Energy Efficient Purchases. </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 All energy conservation and measuring equipment are under proper maintenance and calibration control with more than 95 % uptime.</a:t>
                      </a:r>
                      <a:br>
                        <a:rPr lang="en-IN" sz="1200" b="0" i="1" dirty="0">
                          <a:solidFill>
                            <a:srgbClr val="000000"/>
                          </a:solidFill>
                          <a:effectLst/>
                          <a:latin typeface="Century Gothic" panose="020B0502020202020204" pitchFamily="34" charset="0"/>
                          <a:ea typeface="Times New Roman"/>
                          <a:cs typeface="Times New Roman"/>
                        </a:rPr>
                      </a:br>
                      <a:endParaRPr lang="en-IN" sz="12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200" b="0" i="1" dirty="0">
                          <a:solidFill>
                            <a:srgbClr val="000000"/>
                          </a:solidFill>
                          <a:effectLst/>
                          <a:latin typeface="Century Gothic" panose="020B0502020202020204" pitchFamily="34" charset="0"/>
                          <a:ea typeface="Times New Roman"/>
                          <a:cs typeface="Times New Roman"/>
                        </a:rPr>
                        <a:t>-  Energy performance indicators are linked to Business Performance.</a:t>
                      </a:r>
                      <a:br>
                        <a:rPr lang="en-IN" sz="1200" b="0" i="1" dirty="0">
                          <a:solidFill>
                            <a:srgbClr val="000000"/>
                          </a:solidFill>
                          <a:effectLst/>
                          <a:latin typeface="Century Gothic" panose="020B0502020202020204" pitchFamily="34" charset="0"/>
                          <a:ea typeface="Times New Roman"/>
                          <a:cs typeface="Times New Roman"/>
                        </a:rPr>
                      </a:br>
                      <a:r>
                        <a:rPr lang="en-IN" sz="1200" b="0" i="1" dirty="0">
                          <a:solidFill>
                            <a:srgbClr val="000000"/>
                          </a:solidFill>
                          <a:effectLst/>
                          <a:latin typeface="Century Gothic" panose="020B0502020202020204" pitchFamily="34" charset="0"/>
                          <a:ea typeface="Times New Roman"/>
                          <a:cs typeface="Times New Roman"/>
                        </a:rPr>
                        <a:t>- 2-5% of the energy requirements are met through renewal sources of energy </a:t>
                      </a:r>
                      <a:r>
                        <a:rPr lang="en-IN" sz="1200" b="0" i="1" dirty="0" err="1">
                          <a:solidFill>
                            <a:srgbClr val="000000"/>
                          </a:solidFill>
                          <a:effectLst/>
                          <a:latin typeface="Century Gothic" panose="020B0502020202020204" pitchFamily="34" charset="0"/>
                          <a:ea typeface="Times New Roman"/>
                          <a:cs typeface="Times New Roman"/>
                        </a:rPr>
                        <a:t>eg</a:t>
                      </a:r>
                      <a:r>
                        <a:rPr lang="en-IN" sz="1200" b="0" i="1" dirty="0">
                          <a:solidFill>
                            <a:srgbClr val="000000"/>
                          </a:solidFill>
                          <a:effectLst/>
                          <a:latin typeface="Century Gothic" panose="020B0502020202020204" pitchFamily="34" charset="0"/>
                          <a:ea typeface="Times New Roman"/>
                          <a:cs typeface="Times New Roman"/>
                        </a:rPr>
                        <a:t>. solar</a:t>
                      </a:r>
                      <a:endParaRPr lang="en-IN" sz="1200" b="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61064503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Definition of Terms &amp; Assessing Demand</a:t>
            </a:r>
          </a:p>
        </p:txBody>
      </p:sp>
      <p:sp>
        <p:nvSpPr>
          <p:cNvPr id="3" name="Content Placeholder 2"/>
          <p:cNvSpPr>
            <a:spLocks noGrp="1"/>
          </p:cNvSpPr>
          <p:nvPr>
            <p:ph idx="1"/>
          </p:nvPr>
        </p:nvSpPr>
        <p:spPr>
          <a:xfrm>
            <a:off x="770640" y="1108760"/>
            <a:ext cx="7560560" cy="2673225"/>
          </a:xfrm>
        </p:spPr>
        <p:txBody>
          <a:bodyPr>
            <a:noAutofit/>
          </a:bodyPr>
          <a:lstStyle/>
          <a:p>
            <a:pPr algn="just"/>
            <a:r>
              <a:rPr lang="en-US" sz="1600" b="1" dirty="0"/>
              <a:t>Energy Conservation</a:t>
            </a:r>
            <a:r>
              <a:rPr lang="en-US" sz="1600" dirty="0"/>
              <a:t>: is any behavior that results in the use of less energy. Turning the lights off when you leave the room and recycling aluminum cans are both ways of conserving energy.</a:t>
            </a:r>
          </a:p>
          <a:p>
            <a:pPr algn="just"/>
            <a:endParaRPr lang="en-US" sz="1600" dirty="0"/>
          </a:p>
          <a:p>
            <a:pPr algn="just"/>
            <a:r>
              <a:rPr lang="en-US" sz="1600" b="1" dirty="0"/>
              <a:t>Energy Efficiency</a:t>
            </a:r>
            <a:r>
              <a:rPr lang="en-US" sz="16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770640" y="3502585"/>
            <a:ext cx="6963660" cy="29238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2876" indent="-192876">
              <a:buClr>
                <a:srgbClr val="000000"/>
              </a:buClr>
              <a:buFont typeface="Wingdings" panose="05000000000000000000" pitchFamily="2" charset="2"/>
              <a:buChar char="§"/>
            </a:pPr>
            <a:r>
              <a:rPr lang="en-GB" altLang="en-US" sz="1800" kern="0" dirty="0">
                <a:solidFill>
                  <a:srgbClr val="000000"/>
                </a:solidFill>
              </a:rPr>
              <a:t>Keep records</a:t>
            </a:r>
          </a:p>
          <a:p>
            <a:pPr marL="192876" indent="-192876">
              <a:buClr>
                <a:srgbClr val="000000"/>
              </a:buClr>
              <a:buFont typeface="Wingdings" panose="05000000000000000000" pitchFamily="2" charset="2"/>
              <a:buChar char="§"/>
            </a:pPr>
            <a:r>
              <a:rPr lang="en-GB" altLang="en-US" sz="1800" kern="0" dirty="0">
                <a:solidFill>
                  <a:srgbClr val="000000"/>
                </a:solidFill>
              </a:rPr>
              <a:t>Consumption data</a:t>
            </a:r>
          </a:p>
          <a:p>
            <a:pPr marL="192876" indent="-192876">
              <a:buClr>
                <a:srgbClr val="000000"/>
              </a:buClr>
              <a:buFont typeface="Wingdings" panose="05000000000000000000" pitchFamily="2" charset="2"/>
              <a:buChar char="§"/>
            </a:pPr>
            <a:r>
              <a:rPr lang="en-GB" altLang="en-US" sz="1800" kern="0" dirty="0">
                <a:solidFill>
                  <a:srgbClr val="000000"/>
                </a:solidFill>
              </a:rPr>
              <a:t>Time of readings</a:t>
            </a:r>
          </a:p>
          <a:p>
            <a:pPr marL="192876" indent="-192876">
              <a:buClr>
                <a:srgbClr val="000000"/>
              </a:buClr>
              <a:buFont typeface="Wingdings" panose="05000000000000000000" pitchFamily="2" charset="2"/>
              <a:buChar char="§"/>
            </a:pPr>
            <a:r>
              <a:rPr lang="en-GB" altLang="en-US" sz="1800" kern="0" dirty="0">
                <a:solidFill>
                  <a:srgbClr val="000000"/>
                </a:solidFill>
              </a:rPr>
              <a:t>Temperature</a:t>
            </a:r>
          </a:p>
          <a:p>
            <a:pPr marL="192876" indent="-192876">
              <a:buClr>
                <a:srgbClr val="000000"/>
              </a:buClr>
              <a:buFont typeface="Wingdings" panose="05000000000000000000" pitchFamily="2" charset="2"/>
              <a:buChar char="§"/>
            </a:pPr>
            <a:r>
              <a:rPr lang="en-GB" altLang="en-US" sz="1800" kern="0" dirty="0">
                <a:solidFill>
                  <a:srgbClr val="000000"/>
                </a:solidFill>
              </a:rPr>
              <a:t>Other factors affecting demand</a:t>
            </a:r>
          </a:p>
          <a:p>
            <a:pPr marL="911" lvl="1" indent="0">
              <a:buClr>
                <a:srgbClr val="000000"/>
              </a:buClr>
              <a:buNone/>
            </a:pPr>
            <a:r>
              <a:rPr lang="en-GB" altLang="en-US" kern="0" dirty="0">
                <a:solidFill>
                  <a:srgbClr val="000000"/>
                </a:solidFill>
              </a:rPr>
              <a:t>      Weekday/weekend</a:t>
            </a:r>
          </a:p>
          <a:p>
            <a:pPr marL="911" lvl="1" indent="0">
              <a:buClr>
                <a:srgbClr val="000000"/>
              </a:buClr>
              <a:buNone/>
            </a:pPr>
            <a:r>
              <a:rPr lang="en-GB" altLang="en-US" kern="0" dirty="0">
                <a:solidFill>
                  <a:srgbClr val="000000"/>
                </a:solidFill>
              </a:rPr>
              <a:t>      Special events</a:t>
            </a:r>
          </a:p>
          <a:p>
            <a:pPr marL="192876" indent="-192876">
              <a:buClr>
                <a:srgbClr val="000000"/>
              </a:buClr>
              <a:buFont typeface="Wingdings" panose="05000000000000000000" pitchFamily="2" charset="2"/>
              <a:buChar char="§"/>
            </a:pPr>
            <a:r>
              <a:rPr lang="en-GB" altLang="en-US" sz="1800" kern="0" dirty="0">
                <a:solidFill>
                  <a:srgbClr val="000000"/>
                </a:solidFill>
              </a:rPr>
              <a:t>Frequency of readings</a:t>
            </a:r>
          </a:p>
          <a:p>
            <a:pPr marL="911" lvl="1" indent="0">
              <a:buClr>
                <a:srgbClr val="000000"/>
              </a:buClr>
              <a:buNone/>
            </a:pPr>
            <a:r>
              <a:rPr lang="en-GB" altLang="en-US" kern="0" dirty="0">
                <a:solidFill>
                  <a:srgbClr val="000000"/>
                </a:solidFill>
              </a:rPr>
              <a:t>      Weekly</a:t>
            </a:r>
          </a:p>
          <a:p>
            <a:pPr marL="911" lvl="1" indent="0">
              <a:buClr>
                <a:srgbClr val="000000"/>
              </a:buClr>
              <a:buNone/>
            </a:pPr>
            <a:r>
              <a:rPr lang="en-GB" altLang="en-US" kern="0" dirty="0">
                <a:solidFill>
                  <a:srgbClr val="000000"/>
                </a:solidFill>
              </a:rPr>
              <a:t>      Daily</a:t>
            </a:r>
          </a:p>
        </p:txBody>
      </p:sp>
    </p:spTree>
    <p:extLst>
      <p:ext uri="{BB962C8B-B14F-4D97-AF65-F5344CB8AC3E}">
        <p14:creationId xmlns:p14="http://schemas.microsoft.com/office/powerpoint/2010/main" val="185163255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838204" y="1104900"/>
            <a:ext cx="3682996" cy="452524"/>
          </a:xfrm>
        </p:spPr>
        <p:txBody>
          <a:bodyPr/>
          <a:lstStyle/>
          <a:p>
            <a:r>
              <a:rPr lang="en-GB" altLang="en-US" sz="2800" dirty="0"/>
              <a:t>Why is energy wasted?</a:t>
            </a:r>
          </a:p>
        </p:txBody>
      </p:sp>
      <p:sp>
        <p:nvSpPr>
          <p:cNvPr id="432131" name="Rectangle 3"/>
          <p:cNvSpPr>
            <a:spLocks noGrp="1" noChangeArrowheads="1"/>
          </p:cNvSpPr>
          <p:nvPr>
            <p:ph type="body" sz="half" idx="1"/>
          </p:nvPr>
        </p:nvSpPr>
        <p:spPr>
          <a:xfrm>
            <a:off x="838204" y="1862224"/>
            <a:ext cx="4000496" cy="4360776"/>
          </a:xfrm>
        </p:spPr>
        <p:txBody>
          <a:bodyPr/>
          <a:lstStyle/>
          <a:p>
            <a:pPr algn="just">
              <a:lnSpc>
                <a:spcPct val="90000"/>
              </a:lnSpc>
              <a:spcBef>
                <a:spcPts val="600"/>
              </a:spcBef>
            </a:pPr>
            <a:r>
              <a:rPr lang="en-GB" altLang="en-US" sz="2400" dirty="0"/>
              <a:t>Poorly designed buildings and installations</a:t>
            </a:r>
          </a:p>
          <a:p>
            <a:pPr lvl="1" algn="just">
              <a:lnSpc>
                <a:spcPct val="90000"/>
              </a:lnSpc>
              <a:spcBef>
                <a:spcPts val="600"/>
              </a:spcBef>
            </a:pPr>
            <a:r>
              <a:rPr lang="en-GB" altLang="en-US" sz="2400" dirty="0"/>
              <a:t>Insufficient insulation</a:t>
            </a:r>
          </a:p>
          <a:p>
            <a:pPr lvl="1" algn="just">
              <a:lnSpc>
                <a:spcPct val="90000"/>
              </a:lnSpc>
              <a:spcBef>
                <a:spcPts val="600"/>
              </a:spcBef>
            </a:pPr>
            <a:r>
              <a:rPr lang="en-GB" altLang="en-US" sz="2400" dirty="0"/>
              <a:t>Undersized ventilation ducts</a:t>
            </a:r>
          </a:p>
          <a:p>
            <a:pPr algn="just">
              <a:lnSpc>
                <a:spcPct val="90000"/>
              </a:lnSpc>
              <a:spcBef>
                <a:spcPts val="600"/>
              </a:spcBef>
            </a:pPr>
            <a:r>
              <a:rPr lang="en-GB" altLang="en-US" sz="2400" dirty="0"/>
              <a:t>Inadequate control systems</a:t>
            </a:r>
          </a:p>
          <a:p>
            <a:pPr algn="just">
              <a:lnSpc>
                <a:spcPct val="90000"/>
              </a:lnSpc>
              <a:spcBef>
                <a:spcPts val="600"/>
              </a:spcBef>
            </a:pPr>
            <a:r>
              <a:rPr lang="en-GB" altLang="en-US" sz="2400" dirty="0"/>
              <a:t>Poor control settings</a:t>
            </a:r>
          </a:p>
          <a:p>
            <a:pPr algn="just">
              <a:lnSpc>
                <a:spcPct val="90000"/>
              </a:lnSpc>
              <a:spcBef>
                <a:spcPts val="600"/>
              </a:spcBef>
            </a:pPr>
            <a:r>
              <a:rPr lang="en-GB" altLang="en-US" sz="2400" dirty="0"/>
              <a:t>Inefficient plant operation</a:t>
            </a:r>
          </a:p>
          <a:p>
            <a:pPr lvl="1" algn="just">
              <a:lnSpc>
                <a:spcPct val="90000"/>
              </a:lnSpc>
              <a:spcBef>
                <a:spcPts val="600"/>
              </a:spcBef>
            </a:pPr>
            <a:r>
              <a:rPr lang="en-GB" altLang="en-US" sz="2400" dirty="0"/>
              <a:t>Out of date technology</a:t>
            </a:r>
          </a:p>
          <a:p>
            <a:pPr lvl="1" algn="just">
              <a:lnSpc>
                <a:spcPct val="90000"/>
              </a:lnSpc>
              <a:spcBef>
                <a:spcPts val="600"/>
              </a:spcBef>
            </a:pPr>
            <a:r>
              <a:rPr lang="en-GB" altLang="en-US" sz="2400" dirty="0"/>
              <a:t>Poor maintenance</a:t>
            </a:r>
          </a:p>
          <a:p>
            <a:pPr algn="just">
              <a:lnSpc>
                <a:spcPct val="90000"/>
              </a:lnSpc>
              <a:spcBef>
                <a:spcPts val="600"/>
              </a:spcBef>
            </a:pPr>
            <a:r>
              <a:rPr lang="en-GB" altLang="en-US" sz="2400" dirty="0"/>
              <a:t>Poor operating and working practices</a:t>
            </a:r>
          </a:p>
        </p:txBody>
      </p:sp>
      <p:pic>
        <p:nvPicPr>
          <p:cNvPr id="4" name="Picture 3"/>
          <p:cNvPicPr>
            <a:picLocks noChangeAspect="1"/>
          </p:cNvPicPr>
          <p:nvPr/>
        </p:nvPicPr>
        <p:blipFill>
          <a:blip r:embed="rId3" cstate="print"/>
          <a:stretch>
            <a:fillRect/>
          </a:stretch>
        </p:blipFill>
        <p:spPr>
          <a:xfrm>
            <a:off x="5167820" y="1995355"/>
            <a:ext cx="3061780" cy="3314818"/>
          </a:xfrm>
          <a:prstGeom prst="rect">
            <a:avLst/>
          </a:prstGeom>
        </p:spPr>
      </p:pic>
    </p:spTree>
    <p:extLst>
      <p:ext uri="{BB962C8B-B14F-4D97-AF65-F5344CB8AC3E}">
        <p14:creationId xmlns:p14="http://schemas.microsoft.com/office/powerpoint/2010/main" val="3187192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25261" y="882450"/>
            <a:ext cx="4629150" cy="430887"/>
          </a:xfrm>
        </p:spPr>
        <p:txBody>
          <a:bodyPr/>
          <a:lstStyle/>
          <a:p>
            <a:r>
              <a:rPr lang="en-GB" altLang="en-US" sz="2800" dirty="0"/>
              <a:t>Collect data</a:t>
            </a:r>
          </a:p>
        </p:txBody>
      </p:sp>
      <p:sp>
        <p:nvSpPr>
          <p:cNvPr id="437251" name="Rectangle 3"/>
          <p:cNvSpPr>
            <a:spLocks noGrp="1" noChangeArrowheads="1"/>
          </p:cNvSpPr>
          <p:nvPr>
            <p:ph idx="1"/>
          </p:nvPr>
        </p:nvSpPr>
        <p:spPr>
          <a:xfrm>
            <a:off x="725261" y="1453330"/>
            <a:ext cx="6603900" cy="4724693"/>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68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863600" y="1505364"/>
            <a:ext cx="3935636" cy="369332"/>
          </a:xfrm>
        </p:spPr>
        <p:txBody>
          <a:bodyPr/>
          <a:lstStyle/>
          <a:p>
            <a:r>
              <a:rPr lang="en-GB" altLang="en-US" sz="2400" dirty="0"/>
              <a:t>Analysing energy records</a:t>
            </a:r>
          </a:p>
        </p:txBody>
      </p:sp>
      <p:sp>
        <p:nvSpPr>
          <p:cNvPr id="404483" name="Rectangle 3"/>
          <p:cNvSpPr>
            <a:spLocks noGrp="1" noChangeArrowheads="1"/>
          </p:cNvSpPr>
          <p:nvPr>
            <p:ph idx="1"/>
          </p:nvPr>
        </p:nvSpPr>
        <p:spPr>
          <a:xfrm>
            <a:off x="863600" y="2275254"/>
            <a:ext cx="4533899" cy="3493264"/>
          </a:xfrm>
        </p:spPr>
        <p:txBody>
          <a:bodyPr/>
          <a:lstStyle/>
          <a:p>
            <a:pPr>
              <a:spcBef>
                <a:spcPts val="600"/>
              </a:spcBef>
            </a:pPr>
            <a:r>
              <a:rPr lang="en-GB" altLang="en-US" sz="2400" dirty="0"/>
              <a:t>Key variables</a:t>
            </a:r>
          </a:p>
          <a:p>
            <a:pPr>
              <a:spcBef>
                <a:spcPts val="600"/>
              </a:spcBef>
            </a:pPr>
            <a:r>
              <a:rPr lang="en-GB" altLang="en-US" sz="2400" dirty="0"/>
              <a:t>Heating</a:t>
            </a:r>
          </a:p>
          <a:p>
            <a:pPr lvl="1">
              <a:spcBef>
                <a:spcPts val="600"/>
              </a:spcBef>
            </a:pPr>
            <a:r>
              <a:rPr lang="en-GB" altLang="en-US" sz="2400" dirty="0"/>
              <a:t>External temperature - dominant</a:t>
            </a:r>
          </a:p>
          <a:p>
            <a:pPr lvl="1">
              <a:spcBef>
                <a:spcPts val="600"/>
              </a:spcBef>
            </a:pPr>
            <a:r>
              <a:rPr lang="en-GB" altLang="en-US" sz="2400" dirty="0"/>
              <a:t>Wind speed  )</a:t>
            </a:r>
          </a:p>
          <a:p>
            <a:pPr lvl="1">
              <a:spcBef>
                <a:spcPts val="600"/>
              </a:spcBef>
            </a:pPr>
            <a:r>
              <a:rPr lang="en-GB" altLang="en-US" sz="2400" dirty="0"/>
              <a:t>Humidity       )  &lt;=10% variation</a:t>
            </a:r>
          </a:p>
          <a:p>
            <a:pPr lvl="1">
              <a:spcBef>
                <a:spcPts val="600"/>
              </a:spcBef>
            </a:pPr>
            <a:r>
              <a:rPr lang="en-GB" altLang="en-US" sz="2400" dirty="0"/>
              <a:t>Solar gain     )</a:t>
            </a:r>
          </a:p>
          <a:p>
            <a:pPr>
              <a:spcBef>
                <a:spcPts val="600"/>
              </a:spcBef>
            </a:pPr>
            <a:r>
              <a:rPr lang="en-GB" altLang="en-US" sz="2400" dirty="0"/>
              <a:t>Lighting</a:t>
            </a:r>
          </a:p>
          <a:p>
            <a:pPr lvl="1">
              <a:spcBef>
                <a:spcPts val="600"/>
              </a:spcBef>
            </a:pPr>
            <a:r>
              <a:rPr lang="en-GB" altLang="en-US" sz="2400" dirty="0"/>
              <a:t>Hours of darkness</a:t>
            </a:r>
          </a:p>
        </p:txBody>
      </p:sp>
      <p:pic>
        <p:nvPicPr>
          <p:cNvPr id="404487" name="Picture 7" descr="snow_h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305" y="3029250"/>
            <a:ext cx="3312611" cy="221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68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723900" y="1054100"/>
            <a:ext cx="5217904" cy="452296"/>
          </a:xfrm>
        </p:spPr>
        <p:txBody>
          <a:bodyPr/>
          <a:lstStyle/>
          <a:p>
            <a:r>
              <a:rPr lang="en-GB" altLang="en-US" sz="2800" dirty="0"/>
              <a:t>Annual energy consumption</a:t>
            </a:r>
          </a:p>
        </p:txBody>
      </p:sp>
      <p:sp>
        <p:nvSpPr>
          <p:cNvPr id="452611" name="Rectangle 3"/>
          <p:cNvSpPr>
            <a:spLocks noGrp="1" noChangeArrowheads="1"/>
          </p:cNvSpPr>
          <p:nvPr>
            <p:ph idx="1"/>
          </p:nvPr>
        </p:nvSpPr>
        <p:spPr>
          <a:xfrm>
            <a:off x="723900" y="1695949"/>
            <a:ext cx="7581899" cy="4370427"/>
          </a:xfrm>
        </p:spPr>
        <p:txBody>
          <a:bodyPr/>
          <a:lstStyle/>
          <a:p>
            <a:pPr>
              <a:lnSpc>
                <a:spcPct val="90000"/>
              </a:lnSpc>
              <a:spcBef>
                <a:spcPts val="600"/>
              </a:spcBef>
            </a:pPr>
            <a:r>
              <a:rPr lang="en-GB" altLang="en-US" sz="2000" dirty="0"/>
              <a:t>Simplest analysis</a:t>
            </a:r>
          </a:p>
          <a:p>
            <a:pPr lvl="1">
              <a:lnSpc>
                <a:spcPct val="90000"/>
              </a:lnSpc>
              <a:spcBef>
                <a:spcPts val="600"/>
              </a:spcBef>
            </a:pPr>
            <a:r>
              <a:rPr lang="en-GB" altLang="en-US" sz="2000" dirty="0"/>
              <a:t>Assess overall energy performance of building</a:t>
            </a:r>
          </a:p>
          <a:p>
            <a:pPr lvl="1">
              <a:lnSpc>
                <a:spcPct val="90000"/>
              </a:lnSpc>
              <a:spcBef>
                <a:spcPts val="600"/>
              </a:spcBef>
            </a:pPr>
            <a:r>
              <a:rPr lang="en-GB" altLang="en-US" sz="2000" dirty="0"/>
              <a:t>Produces a percentage breakdown of annual energy consumption and cost data</a:t>
            </a:r>
          </a:p>
          <a:p>
            <a:pPr lvl="1">
              <a:lnSpc>
                <a:spcPct val="90000"/>
              </a:lnSpc>
              <a:spcBef>
                <a:spcPts val="600"/>
              </a:spcBef>
            </a:pPr>
            <a:r>
              <a:rPr lang="en-GB" altLang="en-US" sz="2000" dirty="0"/>
              <a:t>Convert all energy consumption data into standard units (kWh) </a:t>
            </a:r>
          </a:p>
          <a:p>
            <a:pPr lvl="2">
              <a:lnSpc>
                <a:spcPct val="90000"/>
              </a:lnSpc>
              <a:spcBef>
                <a:spcPts val="600"/>
              </a:spcBef>
            </a:pPr>
            <a:r>
              <a:rPr lang="en-GB" altLang="en-US" sz="2000" dirty="0"/>
              <a:t>Standard conversion factors &amp; gross calorific values</a:t>
            </a:r>
          </a:p>
          <a:p>
            <a:pPr lvl="1">
              <a:lnSpc>
                <a:spcPct val="90000"/>
              </a:lnSpc>
              <a:spcBef>
                <a:spcPts val="600"/>
              </a:spcBef>
            </a:pPr>
            <a:r>
              <a:rPr lang="en-GB" altLang="en-US" sz="2000" dirty="0"/>
              <a:t>Percentage breakdowns of total consumption and cost of each energy type</a:t>
            </a:r>
          </a:p>
          <a:p>
            <a:pPr lvl="1">
              <a:lnSpc>
                <a:spcPct val="90000"/>
              </a:lnSpc>
              <a:spcBef>
                <a:spcPts val="600"/>
              </a:spcBef>
            </a:pPr>
            <a:r>
              <a:rPr lang="en-GB" altLang="en-US" sz="2000" dirty="0"/>
              <a:t>Present data</a:t>
            </a:r>
          </a:p>
          <a:p>
            <a:pPr lvl="2">
              <a:lnSpc>
                <a:spcPct val="90000"/>
              </a:lnSpc>
              <a:spcBef>
                <a:spcPts val="600"/>
              </a:spcBef>
            </a:pPr>
            <a:r>
              <a:rPr lang="en-GB" altLang="en-US" sz="2000" dirty="0"/>
              <a:t>Total annual energy consumption</a:t>
            </a:r>
          </a:p>
          <a:p>
            <a:pPr lvl="2">
              <a:lnSpc>
                <a:spcPct val="90000"/>
              </a:lnSpc>
              <a:spcBef>
                <a:spcPts val="600"/>
              </a:spcBef>
            </a:pPr>
            <a:r>
              <a:rPr lang="en-GB" altLang="en-US" sz="2000" dirty="0"/>
              <a:t>Cost</a:t>
            </a:r>
          </a:p>
          <a:p>
            <a:pPr lvl="2">
              <a:lnSpc>
                <a:spcPct val="90000"/>
              </a:lnSpc>
              <a:spcBef>
                <a:spcPts val="600"/>
              </a:spcBef>
            </a:pPr>
            <a:r>
              <a:rPr lang="en-GB" altLang="en-US" sz="2000" dirty="0"/>
              <a:t>Percentage breakdown of each fuel type</a:t>
            </a:r>
          </a:p>
          <a:p>
            <a:pPr lvl="2">
              <a:lnSpc>
                <a:spcPct val="90000"/>
              </a:lnSpc>
              <a:spcBef>
                <a:spcPts val="600"/>
              </a:spcBef>
            </a:pPr>
            <a:r>
              <a:rPr lang="en-GB" altLang="en-US" sz="2000" dirty="0"/>
              <a:t>Historical trends</a:t>
            </a:r>
          </a:p>
        </p:txBody>
      </p:sp>
    </p:spTree>
    <p:extLst>
      <p:ext uri="{BB962C8B-B14F-4D97-AF65-F5344CB8AC3E}">
        <p14:creationId xmlns:p14="http://schemas.microsoft.com/office/powerpoint/2010/main" val="1882645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344076"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80" y="201284"/>
                        <a:ext cx="1495" cy="1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a:spLocks/>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Rectangle 9"/>
            <p:cNvSpPr txBox="1">
              <a:spLocks/>
            </p:cNvSpPr>
            <p:nvPr/>
          </p:nvSpPr>
          <p:spPr>
            <a:xfrm>
              <a:off x="182233" y="938470"/>
              <a:ext cx="5040000" cy="391646"/>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5 levels of ZED rating system</a:t>
              </a:r>
            </a:p>
          </p:txBody>
        </p:sp>
      </p:grpSp>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dirty="0"/>
              <a:t>How does ZED rating system work?</a:t>
            </a:r>
            <a:endParaRPr lang="en-GB"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a:spLocks/>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31" name="Rectangle 3"/>
            <p:cNvSpPr txBox="1">
              <a:spLocks/>
            </p:cNvSpPr>
            <p:nvPr/>
          </p:nvSpPr>
          <p:spPr>
            <a:xfrm>
              <a:off x="5305425" y="938469"/>
              <a:ext cx="3705225" cy="360000"/>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319"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a:spLocks/>
              </p:cNvSpPr>
              <p:nvPr/>
            </p:nvSpPr>
            <p:spPr>
              <a:xfrm>
                <a:off x="5385792" y="3254944"/>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Hence, the scores will be </a:t>
                </a:r>
                <a:r>
                  <a:rPr lang="en-US" sz="1319" b="1" dirty="0" err="1">
                    <a:solidFill>
                      <a:srgbClr val="000000"/>
                    </a:solidFill>
                    <a:cs typeface="Arial"/>
                  </a:rPr>
                  <a:t>calcu-lated</a:t>
                </a:r>
                <a:r>
                  <a:rPr lang="en-US" sz="1319" b="1" dirty="0">
                    <a:solidFill>
                      <a:srgbClr val="000000"/>
                    </a:solidFill>
                    <a:cs typeface="Arial"/>
                  </a:rPr>
                  <a:t> as</a:t>
                </a:r>
              </a:p>
            </p:txBody>
          </p:sp>
          <p:grpSp>
            <p:nvGrpSpPr>
              <p:cNvPr id="110" name="Group 109"/>
              <p:cNvGrpSpPr>
                <a:grpSpLocks/>
              </p:cNvGrpSpPr>
              <p:nvPr/>
            </p:nvGrpSpPr>
            <p:grpSpPr>
              <a:xfrm>
                <a:off x="6400800" y="3309527"/>
                <a:ext cx="901700" cy="233774"/>
                <a:chOff x="6400800" y="3258727"/>
                <a:chExt cx="901700" cy="233774"/>
              </a:xfrm>
            </p:grpSpPr>
            <p:sp>
              <p:nvSpPr>
                <p:cNvPr id="107" name="!RnmA-00709"/>
                <p:cNvSpPr txBox="1">
                  <a:spLocks/>
                </p:cNvSpPr>
                <p:nvPr/>
              </p:nvSpPr>
              <p:spPr>
                <a:xfrm>
                  <a:off x="6400800" y="3258727"/>
                  <a:ext cx="9017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a:grpSpLocks/>
              </p:cNvGrpSpPr>
              <p:nvPr/>
            </p:nvGrpSpPr>
            <p:grpSpPr>
              <a:xfrm>
                <a:off x="7424737" y="3309527"/>
                <a:ext cx="685800" cy="233774"/>
                <a:chOff x="7442200" y="3271427"/>
                <a:chExt cx="685800" cy="233774"/>
              </a:xfrm>
            </p:grpSpPr>
            <p:sp>
              <p:nvSpPr>
                <p:cNvPr id="108" name="!RnmB-00537"/>
                <p:cNvSpPr txBox="1">
                  <a:spLocks/>
                </p:cNvSpPr>
                <p:nvPr/>
              </p:nvSpPr>
              <p:spPr>
                <a:xfrm>
                  <a:off x="74422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a:grpSpLocks/>
              </p:cNvGrpSpPr>
              <p:nvPr/>
            </p:nvGrpSpPr>
            <p:grpSpPr>
              <a:xfrm>
                <a:off x="8232775" y="3309527"/>
                <a:ext cx="685800" cy="233774"/>
                <a:chOff x="8280400" y="3271427"/>
                <a:chExt cx="685800" cy="233774"/>
              </a:xfrm>
            </p:grpSpPr>
            <p:sp>
              <p:nvSpPr>
                <p:cNvPr id="109" name="!RnmC-00583"/>
                <p:cNvSpPr txBox="1">
                  <a:spLocks/>
                </p:cNvSpPr>
                <p:nvPr/>
              </p:nvSpPr>
              <p:spPr>
                <a:xfrm>
                  <a:off x="82804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a:spLocks/>
                </p:cNvSpPr>
                <p:nvPr/>
              </p:nvSpPr>
              <p:spPr>
                <a:xfrm>
                  <a:off x="6400800" y="3633802"/>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7" name="Rectangle 17"/>
                <p:cNvSpPr txBox="1">
                  <a:spLocks/>
                </p:cNvSpPr>
                <p:nvPr/>
              </p:nvSpPr>
              <p:spPr>
                <a:xfrm>
                  <a:off x="7424737"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8" name="Rectangle 17"/>
                <p:cNvSpPr txBox="1">
                  <a:spLocks/>
                </p:cNvSpPr>
                <p:nvPr/>
              </p:nvSpPr>
              <p:spPr>
                <a:xfrm>
                  <a:off x="8232775"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a:spLocks/>
                </p:cNvSpPr>
                <p:nvPr/>
              </p:nvSpPr>
              <p:spPr>
                <a:xfrm>
                  <a:off x="6400800" y="3910533"/>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8</a:t>
                  </a:r>
                </a:p>
              </p:txBody>
            </p:sp>
            <p:sp>
              <p:nvSpPr>
                <p:cNvPr id="120" name="Rectangle 17"/>
                <p:cNvSpPr txBox="1">
                  <a:spLocks/>
                </p:cNvSpPr>
                <p:nvPr/>
              </p:nvSpPr>
              <p:spPr>
                <a:xfrm>
                  <a:off x="7424737"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a:t>
                  </a:r>
                </a:p>
              </p:txBody>
            </p:sp>
            <p:sp>
              <p:nvSpPr>
                <p:cNvPr id="121" name="Rectangle 17"/>
                <p:cNvSpPr txBox="1">
                  <a:spLocks/>
                </p:cNvSpPr>
                <p:nvPr/>
              </p:nvSpPr>
              <p:spPr>
                <a:xfrm>
                  <a:off x="8232775"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a:spLocks/>
                </p:cNvSpPr>
                <p:nvPr/>
              </p:nvSpPr>
              <p:spPr>
                <a:xfrm>
                  <a:off x="6400800" y="4227038"/>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18</a:t>
                  </a:r>
                </a:p>
              </p:txBody>
            </p:sp>
            <p:sp>
              <p:nvSpPr>
                <p:cNvPr id="123" name="Rectangle 17"/>
                <p:cNvSpPr txBox="1">
                  <a:spLocks/>
                </p:cNvSpPr>
                <p:nvPr/>
              </p:nvSpPr>
              <p:spPr>
                <a:xfrm>
                  <a:off x="7424737"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a:t>
                  </a:r>
                </a:p>
              </p:txBody>
            </p:sp>
            <p:sp>
              <p:nvSpPr>
                <p:cNvPr id="124" name="Rectangle 17"/>
                <p:cNvSpPr txBox="1">
                  <a:spLocks/>
                </p:cNvSpPr>
                <p:nvPr/>
              </p:nvSpPr>
              <p:spPr>
                <a:xfrm>
                  <a:off x="8232775"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a:spLocks/>
                </p:cNvSpPr>
                <p:nvPr/>
              </p:nvSpPr>
              <p:spPr>
                <a:xfrm>
                  <a:off x="7135866" y="4533618"/>
                  <a:ext cx="901700" cy="215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b="1" dirty="0">
                      <a:solidFill>
                        <a:srgbClr val="000000"/>
                      </a:solidFill>
                      <a:ea typeface="Arial Unicode MS"/>
                      <a:cs typeface="Arial Unicode MS"/>
                    </a:rPr>
                    <a:t>Total</a:t>
                  </a:r>
                </a:p>
              </p:txBody>
            </p:sp>
            <p:sp>
              <p:nvSpPr>
                <p:cNvPr id="126" name="Rectangle 17"/>
                <p:cNvSpPr txBox="1">
                  <a:spLocks/>
                </p:cNvSpPr>
                <p:nvPr/>
              </p:nvSpPr>
              <p:spPr>
                <a:xfrm>
                  <a:off x="8232775" y="452245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a:spLocks/>
              </p:cNvSpPr>
              <p:nvPr/>
            </p:nvSpPr>
            <p:spPr>
              <a:xfrm>
                <a:off x="5385792" y="1619113"/>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Of these </a:t>
                </a:r>
              </a:p>
              <a:p>
                <a:pPr fontAlgn="base">
                  <a:spcBef>
                    <a:spcPct val="0"/>
                  </a:spcBef>
                  <a:spcAft>
                    <a:spcPct val="0"/>
                  </a:spcAft>
                  <a:buClr>
                    <a:srgbClr val="002960"/>
                  </a:buClr>
                  <a:defRPr/>
                </a:pPr>
                <a:r>
                  <a:rPr lang="en-US" sz="1319" b="1" dirty="0">
                    <a:solidFill>
                      <a:srgbClr val="000000"/>
                    </a:solidFill>
                    <a:cs typeface="Arial"/>
                  </a:rPr>
                  <a:t>30 para-meters</a:t>
                </a:r>
              </a:p>
            </p:txBody>
          </p:sp>
          <p:sp>
            <p:nvSpPr>
              <p:cNvPr id="70" name="!RnmA-00018"/>
              <p:cNvSpPr txBox="1">
                <a:spLocks/>
              </p:cNvSpPr>
              <p:nvPr/>
            </p:nvSpPr>
            <p:spPr>
              <a:xfrm>
                <a:off x="6400800" y="1619113"/>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another 8 parameters it is at Level 3</a:t>
                </a:r>
              </a:p>
            </p:txBody>
          </p:sp>
          <p:sp>
            <p:nvSpPr>
              <p:cNvPr id="72" name="Rectangle 17"/>
              <p:cNvSpPr txBox="1">
                <a:spLocks/>
              </p:cNvSpPr>
              <p:nvPr/>
            </p:nvSpPr>
            <p:spPr>
              <a:xfrm>
                <a:off x="6400800" y="2714849"/>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a:spLocks/>
              </p:cNvSpPr>
              <p:nvPr/>
            </p:nvSpPr>
            <p:spPr>
              <a:xfrm>
                <a:off x="5385792" y="5064585"/>
                <a:ext cx="936000" cy="1188000"/>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Company X Rating</a:t>
                </a:r>
              </a:p>
            </p:txBody>
          </p:sp>
          <p:grpSp>
            <p:nvGrpSpPr>
              <p:cNvPr id="134153" name="Group 134152"/>
              <p:cNvGrpSpPr>
                <a:grpSpLocks/>
              </p:cNvGrpSpPr>
              <p:nvPr/>
            </p:nvGrpSpPr>
            <p:grpSpPr>
              <a:xfrm>
                <a:off x="6400800" y="5064585"/>
                <a:ext cx="2517775" cy="1077460"/>
                <a:chOff x="6400800" y="4973964"/>
                <a:chExt cx="2517775" cy="1077460"/>
              </a:xfrm>
            </p:grpSpPr>
            <p:sp>
              <p:nvSpPr>
                <p:cNvPr id="135" name="Rectangle 83"/>
                <p:cNvSpPr txBox="1">
                  <a:spLocks/>
                </p:cNvSpPr>
                <p:nvPr/>
              </p:nvSpPr>
              <p:spPr>
                <a:xfrm>
                  <a:off x="6400800" y="4973964"/>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(Total points/applicable parameters): 76 / 30 = 2.53</a:t>
                  </a:r>
                </a:p>
              </p:txBody>
            </p:sp>
            <p:sp>
              <p:nvSpPr>
                <p:cNvPr id="136" name="Rectangle 83"/>
                <p:cNvSpPr txBox="1">
                  <a:spLocks/>
                </p:cNvSpPr>
                <p:nvPr/>
              </p:nvSpPr>
              <p:spPr>
                <a:xfrm>
                  <a:off x="6400800" y="5620295"/>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COMPANY X is rated as: </a:t>
                  </a:r>
                  <a:br>
                    <a:rPr lang="en-US" sz="1319" dirty="0">
                      <a:solidFill>
                        <a:srgbClr val="000000"/>
                      </a:solidFill>
                    </a:rPr>
                  </a:br>
                  <a:r>
                    <a:rPr lang="en-US" sz="1319"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114300 w 6972300"/>
                  <a:gd name="connsiteY0" fmla="*/ 1257300 h 5600700"/>
                  <a:gd name="connsiteX1" fmla="*/ 114300 w 6972300"/>
                  <a:gd name="connsiteY1" fmla="*/ 0 h 5600700"/>
                  <a:gd name="connsiteX2" fmla="*/ 6901420 w 6972300"/>
                  <a:gd name="connsiteY2" fmla="*/ 3780972 h 5600700"/>
                  <a:gd name="connsiteX3" fmla="*/ 6972300 w 6972300"/>
                  <a:gd name="connsiteY3" fmla="*/ 5600700 h 5600700"/>
                  <a:gd name="connsiteX4" fmla="*/ 0 w 6972300"/>
                  <a:gd name="connsiteY4" fmla="*/ 1295400 h 5600700"/>
                  <a:gd name="connsiteX0" fmla="*/ 114300 w 6915595"/>
                  <a:gd name="connsiteY0" fmla="*/ 1257300 h 5586186"/>
                  <a:gd name="connsiteX1" fmla="*/ 114300 w 6915595"/>
                  <a:gd name="connsiteY1" fmla="*/ 0 h 5586186"/>
                  <a:gd name="connsiteX2" fmla="*/ 6901420 w 6915595"/>
                  <a:gd name="connsiteY2" fmla="*/ 3780972 h 5586186"/>
                  <a:gd name="connsiteX3" fmla="*/ 6915595 w 6915595"/>
                  <a:gd name="connsiteY3" fmla="*/ 5586186 h 5586186"/>
                  <a:gd name="connsiteX4" fmla="*/ 0 w 6915595"/>
                  <a:gd name="connsiteY4" fmla="*/ 1295400 h 5586186"/>
                  <a:gd name="connsiteX0" fmla="*/ 114300 w 6915595"/>
                  <a:gd name="connsiteY0" fmla="*/ 1257300 h 5557158"/>
                  <a:gd name="connsiteX1" fmla="*/ 114300 w 6915595"/>
                  <a:gd name="connsiteY1" fmla="*/ 0 h 5557158"/>
                  <a:gd name="connsiteX2" fmla="*/ 6901420 w 6915595"/>
                  <a:gd name="connsiteY2" fmla="*/ 3780972 h 5557158"/>
                  <a:gd name="connsiteX3" fmla="*/ 6915595 w 6915595"/>
                  <a:gd name="connsiteY3" fmla="*/ 5557158 h 5557158"/>
                  <a:gd name="connsiteX4" fmla="*/ 0 w 6915595"/>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873066 w 6901420"/>
                  <a:gd name="connsiteY3" fmla="*/ 5557158 h 5557158"/>
                  <a:gd name="connsiteX4" fmla="*/ 0 w 6901420"/>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901418 w 6901420"/>
                  <a:gd name="connsiteY3" fmla="*/ 5557158 h 5557158"/>
                  <a:gd name="connsiteX4" fmla="*/ 0 w 6901420"/>
                  <a:gd name="connsiteY4" fmla="*/ 1295400 h 5557158"/>
                  <a:gd name="connsiteX0" fmla="*/ -1 w 6787119"/>
                  <a:gd name="connsiteY0" fmla="*/ 1257300 h 5557158"/>
                  <a:gd name="connsiteX1" fmla="*/ -1 w 6787119"/>
                  <a:gd name="connsiteY1" fmla="*/ 0 h 5557158"/>
                  <a:gd name="connsiteX2" fmla="*/ 6787119 w 6787119"/>
                  <a:gd name="connsiteY2" fmla="*/ 3780972 h 5557158"/>
                  <a:gd name="connsiteX3" fmla="*/ 6787117 w 6787119"/>
                  <a:gd name="connsiteY3" fmla="*/ 5557158 h 5557158"/>
                </a:gdLst>
                <a:ahLst/>
                <a:cxnLst>
                  <a:cxn ang="0">
                    <a:pos x="connsiteX0" y="connsiteY0"/>
                  </a:cxn>
                  <a:cxn ang="0">
                    <a:pos x="connsiteX1" y="connsiteY1"/>
                  </a:cxn>
                  <a:cxn ang="0">
                    <a:pos x="connsiteX2" y="connsiteY2"/>
                  </a:cxn>
                  <a:cxn ang="0">
                    <a:pos x="connsiteX3" y="connsiteY3"/>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801100"/>
                  <a:gd name="connsiteY0" fmla="*/ 76200 h 4129314"/>
                  <a:gd name="connsiteX1" fmla="*/ 0 w 8801100"/>
                  <a:gd name="connsiteY1" fmla="*/ 381000 h 4129314"/>
                  <a:gd name="connsiteX2" fmla="*/ 6874329 w 8801100"/>
                  <a:gd name="connsiteY2" fmla="*/ 4129314 h 4129314"/>
                  <a:gd name="connsiteX3" fmla="*/ 8801100 w 8801100"/>
                  <a:gd name="connsiteY3" fmla="*/ 3810000 h 4129314"/>
                  <a:gd name="connsiteX4" fmla="*/ 1638300 w 8801100"/>
                  <a:gd name="connsiteY4" fmla="*/ 0 h 4129314"/>
                  <a:gd name="connsiteX0" fmla="*/ 1562100 w 8801100"/>
                  <a:gd name="connsiteY0" fmla="*/ 76200 h 4172857"/>
                  <a:gd name="connsiteX1" fmla="*/ 0 w 8801100"/>
                  <a:gd name="connsiteY1" fmla="*/ 381000 h 4172857"/>
                  <a:gd name="connsiteX2" fmla="*/ 6874329 w 8801100"/>
                  <a:gd name="connsiteY2" fmla="*/ 4172857 h 4172857"/>
                  <a:gd name="connsiteX3" fmla="*/ 8801100 w 8801100"/>
                  <a:gd name="connsiteY3" fmla="*/ 3810000 h 4172857"/>
                  <a:gd name="connsiteX4" fmla="*/ 1638300 w 8801100"/>
                  <a:gd name="connsiteY4" fmla="*/ 0 h 417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3" name="Rectangle 30720"/>
              <p:cNvSpPr txBox="1">
                <a:spLocks/>
              </p:cNvSpPr>
              <p:nvPr/>
            </p:nvSpPr>
            <p:spPr>
              <a:xfrm>
                <a:off x="4475859" y="4899383"/>
                <a:ext cx="936590" cy="312842"/>
              </a:xfrm>
              <a:prstGeom prst="rect">
                <a:avLst/>
              </a:prstGeom>
              <a:noFill/>
              <a:ln w="9525">
                <a:noFill/>
                <a:miter lim="800000"/>
                <a:headEnd/>
                <a:tailEnd/>
              </a:ln>
              <a:effectLst/>
              <a:scene3d>
                <a:camera prst="isometricOffAxis2Left">
                  <a:rot lat="429657" lon="19878083" rev="191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BRONZE</a:t>
                </a:r>
              </a:p>
            </p:txBody>
          </p:sp>
          <p:sp>
            <p:nvSpPr>
              <p:cNvPr id="84" name="TextBox 83"/>
              <p:cNvSpPr txBox="1"/>
              <p:nvPr/>
            </p:nvSpPr>
            <p:spPr>
              <a:xfrm rot="20946639">
                <a:off x="6952086" y="5327224"/>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&gt;2.2 &amp; </a:t>
                </a:r>
                <a:r>
                  <a:rPr lang="en-GB" sz="1507" dirty="0" err="1">
                    <a:solidFill>
                      <a:srgbClr val="000000"/>
                    </a:solidFill>
                  </a:rPr>
                  <a:t>upto</a:t>
                </a:r>
                <a:r>
                  <a:rPr lang="en-GB" sz="1507"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Lst>
                <a:ahLst/>
                <a:cxnLst>
                  <a:cxn ang="0">
                    <a:pos x="connsiteX0" y="connsiteY0"/>
                  </a:cxn>
                  <a:cxn ang="0">
                    <a:pos x="connsiteX1" y="connsiteY1"/>
                  </a:cxn>
                  <a:cxn ang="0">
                    <a:pos x="connsiteX2" y="connsiteY2"/>
                  </a:cxn>
                  <a:cxn ang="0">
                    <a:pos x="connsiteX3" y="connsiteY3"/>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Lst>
                <a:ahLst/>
                <a:cxnLst>
                  <a:cxn ang="0">
                    <a:pos x="connsiteX0" y="connsiteY0"/>
                  </a:cxn>
                  <a:cxn ang="0">
                    <a:pos x="connsiteX1" y="connsiteY1"/>
                  </a:cxn>
                  <a:cxn ang="0">
                    <a:pos x="connsiteX2" y="connsiteY2"/>
                  </a:cxn>
                  <a:cxn ang="0">
                    <a:pos x="connsiteX3" y="connsiteY3"/>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Lst>
                <a:ahLst/>
                <a:cxnLst>
                  <a:cxn ang="0">
                    <a:pos x="connsiteX0" y="connsiteY0"/>
                  </a:cxn>
                  <a:cxn ang="0">
                    <a:pos x="connsiteX1" y="connsiteY1"/>
                  </a:cxn>
                  <a:cxn ang="0">
                    <a:pos x="connsiteX2" y="connsiteY2"/>
                  </a:cxn>
                  <a:cxn ang="0">
                    <a:pos x="connsiteX3" y="connsiteY3"/>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9" name="Rectangle 30720"/>
              <p:cNvSpPr txBox="1">
                <a:spLocks/>
              </p:cNvSpPr>
              <p:nvPr/>
            </p:nvSpPr>
            <p:spPr>
              <a:xfrm>
                <a:off x="5159108" y="4199186"/>
                <a:ext cx="936590" cy="312842"/>
              </a:xfrm>
              <a:prstGeom prst="rect">
                <a:avLst/>
              </a:prstGeom>
              <a:noFill/>
              <a:ln w="9525">
                <a:noFill/>
                <a:miter lim="800000"/>
                <a:headEnd/>
                <a:tailEnd/>
              </a:ln>
              <a:effectLst/>
              <a:scene3d>
                <a:camera prst="isometricOffAxis2Left">
                  <a:rot lat="429657" lon="19878083" rev="194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SILVER</a:t>
                </a:r>
              </a:p>
            </p:txBody>
          </p:sp>
          <p:sp>
            <p:nvSpPr>
              <p:cNvPr id="90" name="TextBox 89"/>
              <p:cNvSpPr txBox="1"/>
              <p:nvPr/>
            </p:nvSpPr>
            <p:spPr>
              <a:xfrm rot="20877508">
                <a:off x="7223970" y="4598977"/>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a:solidFill>
                      <a:srgbClr val="000000"/>
                    </a:solidFill>
                  </a:rPr>
                  <a:t>&gt;2.5 </a:t>
                </a:r>
                <a:r>
                  <a:rPr lang="en-GB" sz="1507" dirty="0">
                    <a:solidFill>
                      <a:srgbClr val="000000"/>
                    </a:solidFill>
                  </a:rPr>
                  <a:t>&amp; </a:t>
                </a:r>
                <a:r>
                  <a:rPr lang="en-GB" sz="1507" dirty="0" err="1">
                    <a:solidFill>
                      <a:srgbClr val="000000"/>
                    </a:solidFill>
                  </a:rPr>
                  <a:t>upto</a:t>
                </a:r>
                <a:r>
                  <a:rPr lang="en-GB" sz="1507"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Lst>
                <a:ahLst/>
                <a:cxnLst>
                  <a:cxn ang="0">
                    <a:pos x="connsiteX0" y="connsiteY0"/>
                  </a:cxn>
                  <a:cxn ang="0">
                    <a:pos x="connsiteX1" y="connsiteY1"/>
                  </a:cxn>
                  <a:cxn ang="0">
                    <a:pos x="connsiteX2" y="connsiteY2"/>
                  </a:cxn>
                  <a:cxn ang="0">
                    <a:pos x="connsiteX3" y="connsiteY3"/>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Lst>
                  <a:ahLst/>
                  <a:cxnLst>
                    <a:cxn ang="0">
                      <a:pos x="connsiteX0" y="connsiteY0"/>
                    </a:cxn>
                    <a:cxn ang="0">
                      <a:pos x="connsiteX1" y="connsiteY1"/>
                    </a:cxn>
                    <a:cxn ang="0">
                      <a:pos x="connsiteX2" y="connsiteY2"/>
                    </a:cxn>
                    <a:cxn ang="0">
                      <a:pos x="connsiteX3" y="connsiteY3"/>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Lst>
                  <a:ahLst/>
                  <a:cxnLst>
                    <a:cxn ang="0">
                      <a:pos x="connsiteX0" y="connsiteY0"/>
                    </a:cxn>
                    <a:cxn ang="0">
                      <a:pos x="connsiteX1" y="connsiteY1"/>
                    </a:cxn>
                    <a:cxn ang="0">
                      <a:pos x="connsiteX2" y="connsiteY2"/>
                    </a:cxn>
                    <a:cxn ang="0">
                      <a:pos x="connsiteX3" y="connsiteY3"/>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6" name="Rectangle 30720"/>
                <p:cNvSpPr txBox="1">
                  <a:spLocks/>
                </p:cNvSpPr>
                <p:nvPr/>
              </p:nvSpPr>
              <p:spPr>
                <a:xfrm>
                  <a:off x="5655459" y="3466706"/>
                  <a:ext cx="936590" cy="312842"/>
                </a:xfrm>
                <a:prstGeom prst="rect">
                  <a:avLst/>
                </a:prstGeom>
                <a:noFill/>
                <a:ln w="9525">
                  <a:noFill/>
                  <a:miter lim="800000"/>
                  <a:headEnd/>
                  <a:tailEnd/>
                </a:ln>
                <a:effectLst/>
                <a:scene3d>
                  <a:camera prst="isometricOffAxis2Left">
                    <a:rot lat="429657" lon="19878083" rev="197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GOLD</a:t>
                  </a:r>
                </a:p>
              </p:txBody>
            </p:sp>
            <p:sp>
              <p:nvSpPr>
                <p:cNvPr id="97" name="TextBox 96"/>
                <p:cNvSpPr txBox="1"/>
                <p:nvPr/>
              </p:nvSpPr>
              <p:spPr>
                <a:xfrm rot="20946639">
                  <a:off x="7502821" y="3884143"/>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&gt;3.0 &amp; </a:t>
                  </a:r>
                  <a:r>
                    <a:rPr lang="en-GB" sz="1507" dirty="0" err="1">
                      <a:solidFill>
                        <a:srgbClr val="000000"/>
                      </a:solidFill>
                    </a:rPr>
                    <a:t>upto</a:t>
                  </a:r>
                  <a:r>
                    <a:rPr lang="en-GB" sz="1507"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Lst>
                <a:ahLst/>
                <a:cxnLst>
                  <a:cxn ang="0">
                    <a:pos x="connsiteX0" y="connsiteY0"/>
                  </a:cxn>
                  <a:cxn ang="0">
                    <a:pos x="connsiteX1" y="connsiteY1"/>
                  </a:cxn>
                  <a:cxn ang="0">
                    <a:pos x="connsiteX2" y="connsiteY2"/>
                  </a:cxn>
                  <a:cxn ang="0">
                    <a:pos x="connsiteX3" y="connsiteY3"/>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Lst>
                <a:ahLst/>
                <a:cxnLst>
                  <a:cxn ang="0">
                    <a:pos x="connsiteX0" y="connsiteY0"/>
                  </a:cxn>
                  <a:cxn ang="0">
                    <a:pos x="connsiteX1" y="connsiteY1"/>
                  </a:cxn>
                  <a:cxn ang="0">
                    <a:pos x="connsiteX2" y="connsiteY2"/>
                  </a:cxn>
                  <a:cxn ang="0">
                    <a:pos x="connsiteX3" y="connsiteY3"/>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Lst>
                <a:ahLst/>
                <a:cxnLst>
                  <a:cxn ang="0">
                    <a:pos x="connsiteX0" y="connsiteY0"/>
                  </a:cxn>
                  <a:cxn ang="0">
                    <a:pos x="connsiteX1" y="connsiteY1"/>
                  </a:cxn>
                  <a:cxn ang="0">
                    <a:pos x="connsiteX2" y="connsiteY2"/>
                  </a:cxn>
                  <a:cxn ang="0">
                    <a:pos x="connsiteX3" y="connsiteY3"/>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2" name="Rectangle 30720"/>
              <p:cNvSpPr txBox="1">
                <a:spLocks/>
              </p:cNvSpPr>
              <p:nvPr/>
            </p:nvSpPr>
            <p:spPr>
              <a:xfrm>
                <a:off x="6033364" y="2769388"/>
                <a:ext cx="1506962" cy="333905"/>
              </a:xfrm>
              <a:prstGeom prst="rect">
                <a:avLst/>
              </a:prstGeom>
              <a:noFill/>
              <a:ln w="9525">
                <a:noFill/>
                <a:miter lim="800000"/>
                <a:headEnd/>
                <a:tailEnd/>
              </a:ln>
              <a:effectLst/>
              <a:scene3d>
                <a:camera prst="isometricOffAxis2Left">
                  <a:rot lat="429657" lon="19878083" rev="200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DIAMOND</a:t>
                </a:r>
              </a:p>
            </p:txBody>
          </p:sp>
          <p:sp>
            <p:nvSpPr>
              <p:cNvPr id="103" name="TextBox 102"/>
              <p:cNvSpPr txBox="1"/>
              <p:nvPr/>
            </p:nvSpPr>
            <p:spPr>
              <a:xfrm rot="20946639">
                <a:off x="7913024" y="3054057"/>
                <a:ext cx="1046371" cy="522526"/>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&gt;3.5 </a:t>
                </a:r>
                <a:r>
                  <a:rPr lang="en-GB" sz="1507" dirty="0" err="1">
                    <a:solidFill>
                      <a:srgbClr val="000000"/>
                    </a:solidFill>
                  </a:rPr>
                  <a:t>upto</a:t>
                </a:r>
                <a:r>
                  <a:rPr lang="en-GB" sz="1507"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 name="connsiteX0" fmla="*/ 0 w 8023357"/>
                  <a:gd name="connsiteY0" fmla="*/ 1706790 h 4123125"/>
                  <a:gd name="connsiteX1" fmla="*/ 367393 w 8023357"/>
                  <a:gd name="connsiteY1" fmla="*/ 0 h 4123125"/>
                  <a:gd name="connsiteX2" fmla="*/ 8023357 w 8023357"/>
                  <a:gd name="connsiteY2" fmla="*/ 2431844 h 4123125"/>
                  <a:gd name="connsiteX3" fmla="*/ 8023357 w 8023357"/>
                  <a:gd name="connsiteY3" fmla="*/ 4123125 h 4123125"/>
                  <a:gd name="connsiteX0" fmla="*/ 0 w 8023357"/>
                  <a:gd name="connsiteY0" fmla="*/ 1163865 h 3580200"/>
                  <a:gd name="connsiteX1" fmla="*/ 5443 w 8023357"/>
                  <a:gd name="connsiteY1" fmla="*/ 0 h 3580200"/>
                  <a:gd name="connsiteX2" fmla="*/ 8023357 w 8023357"/>
                  <a:gd name="connsiteY2" fmla="*/ 1888919 h 3580200"/>
                  <a:gd name="connsiteX3" fmla="*/ 8023357 w 8023357"/>
                  <a:gd name="connsiteY3" fmla="*/ 3580200 h 3580200"/>
                  <a:gd name="connsiteX0" fmla="*/ 0 w 8023357"/>
                  <a:gd name="connsiteY0" fmla="*/ 1163865 h 3580200"/>
                  <a:gd name="connsiteX1" fmla="*/ 5443 w 8023357"/>
                  <a:gd name="connsiteY1" fmla="*/ 0 h 3580200"/>
                  <a:gd name="connsiteX2" fmla="*/ 7947157 w 8023357"/>
                  <a:gd name="connsiteY2" fmla="*/ 2022269 h 3580200"/>
                  <a:gd name="connsiteX3" fmla="*/ 8023357 w 8023357"/>
                  <a:gd name="connsiteY3" fmla="*/ 3580200 h 3580200"/>
                  <a:gd name="connsiteX0" fmla="*/ 0 w 8013832"/>
                  <a:gd name="connsiteY0" fmla="*/ 1163865 h 3484950"/>
                  <a:gd name="connsiteX1" fmla="*/ 5443 w 8013832"/>
                  <a:gd name="connsiteY1" fmla="*/ 0 h 3484950"/>
                  <a:gd name="connsiteX2" fmla="*/ 7947157 w 8013832"/>
                  <a:gd name="connsiteY2" fmla="*/ 2022269 h 3484950"/>
                  <a:gd name="connsiteX3" fmla="*/ 8013832 w 8013832"/>
                  <a:gd name="connsiteY3" fmla="*/ 3484950 h 3484950"/>
                  <a:gd name="connsiteX0" fmla="*/ 0 w 7956682"/>
                  <a:gd name="connsiteY0" fmla="*/ 1163865 h 3561150"/>
                  <a:gd name="connsiteX1" fmla="*/ 5443 w 7956682"/>
                  <a:gd name="connsiteY1" fmla="*/ 0 h 3561150"/>
                  <a:gd name="connsiteX2" fmla="*/ 7947157 w 7956682"/>
                  <a:gd name="connsiteY2" fmla="*/ 2022269 h 3561150"/>
                  <a:gd name="connsiteX3" fmla="*/ 7956682 w 7956682"/>
                  <a:gd name="connsiteY3" fmla="*/ 3561150 h 3561150"/>
                  <a:gd name="connsiteX0" fmla="*/ 0 w 7994782"/>
                  <a:gd name="connsiteY0" fmla="*/ 1163865 h 3504000"/>
                  <a:gd name="connsiteX1" fmla="*/ 5443 w 7994782"/>
                  <a:gd name="connsiteY1" fmla="*/ 0 h 3504000"/>
                  <a:gd name="connsiteX2" fmla="*/ 7947157 w 7994782"/>
                  <a:gd name="connsiteY2" fmla="*/ 2022269 h 3504000"/>
                  <a:gd name="connsiteX3" fmla="*/ 7994782 w 7994782"/>
                  <a:gd name="connsiteY3" fmla="*/ 3504000 h 3504000"/>
                </a:gdLst>
                <a:ahLst/>
                <a:cxnLst>
                  <a:cxn ang="0">
                    <a:pos x="connsiteX0" y="connsiteY0"/>
                  </a:cxn>
                  <a:cxn ang="0">
                    <a:pos x="connsiteX1" y="connsiteY1"/>
                  </a:cxn>
                  <a:cxn ang="0">
                    <a:pos x="connsiteX2" y="connsiteY2"/>
                  </a:cxn>
                  <a:cxn ang="0">
                    <a:pos x="connsiteX3" y="connsiteY3"/>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 name="connsiteX0" fmla="*/ 0 w 9486900"/>
                  <a:gd name="connsiteY0" fmla="*/ 215900 h 2654300"/>
                  <a:gd name="connsiteX1" fmla="*/ 7518400 w 9486900"/>
                  <a:gd name="connsiteY1" fmla="*/ 2654300 h 2654300"/>
                  <a:gd name="connsiteX2" fmla="*/ 9486900 w 9486900"/>
                  <a:gd name="connsiteY2" fmla="*/ 2374900 h 2654300"/>
                  <a:gd name="connsiteX3" fmla="*/ 1320800 w 9486900"/>
                  <a:gd name="connsiteY3" fmla="*/ 0 h 2654300"/>
                  <a:gd name="connsiteX0" fmla="*/ 0 w 9944100"/>
                  <a:gd name="connsiteY0" fmla="*/ 673100 h 2654300"/>
                  <a:gd name="connsiteX1" fmla="*/ 7975600 w 9944100"/>
                  <a:gd name="connsiteY1" fmla="*/ 2654300 h 2654300"/>
                  <a:gd name="connsiteX2" fmla="*/ 9944100 w 9944100"/>
                  <a:gd name="connsiteY2" fmla="*/ 2374900 h 2654300"/>
                  <a:gd name="connsiteX3" fmla="*/ 1778000 w 9944100"/>
                  <a:gd name="connsiteY3" fmla="*/ 0 h 2654300"/>
                  <a:gd name="connsiteX0" fmla="*/ 0 w 9944100"/>
                  <a:gd name="connsiteY0" fmla="*/ 673100 h 2667000"/>
                  <a:gd name="connsiteX1" fmla="*/ 7785100 w 9944100"/>
                  <a:gd name="connsiteY1" fmla="*/ 2667000 h 2667000"/>
                  <a:gd name="connsiteX2" fmla="*/ 9944100 w 9944100"/>
                  <a:gd name="connsiteY2" fmla="*/ 2374900 h 2667000"/>
                  <a:gd name="connsiteX3" fmla="*/ 1778000 w 9944100"/>
                  <a:gd name="connsiteY3" fmla="*/ 0 h 2667000"/>
                  <a:gd name="connsiteX0" fmla="*/ 0 w 9944100"/>
                  <a:gd name="connsiteY0" fmla="*/ 0 h 1993900"/>
                  <a:gd name="connsiteX1" fmla="*/ 7785100 w 9944100"/>
                  <a:gd name="connsiteY1" fmla="*/ 1993900 h 1993900"/>
                  <a:gd name="connsiteX2" fmla="*/ 9944100 w 9944100"/>
                  <a:gd name="connsiteY2" fmla="*/ 1701800 h 1993900"/>
                  <a:gd name="connsiteX3" fmla="*/ 3403600 w 9944100"/>
                  <a:gd name="connsiteY3" fmla="*/ 304800 h 1993900"/>
                  <a:gd name="connsiteX0" fmla="*/ 0 w 9944100"/>
                  <a:gd name="connsiteY0" fmla="*/ 266700 h 2260600"/>
                  <a:gd name="connsiteX1" fmla="*/ 7785100 w 9944100"/>
                  <a:gd name="connsiteY1" fmla="*/ 2260600 h 2260600"/>
                  <a:gd name="connsiteX2" fmla="*/ 9944100 w 9944100"/>
                  <a:gd name="connsiteY2" fmla="*/ 1968500 h 2260600"/>
                  <a:gd name="connsiteX3" fmla="*/ 1752600 w 9944100"/>
                  <a:gd name="connsiteY3" fmla="*/ 0 h 2260600"/>
                  <a:gd name="connsiteX0" fmla="*/ 0 w 10007600"/>
                  <a:gd name="connsiteY0" fmla="*/ 228600 h 2260600"/>
                  <a:gd name="connsiteX1" fmla="*/ 7848600 w 10007600"/>
                  <a:gd name="connsiteY1" fmla="*/ 2260600 h 2260600"/>
                  <a:gd name="connsiteX2" fmla="*/ 10007600 w 10007600"/>
                  <a:gd name="connsiteY2" fmla="*/ 1968500 h 2260600"/>
                  <a:gd name="connsiteX3" fmla="*/ 1816100 w 10007600"/>
                  <a:gd name="connsiteY3" fmla="*/ 0 h 2260600"/>
                  <a:gd name="connsiteX0" fmla="*/ 0 w 10007600"/>
                  <a:gd name="connsiteY0" fmla="*/ 0 h 2032000"/>
                  <a:gd name="connsiteX1" fmla="*/ 7848600 w 10007600"/>
                  <a:gd name="connsiteY1" fmla="*/ 2032000 h 2032000"/>
                  <a:gd name="connsiteX2" fmla="*/ 10007600 w 10007600"/>
                  <a:gd name="connsiteY2" fmla="*/ 1739900 h 2032000"/>
                  <a:gd name="connsiteX3" fmla="*/ 2044700 w 10007600"/>
                  <a:gd name="connsiteY3" fmla="*/ 88900 h 2032000"/>
                  <a:gd name="connsiteX0" fmla="*/ 0 w 10007600"/>
                  <a:gd name="connsiteY0" fmla="*/ 203200 h 2235200"/>
                  <a:gd name="connsiteX1" fmla="*/ 7848600 w 10007600"/>
                  <a:gd name="connsiteY1" fmla="*/ 2235200 h 2235200"/>
                  <a:gd name="connsiteX2" fmla="*/ 10007600 w 10007600"/>
                  <a:gd name="connsiteY2" fmla="*/ 1943100 h 2235200"/>
                  <a:gd name="connsiteX3" fmla="*/ 1854200 w 10007600"/>
                  <a:gd name="connsiteY3" fmla="*/ 0 h 2235200"/>
                  <a:gd name="connsiteX0" fmla="*/ 0 w 10020300"/>
                  <a:gd name="connsiteY0" fmla="*/ 203200 h 2235200"/>
                  <a:gd name="connsiteX1" fmla="*/ 7861300 w 10020300"/>
                  <a:gd name="connsiteY1" fmla="*/ 2235200 h 2235200"/>
                  <a:gd name="connsiteX2" fmla="*/ 10020300 w 10020300"/>
                  <a:gd name="connsiteY2" fmla="*/ 1943100 h 2235200"/>
                  <a:gd name="connsiteX3" fmla="*/ 1866900 w 10020300"/>
                  <a:gd name="connsiteY3" fmla="*/ 0 h 2235200"/>
                </a:gdLst>
                <a:ahLst/>
                <a:cxnLst>
                  <a:cxn ang="0">
                    <a:pos x="connsiteX0" y="connsiteY0"/>
                  </a:cxn>
                  <a:cxn ang="0">
                    <a:pos x="connsiteX1" y="connsiteY1"/>
                  </a:cxn>
                  <a:cxn ang="0">
                    <a:pos x="connsiteX2" y="connsiteY2"/>
                  </a:cxn>
                  <a:cxn ang="0">
                    <a:pos x="connsiteX3" y="connsiteY3"/>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 name="connsiteX0" fmla="*/ 3366076 w 5432601"/>
                  <a:gd name="connsiteY0" fmla="*/ 559952 h 2427969"/>
                  <a:gd name="connsiteX1" fmla="*/ 5359986 w 5432601"/>
                  <a:gd name="connsiteY1" fmla="*/ 0 h 2427969"/>
                  <a:gd name="connsiteX2" fmla="*/ 5432597 w 5432601"/>
                  <a:gd name="connsiteY2" fmla="*/ 1699533 h 2427969"/>
                  <a:gd name="connsiteX3" fmla="*/ -1 w 5432601"/>
                  <a:gd name="connsiteY3" fmla="*/ 2427969 h 2427969"/>
                  <a:gd name="connsiteX0" fmla="*/ 2307327 w 5432602"/>
                  <a:gd name="connsiteY0" fmla="*/ 404169 h 2427969"/>
                  <a:gd name="connsiteX1" fmla="*/ 5359987 w 5432602"/>
                  <a:gd name="connsiteY1" fmla="*/ 0 h 2427969"/>
                  <a:gd name="connsiteX2" fmla="*/ 5432598 w 5432602"/>
                  <a:gd name="connsiteY2" fmla="*/ 1699533 h 2427969"/>
                  <a:gd name="connsiteX3" fmla="*/ 0 w 5432602"/>
                  <a:gd name="connsiteY3" fmla="*/ 2427969 h 2427969"/>
                  <a:gd name="connsiteX0" fmla="*/ -1 w 3125274"/>
                  <a:gd name="connsiteY0" fmla="*/ 404169 h 2237567"/>
                  <a:gd name="connsiteX1" fmla="*/ 3052659 w 3125274"/>
                  <a:gd name="connsiteY1" fmla="*/ 0 h 2237567"/>
                  <a:gd name="connsiteX2" fmla="*/ 3125270 w 3125274"/>
                  <a:gd name="connsiteY2" fmla="*/ 1699533 h 2237567"/>
                  <a:gd name="connsiteX3" fmla="*/ 74860 w 3125274"/>
                  <a:gd name="connsiteY3" fmla="*/ 2237567 h 2237567"/>
                  <a:gd name="connsiteX0" fmla="*/ 0 w 3125275"/>
                  <a:gd name="connsiteY0" fmla="*/ 404169 h 2192130"/>
                  <a:gd name="connsiteX1" fmla="*/ 3052660 w 3125275"/>
                  <a:gd name="connsiteY1" fmla="*/ 0 h 2192130"/>
                  <a:gd name="connsiteX2" fmla="*/ 3125271 w 3125275"/>
                  <a:gd name="connsiteY2" fmla="*/ 1699533 h 2192130"/>
                  <a:gd name="connsiteX3" fmla="*/ 213822 w 3125275"/>
                  <a:gd name="connsiteY3" fmla="*/ 2192130 h 2192130"/>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Lst>
                <a:ahLst/>
                <a:cxnLst>
                  <a:cxn ang="0">
                    <a:pos x="connsiteX0" y="connsiteY0"/>
                  </a:cxn>
                  <a:cxn ang="0">
                    <a:pos x="connsiteX1" y="connsiteY1"/>
                  </a:cxn>
                  <a:cxn ang="0">
                    <a:pos x="connsiteX2" y="connsiteY2"/>
                  </a:cxn>
                  <a:cxn ang="0">
                    <a:pos x="connsiteX3" y="connsiteY3"/>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30" name="Rectangle 30720"/>
              <p:cNvSpPr txBox="1">
                <a:spLocks/>
              </p:cNvSpPr>
              <p:nvPr/>
            </p:nvSpPr>
            <p:spPr>
              <a:xfrm>
                <a:off x="6517697" y="2109491"/>
                <a:ext cx="1434776" cy="317060"/>
              </a:xfrm>
              <a:prstGeom prst="rect">
                <a:avLst/>
              </a:prstGeom>
              <a:noFill/>
              <a:ln w="9525">
                <a:noFill/>
                <a:miter lim="800000"/>
                <a:headEnd/>
                <a:tailEnd/>
              </a:ln>
              <a:effectLst/>
              <a:scene3d>
                <a:camera prst="isometricOffAxis2Left">
                  <a:rot lat="656201" lon="19678898" rev="20025482"/>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PLATINUM	</a:t>
                </a:r>
              </a:p>
            </p:txBody>
          </p:sp>
          <p:sp>
            <p:nvSpPr>
              <p:cNvPr id="131" name="TextBox 130"/>
              <p:cNvSpPr txBox="1"/>
              <p:nvPr/>
            </p:nvSpPr>
            <p:spPr>
              <a:xfrm rot="20946639">
                <a:off x="8307793" y="2336636"/>
                <a:ext cx="735537" cy="522527"/>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&gt;4.0 </a:t>
                </a:r>
              </a:p>
              <a:p>
                <a:pPr algn="ctr">
                  <a:buClr>
                    <a:srgbClr val="000000"/>
                  </a:buClr>
                </a:pPr>
                <a:r>
                  <a:rPr lang="en-GB" sz="1507" dirty="0" err="1">
                    <a:solidFill>
                      <a:srgbClr val="000000"/>
                    </a:solidFill>
                  </a:rPr>
                  <a:t>upto</a:t>
                </a:r>
                <a:r>
                  <a:rPr lang="en-GB" sz="1507"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marL="396980" indent="-583084">
              <a:spcBef>
                <a:spcPct val="10000"/>
              </a:spcBef>
              <a:buClr>
                <a:srgbClr val="000000"/>
              </a:buClr>
            </a:pPr>
            <a:r>
              <a:rPr lang="en-US" sz="1507"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extLst>
      <p:ext uri="{BB962C8B-B14F-4D97-AF65-F5344CB8AC3E}">
        <p14:creationId xmlns:p14="http://schemas.microsoft.com/office/powerpoint/2010/main" val="372366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3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827590" y="980684"/>
            <a:ext cx="2354759" cy="430887"/>
          </a:xfrm>
        </p:spPr>
        <p:txBody>
          <a:bodyPr/>
          <a:lstStyle/>
          <a:p>
            <a:r>
              <a:rPr lang="en-GB" altLang="en-US" sz="2800" dirty="0"/>
              <a:t>Energy Supply</a:t>
            </a:r>
          </a:p>
        </p:txBody>
      </p:sp>
      <p:sp>
        <p:nvSpPr>
          <p:cNvPr id="499715" name="Rectangle 3"/>
          <p:cNvSpPr>
            <a:spLocks noGrp="1" noChangeArrowheads="1"/>
          </p:cNvSpPr>
          <p:nvPr>
            <p:ph type="body" sz="half" idx="1"/>
          </p:nvPr>
        </p:nvSpPr>
        <p:spPr>
          <a:xfrm>
            <a:off x="827590" y="1632153"/>
            <a:ext cx="6032499" cy="4476547"/>
          </a:xfrm>
        </p:spPr>
        <p:txBody>
          <a:bodyPr/>
          <a:lstStyle/>
          <a:p>
            <a:r>
              <a:rPr lang="en-GB" altLang="en-US" sz="2400" dirty="0"/>
              <a:t>Identify tariffs and supply contracts of organisation</a:t>
            </a:r>
          </a:p>
          <a:p>
            <a:r>
              <a:rPr lang="en-GB" altLang="en-US" sz="2400" dirty="0"/>
              <a:t>Ensure organisation is using correct electricity tariff to suite its load profile</a:t>
            </a:r>
          </a:p>
          <a:p>
            <a:r>
              <a:rPr lang="en-GB" altLang="en-US" sz="2400" dirty="0"/>
              <a:t>Calculate load profile</a:t>
            </a:r>
          </a:p>
          <a:p>
            <a:pPr lvl="1"/>
            <a:r>
              <a:rPr lang="en-GB" altLang="en-US" sz="2400" dirty="0"/>
              <a:t>Regular meter readings – include daytime, night time &amp; weekends</a:t>
            </a:r>
          </a:p>
          <a:p>
            <a:pPr lvl="1"/>
            <a:r>
              <a:rPr lang="en-GB" altLang="en-US" sz="2400" dirty="0"/>
              <a:t>For large electrical loads</a:t>
            </a:r>
          </a:p>
          <a:p>
            <a:pPr lvl="2"/>
            <a:r>
              <a:rPr lang="en-GB" altLang="en-US" sz="2400" dirty="0"/>
              <a:t>Need to be more accurate</a:t>
            </a:r>
          </a:p>
          <a:p>
            <a:pPr lvl="2"/>
            <a:r>
              <a:rPr lang="en-GB" altLang="en-US" sz="2400" dirty="0"/>
              <a:t>Measure every 30 mins, use portable meters if necessary</a:t>
            </a:r>
          </a:p>
          <a:p>
            <a:pPr lvl="1"/>
            <a:r>
              <a:rPr lang="en-GB" altLang="en-US" sz="2400" dirty="0"/>
              <a:t>Investigate large peaks in load</a:t>
            </a:r>
          </a:p>
        </p:txBody>
      </p:sp>
      <p:pic>
        <p:nvPicPr>
          <p:cNvPr id="499717" name="Picture 5" descr="pylons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6221997" y="2874640"/>
            <a:ext cx="2654415" cy="19915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64589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3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723900" y="863440"/>
            <a:ext cx="4629150" cy="430887"/>
          </a:xfrm>
        </p:spPr>
        <p:txBody>
          <a:bodyPr/>
          <a:lstStyle/>
          <a:p>
            <a:r>
              <a:rPr lang="en-GB" altLang="en-US" sz="2800" dirty="0"/>
              <a:t>Plant and equipment</a:t>
            </a:r>
          </a:p>
        </p:txBody>
      </p:sp>
      <p:sp>
        <p:nvSpPr>
          <p:cNvPr id="501763" name="Rectangle 3"/>
          <p:cNvSpPr>
            <a:spLocks noGrp="1" noChangeArrowheads="1"/>
          </p:cNvSpPr>
          <p:nvPr>
            <p:ph idx="1"/>
          </p:nvPr>
        </p:nvSpPr>
        <p:spPr>
          <a:xfrm>
            <a:off x="723900" y="1477822"/>
            <a:ext cx="7874000" cy="4998291"/>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extLst>
      <p:ext uri="{BB962C8B-B14F-4D97-AF65-F5344CB8AC3E}">
        <p14:creationId xmlns:p14="http://schemas.microsoft.com/office/powerpoint/2010/main" val="4137094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35116"/>
            <a:ext cx="4629150" cy="430887"/>
          </a:xfrm>
        </p:spPr>
        <p:txBody>
          <a:bodyPr/>
          <a:lstStyle/>
          <a:p>
            <a:r>
              <a:rPr lang="en-US" sz="2800" dirty="0"/>
              <a:t>Energy and the Environment</a:t>
            </a:r>
          </a:p>
        </p:txBody>
      </p:sp>
      <p:sp>
        <p:nvSpPr>
          <p:cNvPr id="3" name="Content Placeholder 2"/>
          <p:cNvSpPr>
            <a:spLocks noGrp="1"/>
          </p:cNvSpPr>
          <p:nvPr>
            <p:ph idx="1"/>
          </p:nvPr>
        </p:nvSpPr>
        <p:spPr>
          <a:xfrm>
            <a:off x="914400" y="2318022"/>
            <a:ext cx="7226299" cy="3993878"/>
          </a:xfrm>
        </p:spPr>
        <p:txBody>
          <a:bodyPr>
            <a:noAutofit/>
          </a:bodyPr>
          <a:lstStyle/>
          <a:p>
            <a:pPr algn="just"/>
            <a:r>
              <a:rPr lang="en-US" sz="24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2400" dirty="0"/>
              <a:t>emissions</a:t>
            </a:r>
          </a:p>
          <a:p>
            <a:pPr marL="342900" indent="-342900">
              <a:lnSpc>
                <a:spcPct val="150000"/>
              </a:lnSpc>
              <a:buFont typeface="Wingdings" panose="05000000000000000000" pitchFamily="2" charset="2"/>
              <a:buChar char="v"/>
            </a:pPr>
            <a:r>
              <a:rPr lang="en-US" sz="2400" dirty="0"/>
              <a:t>waste</a:t>
            </a:r>
          </a:p>
          <a:p>
            <a:pPr marL="342900" indent="-342900">
              <a:lnSpc>
                <a:spcPct val="150000"/>
              </a:lnSpc>
              <a:buFont typeface="Wingdings" panose="05000000000000000000" pitchFamily="2" charset="2"/>
              <a:buChar char="v"/>
            </a:pPr>
            <a:r>
              <a:rPr lang="en-US" sz="2400" dirty="0"/>
              <a:t>land or water use impacts</a:t>
            </a:r>
          </a:p>
          <a:p>
            <a:pPr marL="342900" indent="-342900">
              <a:lnSpc>
                <a:spcPct val="150000"/>
              </a:lnSpc>
              <a:buFont typeface="Wingdings" panose="05000000000000000000" pitchFamily="2" charset="2"/>
              <a:buChar char="v"/>
            </a:pPr>
            <a:r>
              <a:rPr lang="en-US" sz="2400" dirty="0"/>
              <a:t>others.</a:t>
            </a:r>
          </a:p>
        </p:txBody>
      </p:sp>
    </p:spTree>
    <p:extLst>
      <p:ext uri="{BB962C8B-B14F-4D97-AF65-F5344CB8AC3E}">
        <p14:creationId xmlns:p14="http://schemas.microsoft.com/office/powerpoint/2010/main" val="16951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9</a:t>
            </a:r>
            <a:r>
              <a:rPr lang="en-US" sz="2400" b="1" dirty="0">
                <a:ln/>
                <a:solidFill>
                  <a:schemeClr val="tx1"/>
                </a:solidFill>
              </a:rPr>
              <a:t>-02</a:t>
            </a:r>
            <a:br>
              <a:rPr lang="en-US" sz="2400" b="1" dirty="0">
                <a:ln/>
                <a:solidFill>
                  <a:schemeClr val="tx1"/>
                </a:solidFill>
              </a:rPr>
            </a:br>
            <a:r>
              <a:rPr lang="en-US" sz="2400" b="1" dirty="0">
                <a:ln/>
                <a:solidFill>
                  <a:schemeClr val="tx1"/>
                </a:solidFill>
              </a:rPr>
              <a:t>Planned Maintenance </a:t>
            </a:r>
            <a:endParaRPr lang="en-IN" sz="2400" b="1" dirty="0">
              <a:ln/>
              <a:solidFill>
                <a:schemeClr val="tx1"/>
              </a:solidFill>
            </a:endParaRPr>
          </a:p>
        </p:txBody>
      </p:sp>
    </p:spTree>
    <p:extLst>
      <p:ext uri="{BB962C8B-B14F-4D97-AF65-F5344CB8AC3E}">
        <p14:creationId xmlns:p14="http://schemas.microsoft.com/office/powerpoint/2010/main" val="2204926984"/>
      </p:ext>
    </p:extLst>
  </p:cSld>
  <p:clrMapOvr>
    <a:masterClrMapping/>
  </p:clrMapOvr>
  <p:transition spd="slow">
    <p:wipe dir="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2031325"/>
          </a:xfrm>
        </p:spPr>
        <p:txBody>
          <a:bodyPr/>
          <a:lstStyle/>
          <a:p>
            <a:pPr algn="ctr"/>
            <a:r>
              <a:rPr lang="en-IN" sz="4800" b="1" dirty="0"/>
              <a:t>Objective</a:t>
            </a:r>
          </a:p>
          <a:p>
            <a:pPr algn="ctr"/>
            <a:r>
              <a:rPr lang="en-GB" sz="2800" dirty="0"/>
              <a:t>Ensure the maintenance of all equipment installed to keep the energy consumption level at the optimum, prevent energy wastage and leakages</a:t>
            </a:r>
            <a:endParaRPr lang="en-US" sz="2800" dirty="0"/>
          </a:p>
        </p:txBody>
      </p:sp>
    </p:spTree>
    <p:extLst>
      <p:ext uri="{BB962C8B-B14F-4D97-AF65-F5344CB8AC3E}">
        <p14:creationId xmlns:p14="http://schemas.microsoft.com/office/powerpoint/2010/main" val="1984415376"/>
      </p:ext>
    </p:extLst>
  </p:cSld>
  <p:clrMapOvr>
    <a:masterClrMapping/>
  </p:clrMapOvr>
  <p:transition spd="slow">
    <p:wipe dir="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73669259"/>
              </p:ext>
            </p:extLst>
          </p:nvPr>
        </p:nvGraphicFramePr>
        <p:xfrm>
          <a:off x="191914" y="1614437"/>
          <a:ext cx="8736933" cy="400280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600" b="1" dirty="0">
                          <a:solidFill>
                            <a:schemeClr val="tx1"/>
                          </a:solidFill>
                          <a:latin typeface="Century Gothic" panose="020B0502020202020204" pitchFamily="34" charset="0"/>
                        </a:rPr>
                        <a:t>H-2</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Planned maintenance of energy control systems</a:t>
                      </a:r>
                      <a:endParaRPr lang="en-IN" sz="160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No system of planned maintenance of energy control systems</a:t>
                      </a:r>
                      <a:br>
                        <a:rPr lang="en-IN" sz="1600">
                          <a:solidFill>
                            <a:srgbClr val="000000"/>
                          </a:solidFill>
                          <a:effectLst/>
                          <a:latin typeface="Century Gothic" panose="020B0502020202020204" pitchFamily="34" charset="0"/>
                          <a:ea typeface="Times New Roman"/>
                          <a:cs typeface="Times New Roman"/>
                        </a:rPr>
                      </a:br>
                      <a:r>
                        <a:rPr lang="en-IN" sz="1600">
                          <a:solidFill>
                            <a:srgbClr val="000000"/>
                          </a:solidFill>
                          <a:effectLst/>
                          <a:latin typeface="Century Gothic" panose="020B0502020202020204" pitchFamily="34" charset="0"/>
                          <a:ea typeface="Times New Roman"/>
                          <a:cs typeface="Times New Roman"/>
                        </a:rPr>
                        <a:t>- Equipment are repaired as and when breakdown occurs</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Planned maintenance system in place.</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a:solidFill>
                            <a:srgbClr val="000000"/>
                          </a:solidFill>
                          <a:effectLst/>
                          <a:latin typeface="Century Gothic" panose="020B0502020202020204" pitchFamily="34" charset="0"/>
                          <a:ea typeface="Times New Roman"/>
                          <a:cs typeface="Times New Roman"/>
                        </a:rPr>
                        <a:t>-   Planned maintenance system in place. Adherence to schedule is 50%-80%</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a:solidFill>
                            <a:srgbClr val="000000"/>
                          </a:solidFill>
                          <a:effectLst/>
                          <a:latin typeface="Century Gothic" panose="020B0502020202020204" pitchFamily="34" charset="0"/>
                          <a:ea typeface="Times New Roman"/>
                          <a:cs typeface="Times New Roman"/>
                        </a:rPr>
                        <a:t>-   Planned maintenance system in place. Adherence to schedule is 80-95%</a:t>
                      </a:r>
                      <a:br>
                        <a:rPr lang="en-IN" sz="1600">
                          <a:solidFill>
                            <a:srgbClr val="000000"/>
                          </a:solidFill>
                          <a:effectLst/>
                          <a:latin typeface="Century Gothic" panose="020B0502020202020204" pitchFamily="34" charset="0"/>
                          <a:ea typeface="Times New Roman"/>
                          <a:cs typeface="Times New Roman"/>
                        </a:rPr>
                      </a:br>
                      <a:r>
                        <a:rPr lang="en-IN" sz="1600">
                          <a:solidFill>
                            <a:srgbClr val="000000"/>
                          </a:solidFill>
                          <a:effectLst/>
                          <a:latin typeface="Century Gothic" panose="020B0502020202020204" pitchFamily="34" charset="0"/>
                          <a:ea typeface="Times New Roman"/>
                          <a:cs typeface="Times New Roman"/>
                        </a:rPr>
                        <a:t>- Measures undertaken to eliminate repeat failures</a:t>
                      </a:r>
                      <a:endParaRPr lang="en-IN" sz="160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dirty="0">
                          <a:solidFill>
                            <a:srgbClr val="000000"/>
                          </a:solidFill>
                          <a:effectLst/>
                          <a:latin typeface="Century Gothic" panose="020B0502020202020204" pitchFamily="34" charset="0"/>
                          <a:ea typeface="Times New Roman"/>
                          <a:cs typeface="Times New Roman"/>
                        </a:rPr>
                        <a:t>-   Planned maintenance system in place. Adherence to schedule is &gt;95%</a:t>
                      </a:r>
                      <a:br>
                        <a:rPr lang="en-IN" sz="1600" dirty="0">
                          <a:solidFill>
                            <a:srgbClr val="000000"/>
                          </a:solidFill>
                          <a:effectLst/>
                          <a:latin typeface="Century Gothic" panose="020B0502020202020204" pitchFamily="34" charset="0"/>
                          <a:ea typeface="Times New Roman"/>
                          <a:cs typeface="Times New Roman"/>
                        </a:rPr>
                      </a:br>
                      <a:r>
                        <a:rPr lang="en-IN" sz="1600" dirty="0">
                          <a:solidFill>
                            <a:srgbClr val="000000"/>
                          </a:solidFill>
                          <a:effectLst/>
                          <a:latin typeface="Century Gothic" panose="020B0502020202020204" pitchFamily="34" charset="0"/>
                          <a:ea typeface="Times New Roman"/>
                          <a:cs typeface="Times New Roman"/>
                        </a:rPr>
                        <a:t>-  Machine breakdowns have been reduced by 5% in the last one year</a:t>
                      </a:r>
                      <a:endParaRPr lang="en-IN" sz="160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40136548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9</a:t>
            </a:r>
            <a:r>
              <a:rPr lang="en-US" sz="2400" b="1" dirty="0">
                <a:ln/>
                <a:solidFill>
                  <a:schemeClr val="tx1"/>
                </a:solidFill>
              </a:rPr>
              <a:t>-03</a:t>
            </a:r>
            <a:br>
              <a:rPr lang="en-US" sz="2400" b="1" dirty="0">
                <a:ln/>
                <a:solidFill>
                  <a:schemeClr val="tx1"/>
                </a:solidFill>
              </a:rPr>
            </a:br>
            <a:r>
              <a:rPr lang="en-US" sz="2400" b="1" dirty="0">
                <a:ln/>
                <a:solidFill>
                  <a:schemeClr val="tx1"/>
                </a:solidFill>
              </a:rPr>
              <a:t>Energy Management</a:t>
            </a:r>
            <a:br>
              <a:rPr lang="en-US" sz="2400" b="1" dirty="0">
                <a:ln/>
                <a:solidFill>
                  <a:schemeClr val="tx1"/>
                </a:solidFill>
              </a:rPr>
            </a:br>
            <a:r>
              <a:rPr lang="en-US" sz="2400" b="1" dirty="0">
                <a:ln/>
                <a:solidFill>
                  <a:schemeClr val="tx1"/>
                </a:solidFill>
              </a:rPr>
              <a:t>Performance</a:t>
            </a:r>
            <a:endParaRPr lang="en-IN" sz="2400" b="1" dirty="0">
              <a:ln/>
              <a:solidFill>
                <a:schemeClr val="tx1"/>
              </a:solidFill>
            </a:endParaRPr>
          </a:p>
        </p:txBody>
      </p:sp>
    </p:spTree>
    <p:extLst>
      <p:ext uri="{BB962C8B-B14F-4D97-AF65-F5344CB8AC3E}">
        <p14:creationId xmlns:p14="http://schemas.microsoft.com/office/powerpoint/2010/main" val="3168090829"/>
      </p:ext>
    </p:extLst>
  </p:cSld>
  <p:clrMapOvr>
    <a:masterClrMapping/>
  </p:clrMapOvr>
  <p:transition spd="slow">
    <p:wipe dir="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14400" y="2486430"/>
            <a:ext cx="7288306" cy="1600438"/>
          </a:xfrm>
        </p:spPr>
        <p:txBody>
          <a:bodyPr/>
          <a:lstStyle/>
          <a:p>
            <a:pPr algn="ctr"/>
            <a:r>
              <a:rPr lang="en-IN" sz="4800" b="1" dirty="0"/>
              <a:t>Objective</a:t>
            </a:r>
          </a:p>
          <a:p>
            <a:pPr algn="ctr"/>
            <a:r>
              <a:rPr lang="en-US" sz="2800" dirty="0"/>
              <a:t>To assess the energy efficiency and energy conservation performance of the company</a:t>
            </a:r>
            <a:endParaRPr lang="en-IN" sz="2800" dirty="0"/>
          </a:p>
        </p:txBody>
      </p:sp>
    </p:spTree>
    <p:extLst>
      <p:ext uri="{BB962C8B-B14F-4D97-AF65-F5344CB8AC3E}">
        <p14:creationId xmlns:p14="http://schemas.microsoft.com/office/powerpoint/2010/main" val="2700746202"/>
      </p:ext>
    </p:extLst>
  </p:cSld>
  <p:clrMapOvr>
    <a:masterClrMapping/>
  </p:clrMapOvr>
  <p:transition spd="slow">
    <p:wipe dir="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1133909"/>
              </p:ext>
            </p:extLst>
          </p:nvPr>
        </p:nvGraphicFramePr>
        <p:xfrm>
          <a:off x="191914" y="1614437"/>
          <a:ext cx="8736933" cy="4734329"/>
        </p:xfrm>
        <a:graphic>
          <a:graphicData uri="http://schemas.openxmlformats.org/drawingml/2006/table">
            <a:tbl>
              <a:tblPr firstRow="1" bandRow="1">
                <a:tableStyleId>{72833802-FEF1-4C79-8D5D-14CF1EAF98D9}</a:tableStyleId>
              </a:tblPr>
              <a:tblGrid>
                <a:gridCol w="1462075">
                  <a:extLst>
                    <a:ext uri="{9D8B030D-6E8A-4147-A177-3AD203B41FA5}">
                      <a16:colId xmlns:a16="http://schemas.microsoft.com/office/drawing/2014/main" val="20000"/>
                    </a:ext>
                  </a:extLst>
                </a:gridCol>
                <a:gridCol w="1492624">
                  <a:extLst>
                    <a:ext uri="{9D8B030D-6E8A-4147-A177-3AD203B41FA5}">
                      <a16:colId xmlns:a16="http://schemas.microsoft.com/office/drawing/2014/main" val="20001"/>
                    </a:ext>
                  </a:extLst>
                </a:gridCol>
                <a:gridCol w="1506070">
                  <a:extLst>
                    <a:ext uri="{9D8B030D-6E8A-4147-A177-3AD203B41FA5}">
                      <a16:colId xmlns:a16="http://schemas.microsoft.com/office/drawing/2014/main" val="20002"/>
                    </a:ext>
                  </a:extLst>
                </a:gridCol>
                <a:gridCol w="1506071">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98493">
                  <a:extLst>
                    <a:ext uri="{9D8B030D-6E8A-4147-A177-3AD203B41FA5}">
                      <a16:colId xmlns:a16="http://schemas.microsoft.com/office/drawing/2014/main" val="20005"/>
                    </a:ext>
                  </a:extLst>
                </a:gridCol>
              </a:tblGrid>
              <a:tr h="365598">
                <a:tc>
                  <a:txBody>
                    <a:bodyPr/>
                    <a:lstStyle/>
                    <a:p>
                      <a:pPr algn="ctr"/>
                      <a:r>
                        <a:rPr lang="en-US" sz="1600" b="1" dirty="0">
                          <a:solidFill>
                            <a:schemeClr val="tx1"/>
                          </a:solidFill>
                          <a:latin typeface="Century Gothic" panose="020B0502020202020204" pitchFamily="34" charset="0"/>
                        </a:rPr>
                        <a:t>Q-2</a:t>
                      </a:r>
                      <a:endParaRPr lang="en-IN" sz="1600" b="1" dirty="0">
                        <a:solidFill>
                          <a:schemeClr val="tx1"/>
                        </a:solidFill>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Struggler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Beginner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Organized</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Achiever</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600" b="1" dirty="0">
                          <a:solidFill>
                            <a:schemeClr val="tx1"/>
                          </a:solidFill>
                          <a:latin typeface="Century Gothic" panose="020B0502020202020204" pitchFamily="34" charset="0"/>
                        </a:rPr>
                        <a:t>World class</a:t>
                      </a:r>
                      <a:endParaRPr lang="en-IN" sz="1600" b="1" dirty="0">
                        <a:solidFill>
                          <a:schemeClr val="tx1"/>
                        </a:solidFill>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9827">
                <a:tc>
                  <a:txBody>
                    <a:bodyPr/>
                    <a:lstStyle/>
                    <a:p>
                      <a:pPr algn="ctr">
                        <a:spcAft>
                          <a:spcPts val="1200"/>
                        </a:spcAft>
                      </a:pPr>
                      <a:r>
                        <a:rPr lang="en-IN" sz="1600" b="0" i="0" dirty="0">
                          <a:solidFill>
                            <a:srgbClr val="000000"/>
                          </a:solidFill>
                          <a:effectLst/>
                          <a:latin typeface="Century Gothic" panose="020B0502020202020204" pitchFamily="34" charset="0"/>
                          <a:ea typeface="Times New Roman"/>
                          <a:cs typeface="Times New Roman"/>
                        </a:rPr>
                        <a:t>Energy performance</a:t>
                      </a:r>
                      <a:endParaRPr lang="en-IN" sz="1600" b="0" i="0" dirty="0">
                        <a:effectLst/>
                        <a:latin typeface="Century Gothic" panose="020B0502020202020204" pitchFamily="34" charset="0"/>
                        <a:ea typeface="MS Mincho"/>
                        <a:cs typeface="Times New Roman"/>
                      </a:endParaRPr>
                    </a:p>
                  </a:txBody>
                  <a:tcPr marL="38576" marR="3857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0" dirty="0">
                          <a:solidFill>
                            <a:srgbClr val="000000"/>
                          </a:solidFill>
                          <a:effectLst/>
                          <a:latin typeface="Century Gothic" panose="020B0502020202020204" pitchFamily="34" charset="0"/>
                          <a:ea typeface="Times New Roman"/>
                          <a:cs typeface="Times New Roman"/>
                        </a:rPr>
                        <a:t>-   Energy performance indicators are not fully defined</a:t>
                      </a:r>
                      <a:endParaRPr lang="en-IN" sz="16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0">
                          <a:solidFill>
                            <a:srgbClr val="000000"/>
                          </a:solidFill>
                          <a:effectLst/>
                          <a:latin typeface="Century Gothic" panose="020B0502020202020204" pitchFamily="34" charset="0"/>
                          <a:ea typeface="Times New Roman"/>
                          <a:cs typeface="Times New Roman"/>
                        </a:rPr>
                        <a:t>-   Important energy performance indicators are defined and monitored for compliance. </a:t>
                      </a:r>
                      <a:br>
                        <a:rPr lang="en-IN" sz="1600" b="0" i="0">
                          <a:solidFill>
                            <a:srgbClr val="000000"/>
                          </a:solidFill>
                          <a:effectLst/>
                          <a:latin typeface="Century Gothic" panose="020B0502020202020204" pitchFamily="34" charset="0"/>
                          <a:ea typeface="Times New Roman"/>
                          <a:cs typeface="Times New Roman"/>
                        </a:rPr>
                      </a:br>
                      <a:r>
                        <a:rPr lang="en-IN" sz="1600" b="0" i="0">
                          <a:solidFill>
                            <a:srgbClr val="000000"/>
                          </a:solidFill>
                          <a:effectLst/>
                          <a:latin typeface="Century Gothic" panose="020B0502020202020204" pitchFamily="34" charset="0"/>
                          <a:ea typeface="Times New Roman"/>
                          <a:cs typeface="Times New Roman"/>
                        </a:rPr>
                        <a:t>-   Sets yearly targets for reduction in specific energy consumptions and achieves these up to 50%</a:t>
                      </a:r>
                      <a:endParaRPr lang="en-IN" sz="1600" b="0" i="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600" b="0" i="0" dirty="0">
                          <a:solidFill>
                            <a:srgbClr val="000000"/>
                          </a:solidFill>
                          <a:effectLst/>
                          <a:latin typeface="Century Gothic" panose="020B0502020202020204" pitchFamily="34" charset="0"/>
                          <a:ea typeface="Times New Roman"/>
                          <a:cs typeface="Times New Roman"/>
                        </a:rPr>
                        <a:t>-   All energy performance indicators are monitored</a:t>
                      </a:r>
                      <a:br>
                        <a:rPr lang="en-IN" sz="1600" b="0" i="0" dirty="0">
                          <a:solidFill>
                            <a:srgbClr val="000000"/>
                          </a:solidFill>
                          <a:effectLst/>
                          <a:latin typeface="Century Gothic" panose="020B0502020202020204" pitchFamily="34" charset="0"/>
                          <a:ea typeface="Times New Roman"/>
                          <a:cs typeface="Times New Roman"/>
                        </a:rPr>
                      </a:br>
                      <a:r>
                        <a:rPr lang="en-IN" sz="1600" b="0" i="0" dirty="0">
                          <a:solidFill>
                            <a:srgbClr val="000000"/>
                          </a:solidFill>
                          <a:effectLst/>
                          <a:latin typeface="Century Gothic" panose="020B0502020202020204" pitchFamily="34" charset="0"/>
                          <a:ea typeface="Times New Roman"/>
                          <a:cs typeface="Times New Roman"/>
                        </a:rPr>
                        <a:t>-   Achieves 5% reduction over previous year in specific energy consumption for the products</a:t>
                      </a:r>
                      <a:endParaRPr lang="en-IN" sz="16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0">
                          <a:solidFill>
                            <a:srgbClr val="000000"/>
                          </a:solidFill>
                          <a:effectLst/>
                          <a:latin typeface="Century Gothic" panose="020B0502020202020204" pitchFamily="34" charset="0"/>
                          <a:ea typeface="Times New Roman"/>
                          <a:cs typeface="Times New Roman"/>
                        </a:rPr>
                        <a:t>-  Achieves over 5% and up to 10% reduction over previous year in specific energy consumption for the products </a:t>
                      </a:r>
                      <a:endParaRPr lang="en-IN" sz="1600" b="0" i="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600" b="0" i="0" dirty="0">
                          <a:solidFill>
                            <a:srgbClr val="000000"/>
                          </a:solidFill>
                          <a:effectLst/>
                          <a:latin typeface="Century Gothic" panose="020B0502020202020204" pitchFamily="34" charset="0"/>
                          <a:ea typeface="Times New Roman"/>
                          <a:cs typeface="Times New Roman"/>
                        </a:rPr>
                        <a:t>-  Achieves over 10% reduction over previous year in specific energy consumption for the products </a:t>
                      </a:r>
                      <a:endParaRPr lang="en-IN" sz="1600" b="0" i="0" dirty="0">
                        <a:effectLst/>
                        <a:latin typeface="Century Gothic" panose="020B0502020202020204" pitchFamily="34" charset="0"/>
                        <a:ea typeface="MS Mincho"/>
                        <a:cs typeface="Times New Roman"/>
                      </a:endParaRPr>
                    </a:p>
                  </a:txBody>
                  <a:tcPr marL="38576" marR="38576"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291">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31615"/>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16539968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Exercise-13</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System for Energy Efficiency</a:t>
            </a:r>
          </a:p>
          <a:p>
            <a:r>
              <a:rPr lang="en-US" sz="2400" dirty="0"/>
              <a:t>     2.  Planned maintenance</a:t>
            </a:r>
          </a:p>
          <a:p>
            <a:r>
              <a:rPr lang="en-US" sz="2400" dirty="0"/>
              <a:t>     3.  Energy Management Performance</a:t>
            </a:r>
          </a:p>
          <a:p>
            <a:r>
              <a:rPr lang="en-US" sz="2400" dirty="0"/>
              <a:t>     </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2202133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5100"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72517" y="395980"/>
            <a:ext cx="6996687" cy="292388"/>
          </a:xfrm>
        </p:spPr>
        <p:txBody>
          <a:bodyPr/>
          <a:lstStyle/>
          <a:p>
            <a:r>
              <a:rPr lang="en-US" dirty="0"/>
              <a:t>7 Step Process flow for ZED rating</a:t>
            </a:r>
            <a:endParaRPr lang="en-GB"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 (in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Tree>
    <p:extLst>
      <p:ext uri="{BB962C8B-B14F-4D97-AF65-F5344CB8AC3E}">
        <p14:creationId xmlns:p14="http://schemas.microsoft.com/office/powerpoint/2010/main" val="372545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058" y="1066380"/>
            <a:ext cx="6172200" cy="430887"/>
          </a:xfrm>
        </p:spPr>
        <p:style>
          <a:lnRef idx="2">
            <a:schemeClr val="accent2"/>
          </a:lnRef>
          <a:fillRef idx="1">
            <a:schemeClr val="lt1"/>
          </a:fillRef>
          <a:effectRef idx="0">
            <a:schemeClr val="accent2"/>
          </a:effectRef>
          <a:fontRef idx="minor">
            <a:schemeClr val="dk1"/>
          </a:fontRef>
        </p:style>
        <p:txBody>
          <a:bodyPr/>
          <a:lstStyle/>
          <a:p>
            <a:pPr algn="ctr"/>
            <a:r>
              <a:rPr lang="en-US" sz="2800" dirty="0"/>
              <a:t>10. Performance Management</a:t>
            </a:r>
            <a:endParaRPr lang="en-IN" sz="2800" dirty="0"/>
          </a:p>
        </p:txBody>
      </p:sp>
      <p:sp>
        <p:nvSpPr>
          <p:cNvPr id="7" name="Content Placeholder 6"/>
          <p:cNvSpPr>
            <a:spLocks noGrp="1"/>
          </p:cNvSpPr>
          <p:nvPr>
            <p:ph idx="1"/>
          </p:nvPr>
        </p:nvSpPr>
        <p:spPr>
          <a:xfrm>
            <a:off x="2306458" y="1992345"/>
            <a:ext cx="4511420" cy="3416320"/>
          </a:xfrm>
        </p:spPr>
        <p:txBody>
          <a:bodyPr/>
          <a:lstStyle/>
          <a:p>
            <a:pPr marL="342900" indent="-342900">
              <a:spcBef>
                <a:spcPts val="600"/>
              </a:spcBef>
              <a:buFont typeface="Wingdings" panose="05000000000000000000" pitchFamily="2" charset="2"/>
              <a:buChar char="v"/>
            </a:pPr>
            <a:r>
              <a:rPr lang="en-US" sz="2400" dirty="0"/>
              <a:t>Quality Performance</a:t>
            </a:r>
          </a:p>
          <a:p>
            <a:pPr marL="342900" indent="-342900">
              <a:spcBef>
                <a:spcPts val="600"/>
              </a:spcBef>
              <a:buFont typeface="Wingdings" panose="05000000000000000000" pitchFamily="2" charset="2"/>
              <a:buChar char="v"/>
            </a:pPr>
            <a:r>
              <a:rPr lang="en-US" sz="2400" dirty="0"/>
              <a:t>Process Performance</a:t>
            </a:r>
          </a:p>
          <a:p>
            <a:pPr marL="342900" indent="-342900">
              <a:spcBef>
                <a:spcPts val="600"/>
              </a:spcBef>
              <a:buFont typeface="Wingdings" panose="05000000000000000000" pitchFamily="2" charset="2"/>
              <a:buChar char="v"/>
            </a:pPr>
            <a:r>
              <a:rPr lang="en-US" sz="2400" dirty="0"/>
              <a:t>Environmental Performance</a:t>
            </a:r>
          </a:p>
          <a:p>
            <a:pPr marL="342900" indent="-342900">
              <a:spcBef>
                <a:spcPts val="600"/>
              </a:spcBef>
              <a:buFont typeface="Wingdings" panose="05000000000000000000" pitchFamily="2" charset="2"/>
              <a:buChar char="v"/>
            </a:pPr>
            <a:r>
              <a:rPr lang="en-US" sz="2400" dirty="0"/>
              <a:t>Energy Performance</a:t>
            </a:r>
          </a:p>
          <a:p>
            <a:pPr marL="342900" indent="-342900">
              <a:spcBef>
                <a:spcPts val="600"/>
              </a:spcBef>
              <a:buFont typeface="Wingdings" panose="05000000000000000000" pitchFamily="2" charset="2"/>
              <a:buChar char="v"/>
            </a:pPr>
            <a:r>
              <a:rPr lang="en-US" sz="2400" dirty="0"/>
              <a:t>Safety Performance</a:t>
            </a:r>
          </a:p>
          <a:p>
            <a:pPr marL="342900" indent="-342900">
              <a:spcBef>
                <a:spcPts val="600"/>
              </a:spcBef>
              <a:buFont typeface="Wingdings" panose="05000000000000000000" pitchFamily="2" charset="2"/>
              <a:buChar char="v"/>
            </a:pPr>
            <a:r>
              <a:rPr lang="en-US" sz="2400" dirty="0"/>
              <a:t>Employee Involvement Performance</a:t>
            </a:r>
          </a:p>
          <a:p>
            <a:pPr marL="342900" indent="-342900">
              <a:spcBef>
                <a:spcPts val="600"/>
              </a:spcBef>
              <a:buFont typeface="Wingdings" panose="05000000000000000000" pitchFamily="2" charset="2"/>
              <a:buChar char="v"/>
            </a:pPr>
            <a:r>
              <a:rPr lang="en-US" sz="2400" b="1" dirty="0"/>
              <a:t>Business Performance</a:t>
            </a:r>
            <a:endParaRPr lang="en-IN" sz="2400" b="1" dirty="0"/>
          </a:p>
        </p:txBody>
      </p:sp>
    </p:spTree>
    <p:extLst>
      <p:ext uri="{BB962C8B-B14F-4D97-AF65-F5344CB8AC3E}">
        <p14:creationId xmlns:p14="http://schemas.microsoft.com/office/powerpoint/2010/main" val="360603186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80731462"/>
              </p:ext>
            </p:extLst>
          </p:nvPr>
        </p:nvGraphicFramePr>
        <p:xfrm>
          <a:off x="914399" y="198537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2069021" y="1088631"/>
            <a:ext cx="5165497"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10. Overall Company Performance</a:t>
            </a:r>
            <a:endParaRPr lang="en-IN" sz="2800" kern="0" dirty="0">
              <a:ln/>
              <a:solidFill>
                <a:schemeClr val="tx1"/>
              </a:solidFill>
            </a:endParaRPr>
          </a:p>
        </p:txBody>
      </p:sp>
    </p:spTree>
    <p:extLst>
      <p:ext uri="{BB962C8B-B14F-4D97-AF65-F5344CB8AC3E}">
        <p14:creationId xmlns:p14="http://schemas.microsoft.com/office/powerpoint/2010/main" val="310244932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10-01</a:t>
            </a:r>
            <a:br>
              <a:rPr lang="en-US" sz="2400" b="1" dirty="0">
                <a:ln/>
                <a:solidFill>
                  <a:schemeClr val="tx1"/>
                </a:solidFill>
              </a:rPr>
            </a:br>
            <a:r>
              <a:rPr lang="en-US" sz="2400" b="1" dirty="0">
                <a:ln/>
                <a:solidFill>
                  <a:schemeClr val="tx1"/>
                </a:solidFill>
              </a:rPr>
              <a:t>Inventory Turnover</a:t>
            </a:r>
            <a:endParaRPr lang="en-IN" sz="2400" b="1" dirty="0">
              <a:ln/>
              <a:solidFill>
                <a:schemeClr val="tx1"/>
              </a:solidFill>
            </a:endParaRPr>
          </a:p>
        </p:txBody>
      </p:sp>
    </p:spTree>
    <p:extLst>
      <p:ext uri="{BB962C8B-B14F-4D97-AF65-F5344CB8AC3E}">
        <p14:creationId xmlns:p14="http://schemas.microsoft.com/office/powerpoint/2010/main" val="1045228438"/>
      </p:ext>
    </p:extLst>
  </p:cSld>
  <p:clrMapOvr>
    <a:masterClrMapping/>
  </p:clrMapOvr>
  <p:transition spd="slow">
    <p:wipe dir="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169551"/>
          </a:xfrm>
        </p:spPr>
        <p:txBody>
          <a:bodyPr/>
          <a:lstStyle/>
          <a:p>
            <a:pPr algn="ctr"/>
            <a:r>
              <a:rPr lang="en-IN" sz="4800" b="1" dirty="0"/>
              <a:t>Objective</a:t>
            </a:r>
          </a:p>
          <a:p>
            <a:pPr algn="ctr"/>
            <a:r>
              <a:rPr lang="en-US" sz="2800" dirty="0"/>
              <a:t>To measure the improvement in flow</a:t>
            </a:r>
            <a:endParaRPr lang="en-IN" sz="2800" dirty="0"/>
          </a:p>
        </p:txBody>
      </p:sp>
    </p:spTree>
    <p:extLst>
      <p:ext uri="{BB962C8B-B14F-4D97-AF65-F5344CB8AC3E}">
        <p14:creationId xmlns:p14="http://schemas.microsoft.com/office/powerpoint/2010/main" val="2196401485"/>
      </p:ext>
    </p:extLst>
  </p:cSld>
  <p:clrMapOvr>
    <a:masterClrMapping/>
  </p:clrMapOvr>
  <p:transition spd="slow">
    <p:wipe dir="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16550760"/>
              </p:ext>
            </p:extLst>
          </p:nvPr>
        </p:nvGraphicFramePr>
        <p:xfrm>
          <a:off x="191914" y="2260421"/>
          <a:ext cx="8736933" cy="2042638"/>
        </p:xfrm>
        <a:graphic>
          <a:graphicData uri="http://schemas.openxmlformats.org/drawingml/2006/table">
            <a:tbl>
              <a:tblPr firstRow="1" bandRow="1">
                <a:tableStyleId>{72833802-FEF1-4C79-8D5D-14CF1EAF98D9}</a:tableStyleId>
              </a:tblPr>
              <a:tblGrid>
                <a:gridCol w="1233474">
                  <a:extLst>
                    <a:ext uri="{9D8B030D-6E8A-4147-A177-3AD203B41FA5}">
                      <a16:colId xmlns:a16="http://schemas.microsoft.com/office/drawing/2014/main" val="20000"/>
                    </a:ext>
                  </a:extLst>
                </a:gridCol>
                <a:gridCol w="1210236">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R-4</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a:solidFill>
                            <a:srgbClr val="000000"/>
                          </a:solidFill>
                          <a:effectLst/>
                          <a:latin typeface="Century Gothic" panose="020B0502020202020204" pitchFamily="34" charset="0"/>
                          <a:ea typeface="Times New Roman"/>
                          <a:cs typeface="Times New Roman"/>
                        </a:rPr>
                        <a:t>Inventory turnover (ITR)</a:t>
                      </a:r>
                      <a:endParaRPr lang="en-IN" sz="1800">
                        <a:effectLst/>
                        <a:latin typeface="Century Gothic" panose="020B0502020202020204" pitchFamily="34" charset="0"/>
                        <a:ea typeface="MS Mincho"/>
                        <a:cs typeface="Times New Roman"/>
                      </a:endParaRPr>
                    </a:p>
                  </a:txBody>
                  <a:tcPr marL="51435" marR="51435"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ITR is not measured.</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&lt;10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a:solidFill>
                            <a:srgbClr val="000000"/>
                          </a:solidFill>
                          <a:effectLst/>
                          <a:latin typeface="Century Gothic" panose="020B0502020202020204" pitchFamily="34" charset="0"/>
                          <a:ea typeface="Times New Roman"/>
                          <a:cs typeface="Times New Roman"/>
                        </a:rPr>
                        <a:t>10-25</a:t>
                      </a:r>
                      <a:endParaRPr lang="en-IN" sz="180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a:solidFill>
                            <a:srgbClr val="000000"/>
                          </a:solidFill>
                          <a:effectLst/>
                          <a:latin typeface="Century Gothic" panose="020B0502020202020204" pitchFamily="34" charset="0"/>
                          <a:ea typeface="Times New Roman"/>
                          <a:cs typeface="Times New Roman"/>
                        </a:rPr>
                        <a:t>15-20</a:t>
                      </a:r>
                      <a:endParaRPr lang="en-IN" sz="180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&gt;20</a:t>
                      </a:r>
                      <a:endParaRPr lang="en-IN" sz="1800" dirty="0">
                        <a:effectLst/>
                        <a:latin typeface="Century Gothic" panose="020B0502020202020204" pitchFamily="34" charset="0"/>
                        <a:ea typeface="MS Mincho"/>
                        <a:cs typeface="Times New Roman"/>
                      </a:endParaRPr>
                    </a:p>
                  </a:txBody>
                  <a:tcPr marL="51435" marR="51435"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2458">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156659480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10-02</a:t>
            </a:r>
            <a:br>
              <a:rPr lang="en-US" sz="2400" b="1" dirty="0">
                <a:ln/>
                <a:solidFill>
                  <a:schemeClr val="tx1"/>
                </a:solidFill>
              </a:rPr>
            </a:br>
            <a:r>
              <a:rPr lang="en-US" sz="2400" b="1" dirty="0">
                <a:ln/>
                <a:solidFill>
                  <a:schemeClr val="tx1"/>
                </a:solidFill>
              </a:rPr>
              <a:t>Turnover Growth</a:t>
            </a:r>
            <a:endParaRPr lang="en-IN" sz="2400" b="1" dirty="0">
              <a:ln/>
              <a:solidFill>
                <a:schemeClr val="tx1"/>
              </a:solidFill>
            </a:endParaRPr>
          </a:p>
        </p:txBody>
      </p:sp>
    </p:spTree>
    <p:extLst>
      <p:ext uri="{BB962C8B-B14F-4D97-AF65-F5344CB8AC3E}">
        <p14:creationId xmlns:p14="http://schemas.microsoft.com/office/powerpoint/2010/main" val="2976817979"/>
      </p:ext>
    </p:extLst>
  </p:cSld>
  <p:clrMapOvr>
    <a:masterClrMapping/>
  </p:clrMapOvr>
  <p:transition spd="slow">
    <p:wipe dir="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169551"/>
          </a:xfrm>
        </p:spPr>
        <p:txBody>
          <a:bodyPr/>
          <a:lstStyle/>
          <a:p>
            <a:pPr algn="ctr"/>
            <a:r>
              <a:rPr lang="en-IN" sz="4800" b="1" dirty="0"/>
              <a:t>Objective</a:t>
            </a:r>
          </a:p>
          <a:p>
            <a:pPr algn="ctr"/>
            <a:r>
              <a:rPr lang="en-US" sz="2800" dirty="0"/>
              <a:t>To assess the growth in business</a:t>
            </a:r>
            <a:endParaRPr lang="en-IN" sz="2800" dirty="0"/>
          </a:p>
        </p:txBody>
      </p:sp>
    </p:spTree>
    <p:extLst>
      <p:ext uri="{BB962C8B-B14F-4D97-AF65-F5344CB8AC3E}">
        <p14:creationId xmlns:p14="http://schemas.microsoft.com/office/powerpoint/2010/main" val="243502015"/>
      </p:ext>
    </p:extLst>
  </p:cSld>
  <p:clrMapOvr>
    <a:masterClrMapping/>
  </p:clrMapOvr>
  <p:transition spd="slow">
    <p:wipe dir="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40715364"/>
              </p:ext>
            </p:extLst>
          </p:nvPr>
        </p:nvGraphicFramePr>
        <p:xfrm>
          <a:off x="191914" y="1735985"/>
          <a:ext cx="8736933" cy="3154680"/>
        </p:xfrm>
        <a:graphic>
          <a:graphicData uri="http://schemas.openxmlformats.org/drawingml/2006/table">
            <a:tbl>
              <a:tblPr firstRow="1" bandRow="1">
                <a:tableStyleId>{72833802-FEF1-4C79-8D5D-14CF1EAF98D9}</a:tableStyleId>
              </a:tblPr>
              <a:tblGrid>
                <a:gridCol w="1045215">
                  <a:extLst>
                    <a:ext uri="{9D8B030D-6E8A-4147-A177-3AD203B41FA5}">
                      <a16:colId xmlns:a16="http://schemas.microsoft.com/office/drawing/2014/main" val="20000"/>
                    </a:ext>
                  </a:extLst>
                </a:gridCol>
                <a:gridCol w="1398495">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R-1</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800">
                          <a:solidFill>
                            <a:srgbClr val="000000"/>
                          </a:solidFill>
                          <a:effectLst/>
                          <a:latin typeface="Century Gothic" panose="020B0502020202020204" pitchFamily="34" charset="0"/>
                          <a:ea typeface="Times New Roman"/>
                          <a:cs typeface="Times New Roman"/>
                        </a:rPr>
                        <a:t>Turnover growth</a:t>
                      </a:r>
                      <a:endParaRPr lang="en-IN" sz="18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800" dirty="0">
                          <a:solidFill>
                            <a:srgbClr val="000000"/>
                          </a:solidFill>
                          <a:effectLst/>
                          <a:latin typeface="Century Gothic" panose="020B0502020202020204" pitchFamily="34" charset="0"/>
                          <a:ea typeface="Times New Roman"/>
                          <a:cs typeface="Times New Roman"/>
                        </a:rPr>
                        <a:t>-   Stagnant turnover. No growth or decline.</a:t>
                      </a:r>
                      <a:br>
                        <a:rPr lang="en-IN" sz="1800" dirty="0">
                          <a:solidFill>
                            <a:srgbClr val="000000"/>
                          </a:solidFill>
                          <a:effectLst/>
                          <a:latin typeface="Century Gothic" panose="020B0502020202020204" pitchFamily="34" charset="0"/>
                          <a:ea typeface="Times New Roman"/>
                          <a:cs typeface="Times New Roman"/>
                        </a:rPr>
                      </a:br>
                      <a:br>
                        <a:rPr lang="en-IN" sz="1800" dirty="0">
                          <a:solidFill>
                            <a:srgbClr val="000000"/>
                          </a:solidFill>
                          <a:effectLst/>
                          <a:latin typeface="Century Gothic" panose="020B0502020202020204" pitchFamily="34" charset="0"/>
                          <a:ea typeface="Times New Roman"/>
                          <a:cs typeface="Times New Roman"/>
                        </a:rPr>
                      </a:b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800">
                          <a:solidFill>
                            <a:srgbClr val="000000"/>
                          </a:solidFill>
                          <a:effectLst/>
                          <a:latin typeface="Century Gothic" panose="020B0502020202020204" pitchFamily="34" charset="0"/>
                          <a:ea typeface="Times New Roman"/>
                          <a:cs typeface="Times New Roman"/>
                        </a:rPr>
                        <a:t>-   Growth over last financial year by 5%</a:t>
                      </a:r>
                      <a:br>
                        <a:rPr lang="en-IN" sz="1800">
                          <a:solidFill>
                            <a:srgbClr val="000000"/>
                          </a:solidFill>
                          <a:effectLst/>
                          <a:latin typeface="Century Gothic" panose="020B0502020202020204" pitchFamily="34" charset="0"/>
                          <a:ea typeface="Times New Roman"/>
                          <a:cs typeface="Times New Roman"/>
                        </a:rPr>
                      </a:br>
                      <a:br>
                        <a:rPr lang="en-IN" sz="1800">
                          <a:solidFill>
                            <a:srgbClr val="000000"/>
                          </a:solidFill>
                          <a:effectLst/>
                          <a:latin typeface="Century Gothic" panose="020B0502020202020204" pitchFamily="34" charset="0"/>
                          <a:ea typeface="Times New Roman"/>
                          <a:cs typeface="Times New Roman"/>
                        </a:rPr>
                      </a:br>
                      <a:br>
                        <a:rPr lang="en-IN" sz="1800">
                          <a:solidFill>
                            <a:srgbClr val="000000"/>
                          </a:solidFill>
                          <a:effectLst/>
                          <a:latin typeface="Century Gothic" panose="020B0502020202020204" pitchFamily="34" charset="0"/>
                          <a:ea typeface="Times New Roman"/>
                          <a:cs typeface="Times New Roman"/>
                        </a:rPr>
                      </a:br>
                      <a:endParaRPr lang="en-IN" sz="18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800">
                          <a:solidFill>
                            <a:srgbClr val="000000"/>
                          </a:solidFill>
                          <a:effectLst/>
                          <a:latin typeface="Century Gothic" panose="020B0502020202020204" pitchFamily="34" charset="0"/>
                          <a:ea typeface="Times New Roman"/>
                          <a:cs typeface="Times New Roman"/>
                        </a:rPr>
                        <a:t>-   Consistent Growth YOY 5% and more over last 3 financial years.</a:t>
                      </a:r>
                      <a:br>
                        <a:rPr lang="en-IN" sz="1800">
                          <a:solidFill>
                            <a:srgbClr val="000000"/>
                          </a:solidFill>
                          <a:effectLst/>
                          <a:latin typeface="Century Gothic" panose="020B0502020202020204" pitchFamily="34" charset="0"/>
                          <a:ea typeface="Times New Roman"/>
                          <a:cs typeface="Times New Roman"/>
                        </a:rPr>
                      </a:br>
                      <a:br>
                        <a:rPr lang="en-IN" sz="1800">
                          <a:solidFill>
                            <a:srgbClr val="000000"/>
                          </a:solidFill>
                          <a:effectLst/>
                          <a:latin typeface="Century Gothic" panose="020B0502020202020204" pitchFamily="34" charset="0"/>
                          <a:ea typeface="Times New Roman"/>
                          <a:cs typeface="Times New Roman"/>
                        </a:rPr>
                      </a:br>
                      <a:br>
                        <a:rPr lang="en-IN" sz="1800">
                          <a:solidFill>
                            <a:srgbClr val="000000"/>
                          </a:solidFill>
                          <a:effectLst/>
                          <a:latin typeface="Century Gothic" panose="020B0502020202020204" pitchFamily="34" charset="0"/>
                          <a:ea typeface="Times New Roman"/>
                          <a:cs typeface="Times New Roman"/>
                        </a:rPr>
                      </a:br>
                      <a:endParaRPr lang="en-IN" sz="18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a:solidFill>
                            <a:srgbClr val="000000"/>
                          </a:solidFill>
                          <a:effectLst/>
                          <a:latin typeface="Century Gothic" panose="020B0502020202020204" pitchFamily="34" charset="0"/>
                          <a:ea typeface="Times New Roman"/>
                          <a:cs typeface="Times New Roman"/>
                        </a:rPr>
                        <a:t>-   Consistent Growth YOY 10% and more over last 3 financial years.</a:t>
                      </a:r>
                      <a:endParaRPr lang="en-IN" sz="180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800" dirty="0">
                          <a:solidFill>
                            <a:srgbClr val="000000"/>
                          </a:solidFill>
                          <a:effectLst/>
                          <a:latin typeface="Century Gothic" panose="020B0502020202020204" pitchFamily="34" charset="0"/>
                          <a:ea typeface="Times New Roman"/>
                          <a:cs typeface="Times New Roman"/>
                        </a:rPr>
                        <a:t>-   Consistent Growth YOY 15% and more over last 3 financial years. </a:t>
                      </a:r>
                      <a:endParaRPr lang="en-IN" sz="18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19380950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10-03</a:t>
            </a:r>
            <a:br>
              <a:rPr lang="en-US" sz="2400" b="1" dirty="0">
                <a:ln/>
                <a:solidFill>
                  <a:schemeClr val="tx1"/>
                </a:solidFill>
              </a:rPr>
            </a:br>
            <a:r>
              <a:rPr lang="en-US" sz="2400" b="1" dirty="0">
                <a:ln/>
                <a:solidFill>
                  <a:schemeClr val="tx1"/>
                </a:solidFill>
              </a:rPr>
              <a:t>Profit Growth</a:t>
            </a:r>
            <a:endParaRPr lang="en-IN" sz="2400" b="1" dirty="0">
              <a:ln/>
              <a:solidFill>
                <a:schemeClr val="tx1"/>
              </a:solidFill>
            </a:endParaRPr>
          </a:p>
        </p:txBody>
      </p:sp>
    </p:spTree>
    <p:extLst>
      <p:ext uri="{BB962C8B-B14F-4D97-AF65-F5344CB8AC3E}">
        <p14:creationId xmlns:p14="http://schemas.microsoft.com/office/powerpoint/2010/main" val="2157245441"/>
      </p:ext>
    </p:extLst>
  </p:cSld>
  <p:clrMapOvr>
    <a:masterClrMapping/>
  </p:clrMapOvr>
  <p:transition spd="slow">
    <p:wipe dir="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87506" y="2486431"/>
            <a:ext cx="7288306" cy="1600438"/>
          </a:xfrm>
        </p:spPr>
        <p:txBody>
          <a:bodyPr/>
          <a:lstStyle/>
          <a:p>
            <a:pPr algn="ctr"/>
            <a:r>
              <a:rPr lang="en-IN" sz="4800" b="1" dirty="0"/>
              <a:t>Objective</a:t>
            </a:r>
          </a:p>
          <a:p>
            <a:pPr algn="ctr"/>
            <a:r>
              <a:rPr lang="en-US" sz="2800" dirty="0"/>
              <a:t>To measure the impact of improvements on bottom-line</a:t>
            </a:r>
            <a:endParaRPr lang="en-IN" sz="2800" dirty="0"/>
          </a:p>
        </p:txBody>
      </p:sp>
    </p:spTree>
    <p:extLst>
      <p:ext uri="{BB962C8B-B14F-4D97-AF65-F5344CB8AC3E}">
        <p14:creationId xmlns:p14="http://schemas.microsoft.com/office/powerpoint/2010/main" val="312959361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6124" name="think-cell Slide" r:id="rId4" imgW="360" imgH="360" progId="">
                  <p:embed/>
                </p:oleObj>
              </mc:Choice>
              <mc:Fallback>
                <p:oleObj name="think-cell Slide" r:id="rId4" imgW="360" imgH="36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72517" y="395980"/>
            <a:ext cx="6996687" cy="292388"/>
          </a:xfrm>
        </p:spPr>
        <p:txBody>
          <a:bodyPr/>
          <a:lstStyle/>
          <a:p>
            <a:r>
              <a:rPr lang="en-US" dirty="0"/>
              <a:t>FINANCIAL ASSISTANCE - Conditions</a:t>
            </a:r>
            <a:endParaRPr lang="en-GB" b="0" dirty="0"/>
          </a:p>
        </p:txBody>
      </p:sp>
      <p:grpSp>
        <p:nvGrpSpPr>
          <p:cNvPr id="3" name="Group 77"/>
          <p:cNvGrpSpPr>
            <a:grpSpLocks/>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a:spLocks/>
            </p:cNvSpPr>
            <p:nvPr/>
          </p:nvSpPr>
          <p:spPr>
            <a:xfrm>
              <a:off x="4161839" y="2606620"/>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a:p>
              <a:pPr marL="1587" lvl="1" indent="0">
                <a:buClr>
                  <a:srgbClr val="0070C0"/>
                </a:buClr>
                <a:buFont typeface="Arial" charset="0"/>
                <a:buNone/>
              </a:pPr>
              <a:endParaRPr lang="en-US" dirty="0">
                <a:solidFill>
                  <a:srgbClr val="000000"/>
                </a:solidFill>
              </a:endParaRP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5" name="Group 90"/>
          <p:cNvGrpSpPr/>
          <p:nvPr/>
        </p:nvGrpSpPr>
        <p:grpSpPr>
          <a:xfrm>
            <a:off x="172515" y="4779938"/>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 name="Group 85"/>
          <p:cNvGrpSpPr/>
          <p:nvPr/>
        </p:nvGrpSpPr>
        <p:grpSpPr>
          <a:xfrm>
            <a:off x="172519" y="2210184"/>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9" name="Group 86"/>
          <p:cNvGrpSpPr/>
          <p:nvPr/>
        </p:nvGrpSpPr>
        <p:grpSpPr>
          <a:xfrm>
            <a:off x="172519" y="2842934"/>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10" name="Group 91"/>
          <p:cNvGrpSpPr/>
          <p:nvPr/>
        </p:nvGrpSpPr>
        <p:grpSpPr>
          <a:xfrm>
            <a:off x="172515" y="5428324"/>
            <a:ext cx="2545192" cy="875494"/>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a:t>
              </a:r>
            </a:p>
            <a:p>
              <a:pPr defTabSz="895255">
                <a:buClr>
                  <a:srgbClr val="000000"/>
                </a:buClr>
              </a:pPr>
              <a:r>
                <a:rPr lang="en-IN" sz="1600" b="1" dirty="0">
                  <a:solidFill>
                    <a:srgbClr val="000000"/>
                  </a:solidFill>
                  <a:ea typeface="Arial Unicode MS" pitchFamily="34" charset="-128"/>
                  <a:cs typeface="Arial Unicode MS" pitchFamily="34" charset="-128"/>
                </a:rPr>
                <a: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11" name="Group 57"/>
          <p:cNvGrpSpPr>
            <a:grpSpLocks/>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2818180" y="4774709"/>
            <a:ext cx="5811146"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only those MSMEs which have achieved minimum Bronze rating after Site Assessment</a:t>
            </a:r>
          </a:p>
        </p:txBody>
      </p:sp>
      <p:sp>
        <p:nvSpPr>
          <p:cNvPr id="80" name="Rectangle 12"/>
          <p:cNvSpPr txBox="1">
            <a:spLocks/>
          </p:cNvSpPr>
          <p:nvPr/>
        </p:nvSpPr>
        <p:spPr>
          <a:xfrm>
            <a:off x="2818186" y="2864058"/>
            <a:ext cx="5811140"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p:txBody>
      </p:sp>
      <p:sp>
        <p:nvSpPr>
          <p:cNvPr id="81" name="Rectangle 12"/>
          <p:cNvSpPr txBox="1">
            <a:spLocks/>
          </p:cNvSpPr>
          <p:nvPr/>
        </p:nvSpPr>
        <p:spPr>
          <a:xfrm>
            <a:off x="2818182" y="2219099"/>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NO COST to MSME</a:t>
            </a:r>
          </a:p>
        </p:txBody>
      </p:sp>
      <p:sp>
        <p:nvSpPr>
          <p:cNvPr id="83" name="Rectangle 12"/>
          <p:cNvSpPr txBox="1">
            <a:spLocks/>
          </p:cNvSpPr>
          <p:nvPr/>
        </p:nvSpPr>
        <p:spPr>
          <a:xfrm>
            <a:off x="2818176" y="5422860"/>
            <a:ext cx="5811150" cy="880958"/>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a:spLocks/>
          </p:cNvSpPr>
          <p:nvPr/>
        </p:nvSpPr>
        <p:spPr>
          <a:xfrm>
            <a:off x="2818178" y="4136288"/>
            <a:ext cx="5811148"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p:txBody>
      </p:sp>
      <p:grpSp>
        <p:nvGrpSpPr>
          <p:cNvPr id="12" name="Group 48"/>
          <p:cNvGrpSpPr/>
          <p:nvPr/>
        </p:nvGrpSpPr>
        <p:grpSpPr>
          <a:xfrm>
            <a:off x="172515" y="4147877"/>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solidFill>
                  <a:srgbClr val="000000"/>
                </a:solidFill>
              </a:rPr>
              <a:t>* MSMEs with No Rating after Site Assessment can also go for Re-assessment</a:t>
            </a:r>
          </a:p>
        </p:txBody>
      </p:sp>
    </p:spTree>
    <p:extLst>
      <p:ext uri="{BB962C8B-B14F-4D97-AF65-F5344CB8AC3E}">
        <p14:creationId xmlns:p14="http://schemas.microsoft.com/office/powerpoint/2010/main" val="84490647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59300501"/>
              </p:ext>
            </p:extLst>
          </p:nvPr>
        </p:nvGraphicFramePr>
        <p:xfrm>
          <a:off x="191914" y="1735985"/>
          <a:ext cx="8736933" cy="3017520"/>
        </p:xfrm>
        <a:graphic>
          <a:graphicData uri="http://schemas.openxmlformats.org/drawingml/2006/table">
            <a:tbl>
              <a:tblPr firstRow="1" bandRow="1">
                <a:tableStyleId>{72833802-FEF1-4C79-8D5D-14CF1EAF98D9}</a:tableStyleId>
              </a:tblPr>
              <a:tblGrid>
                <a:gridCol w="1045215">
                  <a:extLst>
                    <a:ext uri="{9D8B030D-6E8A-4147-A177-3AD203B41FA5}">
                      <a16:colId xmlns:a16="http://schemas.microsoft.com/office/drawing/2014/main" val="20000"/>
                    </a:ext>
                  </a:extLst>
                </a:gridCol>
                <a:gridCol w="1398495">
                  <a:extLst>
                    <a:ext uri="{9D8B030D-6E8A-4147-A177-3AD203B41FA5}">
                      <a16:colId xmlns:a16="http://schemas.microsoft.com/office/drawing/2014/main" val="20001"/>
                    </a:ext>
                  </a:extLst>
                </a:gridCol>
                <a:gridCol w="1532964">
                  <a:extLst>
                    <a:ext uri="{9D8B030D-6E8A-4147-A177-3AD203B41FA5}">
                      <a16:colId xmlns:a16="http://schemas.microsoft.com/office/drawing/2014/main" val="20002"/>
                    </a:ext>
                  </a:extLst>
                </a:gridCol>
                <a:gridCol w="1707777">
                  <a:extLst>
                    <a:ext uri="{9D8B030D-6E8A-4147-A177-3AD203B41FA5}">
                      <a16:colId xmlns:a16="http://schemas.microsoft.com/office/drawing/2014/main" val="20003"/>
                    </a:ext>
                  </a:extLst>
                </a:gridCol>
                <a:gridCol w="1546411">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800" b="1" dirty="0">
                          <a:solidFill>
                            <a:schemeClr val="tx1"/>
                          </a:solidFill>
                          <a:latin typeface="Century Gothic" panose="020B0502020202020204" pitchFamily="34" charset="0"/>
                        </a:rPr>
                        <a:t>R-2</a:t>
                      </a:r>
                      <a:endParaRPr lang="en-IN" sz="18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Struggler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Beginner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Organized</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Achiever</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b="1" dirty="0">
                          <a:solidFill>
                            <a:schemeClr val="tx1"/>
                          </a:solidFill>
                          <a:latin typeface="Century Gothic" panose="020B0502020202020204" pitchFamily="34" charset="0"/>
                        </a:rPr>
                        <a:t>World class</a:t>
                      </a:r>
                      <a:endParaRPr lang="en-IN" sz="18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Operating profit/ % improvement (Measured as Gross Profit)</a:t>
                      </a:r>
                      <a:endParaRPr lang="en-IN" sz="1700" b="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   Stagnant Operating Profit. No improvement.</a:t>
                      </a:r>
                      <a:endParaRPr lang="en-IN" sz="17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   Operating Profit Growth over last financial year by 5%.</a:t>
                      </a:r>
                      <a:endParaRPr lang="en-IN" sz="17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   Consistent operating Profit Growth YOY 5% and more over last 3 financial years.</a:t>
                      </a:r>
                      <a:endParaRPr lang="en-IN" sz="17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   Consistent operation Profit Growth YOY 10% and more over last 3 financial years.</a:t>
                      </a:r>
                      <a:endParaRPr lang="en-IN" sz="17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700" b="0" i="1" dirty="0">
                          <a:solidFill>
                            <a:srgbClr val="000000"/>
                          </a:solidFill>
                          <a:effectLst/>
                          <a:latin typeface="Century Gothic" panose="020B0502020202020204" pitchFamily="34" charset="0"/>
                          <a:ea typeface="Times New Roman"/>
                          <a:cs typeface="Times New Roman"/>
                        </a:rPr>
                        <a:t>-   Consistent Operating Profit Growth YOY 15% and more over last 3 financial years.</a:t>
                      </a:r>
                      <a:endParaRPr lang="en-IN" sz="17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800" dirty="0">
                          <a:latin typeface="Century Gothic" panose="020B0502020202020204" pitchFamily="34" charset="0"/>
                        </a:rPr>
                        <a:t>Score</a:t>
                      </a:r>
                      <a:endParaRPr lang="en-IN" sz="18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0</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4</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latin typeface="Century Gothic" panose="020B0502020202020204" pitchFamily="34" charset="0"/>
                        </a:rPr>
                        <a:t>5</a:t>
                      </a:r>
                      <a:endParaRPr lang="en-IN" sz="18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1004721"/>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398327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117" y="1050215"/>
            <a:ext cx="5247515" cy="430887"/>
          </a:xfrm>
        </p:spPr>
        <p:txBody>
          <a:bodyPr/>
          <a:lstStyle/>
          <a:p>
            <a:r>
              <a:rPr lang="en-US" sz="2800" dirty="0"/>
              <a:t>Exercise-14</a:t>
            </a:r>
            <a:endParaRPr lang="en-IN" sz="2800" dirty="0"/>
          </a:p>
        </p:txBody>
      </p:sp>
      <p:sp>
        <p:nvSpPr>
          <p:cNvPr id="5" name="Content Placeholder 4"/>
          <p:cNvSpPr>
            <a:spLocks noGrp="1"/>
          </p:cNvSpPr>
          <p:nvPr>
            <p:ph idx="1"/>
          </p:nvPr>
        </p:nvSpPr>
        <p:spPr>
          <a:xfrm>
            <a:off x="605117" y="2078851"/>
            <a:ext cx="8041341" cy="3693319"/>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Inventory Turnover</a:t>
            </a:r>
          </a:p>
          <a:p>
            <a:r>
              <a:rPr lang="en-US" sz="2400" dirty="0"/>
              <a:t>     2.  Turnover Growth</a:t>
            </a:r>
          </a:p>
          <a:p>
            <a:r>
              <a:rPr lang="en-US" sz="2400" dirty="0"/>
              <a:t>     3.  Profit Growth</a:t>
            </a:r>
          </a:p>
          <a:p>
            <a:r>
              <a:rPr lang="en-US" sz="2400" dirty="0"/>
              <a:t>       </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extLst>
      <p:ext uri="{BB962C8B-B14F-4D97-AF65-F5344CB8AC3E}">
        <p14:creationId xmlns:p14="http://schemas.microsoft.com/office/powerpoint/2010/main" val="357754248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sz="2400" b="1" dirty="0">
                <a:ln/>
                <a:solidFill>
                  <a:schemeClr val="tx1"/>
                </a:solidFill>
              </a:rPr>
              <a:t>Day 4</a:t>
            </a:r>
            <a:br>
              <a:rPr lang="en-IN" sz="2400" b="1" dirty="0">
                <a:ln/>
                <a:solidFill>
                  <a:schemeClr val="tx1"/>
                </a:solidFill>
              </a:rPr>
            </a:br>
            <a:r>
              <a:rPr lang="en-IN" sz="2400" b="1" dirty="0">
                <a:ln/>
                <a:solidFill>
                  <a:schemeClr val="tx1"/>
                </a:solidFill>
              </a:rPr>
              <a:t>Session I  – Understanding the Assessment Process </a:t>
            </a:r>
          </a:p>
        </p:txBody>
      </p:sp>
    </p:spTree>
    <p:extLst>
      <p:ext uri="{BB962C8B-B14F-4D97-AF65-F5344CB8AC3E}">
        <p14:creationId xmlns:p14="http://schemas.microsoft.com/office/powerpoint/2010/main" val="1517978249"/>
      </p:ext>
    </p:extLst>
  </p:cSld>
  <p:clrMapOvr>
    <a:masterClrMapping/>
  </p:clrMapOvr>
  <p:transition spd="slow">
    <p:wipe dir="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4" name="Rectangle 3"/>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Desktop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Rectangle 5"/>
          <p:cNvSpPr/>
          <p:nvPr/>
        </p:nvSpPr>
        <p:spPr>
          <a:xfrm>
            <a:off x="144618" y="1777402"/>
            <a:ext cx="8533072" cy="3785652"/>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TextBox 5"/>
          <p:cNvSpPr txBox="1"/>
          <p:nvPr/>
        </p:nvSpPr>
        <p:spPr>
          <a:xfrm>
            <a:off x="434134" y="1616961"/>
            <a:ext cx="8244973" cy="470898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Deciding maturity level vis-à-vis evidence available</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Clearing or rejecting MSMEs for site-assessment</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 after desktop review</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HOW TO: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Web application </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for desktop assessment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7" name="Rectangle 6"/>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aramond" charset="0"/>
                <a:ea typeface="Times New Roman" charset="0"/>
                <a:cs typeface="Arial" charset="0"/>
              </a:rPr>
              <a:t>Desktop </a:t>
            </a: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Rectangle 5"/>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Rectangle 6"/>
          <p:cNvSpPr/>
          <p:nvPr/>
        </p:nvSpPr>
        <p:spPr>
          <a:xfrm>
            <a:off x="172517" y="1905059"/>
            <a:ext cx="8370233" cy="4454553"/>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5170646"/>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checklists in each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Ladder Climbing Maturity Level</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Sub-categories of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err="1">
                <a:ln>
                  <a:noFill/>
                </a:ln>
                <a:solidFill>
                  <a:srgbClr val="000000"/>
                </a:solidFill>
                <a:effectLst/>
                <a:uLnTx/>
                <a:uFillTx/>
                <a:latin typeface="Garamond" charset="0"/>
                <a:ea typeface="Garamond" charset="0"/>
                <a:cs typeface="Garamond" charset="0"/>
              </a:rPr>
              <a:t>Sectoral</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Using mobile application during site-assessment: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Tasks &amp; responsibilities of an assessor</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Documentation required during site-assessment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Rectangle 5"/>
          <p:cNvSpPr/>
          <p:nvPr/>
        </p:nvSpPr>
        <p:spPr>
          <a:xfrm>
            <a:off x="27908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26530494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1600" b="0" i="0" u="none" strike="noStrike" kern="1200" cap="none" spc="0" normalizeH="0" baseline="0" noProof="0" dirty="0">
                <a:ln>
                  <a:noFill/>
                </a:ln>
                <a:solidFill>
                  <a:srgbClr val="000000"/>
                </a:solidFill>
                <a:effectLst/>
                <a:uLnTx/>
                <a:uFillTx/>
                <a:latin typeface="Garamond"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Scheduling of 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4380133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4247317"/>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process using mobile application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Pictures / Documents / Records collection of evidences of good practices &amp; sensitive areas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30818143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785652"/>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Certification Decision by Rating Committee (RC)</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04572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7148"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72517" y="103593"/>
            <a:ext cx="6996687" cy="584775"/>
          </a:xfrm>
        </p:spPr>
        <p:txBody>
          <a:bodyPr/>
          <a:lstStyle/>
          <a:p>
            <a:r>
              <a:rPr lang="en-US" dirty="0"/>
              <a:t>Financial Support to </a:t>
            </a:r>
            <a:r>
              <a:rPr lang="en-US" dirty="0" err="1"/>
              <a:t>MSMEs</a:t>
            </a:r>
            <a:r>
              <a:rPr lang="en-US" dirty="0"/>
              <a:t> by Government</a:t>
            </a:r>
            <a:br>
              <a:rPr lang="en-US" dirty="0"/>
            </a:br>
            <a:r>
              <a:rPr lang="en-US" b="0" dirty="0"/>
              <a:t>Micro: 80%, Small: 60%, Medium: 50%</a:t>
            </a:r>
            <a:endParaRPr lang="en-GB"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a:spLocks/>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a:grpSpLocks/>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a:spLocks/>
            </p:cNvSpPr>
            <p:nvPr/>
          </p:nvSpPr>
          <p:spPr>
            <a:xfrm>
              <a:off x="4161839" y="2606620"/>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a:grpSpLocks/>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4161839" y="4495636"/>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a:spLocks/>
          </p:cNvSpPr>
          <p:nvPr/>
        </p:nvSpPr>
        <p:spPr>
          <a:xfrm>
            <a:off x="4161841" y="1898009"/>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a:spLocks/>
          </p:cNvSpPr>
          <p:nvPr/>
        </p:nvSpPr>
        <p:spPr>
          <a:xfrm>
            <a:off x="4161837" y="1156065"/>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a:spLocks/>
          </p:cNvSpPr>
          <p:nvPr/>
        </p:nvSpPr>
        <p:spPr>
          <a:xfrm>
            <a:off x="4161835" y="5254627"/>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a:spLocks/>
          </p:cNvSpPr>
          <p:nvPr/>
        </p:nvSpPr>
        <p:spPr>
          <a:xfrm>
            <a:off x="172517" y="3249703"/>
            <a:ext cx="3888849" cy="369360"/>
          </a:xfrm>
          <a:prstGeom prst="rect">
            <a:avLst/>
          </a:prstGeom>
          <a:solidFill>
            <a:srgbClr val="00B0F0"/>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algn="r" defTabSz="89525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a:spLocks/>
          </p:cNvSpPr>
          <p:nvPr/>
        </p:nvSpPr>
        <p:spPr>
          <a:xfrm>
            <a:off x="4161835" y="3253428"/>
            <a:ext cx="4862893" cy="359529"/>
          </a:xfrm>
          <a:prstGeom prst="rect">
            <a:avLst/>
          </a:prstGeom>
          <a:solidFill>
            <a:srgbClr val="00B0F0"/>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a:spLocks/>
          </p:cNvSpPr>
          <p:nvPr/>
        </p:nvSpPr>
        <p:spPr>
          <a:xfrm>
            <a:off x="4161837" y="3718665"/>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extLst>
      <p:ext uri="{BB962C8B-B14F-4D97-AF65-F5344CB8AC3E}">
        <p14:creationId xmlns:p14="http://schemas.microsoft.com/office/powerpoint/2010/main" val="334266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233647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72"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95980"/>
            <a:ext cx="6996687" cy="292388"/>
          </a:xfrm>
        </p:spPr>
        <p:txBody>
          <a:bodyPr/>
          <a:lstStyle/>
          <a:p>
            <a:r>
              <a:rPr lang="en-US" dirty="0"/>
              <a:t>Benefits of ZED Scheme for </a:t>
            </a:r>
            <a:r>
              <a:rPr lang="en-US" dirty="0" err="1"/>
              <a:t>MSMEs</a:t>
            </a:r>
            <a:endParaRPr lang="en-US"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a:spLocks/>
            </p:cNvSpPr>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Credible recognition for international investors seeking investment in India</a:t>
              </a:r>
              <a:endParaRPr lang="en-US" sz="1800" b="1" dirty="0"/>
            </a:p>
          </p:txBody>
        </p:sp>
        <p:sp>
          <p:nvSpPr>
            <p:cNvPr id="32" name="Oval 31"/>
            <p:cNvSpPr>
              <a:spLocks/>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a:spLocks/>
            </p:cNvSpPr>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Streamlined operations and lower costs</a:t>
              </a:r>
              <a:endParaRPr lang="en-US" b="1" dirty="0"/>
            </a:p>
          </p:txBody>
        </p:sp>
        <p:sp>
          <p:nvSpPr>
            <p:cNvPr id="33" name="Oval 32"/>
            <p:cNvSpPr>
              <a:spLocks/>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a:spLocks/>
            </p:cNvSpPr>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Superior quality, reduced rejection and higher revenues</a:t>
              </a:r>
              <a:endParaRPr lang="en-US" b="1" dirty="0"/>
            </a:p>
          </p:txBody>
        </p:sp>
        <p:sp>
          <p:nvSpPr>
            <p:cNvPr id="34" name="Oval 33"/>
            <p:cNvSpPr>
              <a:spLocks/>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a:spLocks/>
            </p:cNvSpPr>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Increased environmental consciousness and social benefits</a:t>
              </a:r>
              <a:endParaRPr lang="en-US" b="1" dirty="0"/>
            </a:p>
          </p:txBody>
        </p:sp>
        <p:sp>
          <p:nvSpPr>
            <p:cNvPr id="35" name="Oval 34"/>
            <p:cNvSpPr>
              <a:spLocks/>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a:spLocks/>
            </p:cNvSpPr>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a:spLocks/>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a:spLocks/>
            </p:cNvSpPr>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US" b="1" dirty="0"/>
                <a:t>Part of supply chain of national &amp; international OEMs</a:t>
              </a:r>
            </a:p>
          </p:txBody>
        </p:sp>
        <p:sp>
          <p:nvSpPr>
            <p:cNvPr id="38" name="Oval 37"/>
            <p:cNvSpPr>
              <a:spLocks/>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5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196"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222840" y="5868591"/>
            <a:ext cx="699668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ctr"/>
            <a:r>
              <a:rPr lang="en-GB" sz="4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sp>
        <p:nvSpPr>
          <p:cNvPr id="34" name="Title 1"/>
          <p:cNvSpPr txBox="1">
            <a:spLocks/>
          </p:cNvSpPr>
          <p:nvPr/>
        </p:nvSpPr>
        <p:spPr bwMode="auto">
          <a:xfrm>
            <a:off x="108124" y="259570"/>
            <a:ext cx="6836373"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2800" kern="0">
                <a:ln/>
                <a:solidFill>
                  <a:srgbClr val="362D26"/>
                </a:solidFill>
              </a:rPr>
              <a:t>ZED Registration Portal</a:t>
            </a:r>
            <a:endParaRPr lang="en-IN" sz="2800" kern="0" dirty="0">
              <a:ln/>
              <a:solidFill>
                <a:srgbClr val="362D26"/>
              </a:solidFill>
            </a:endParaRPr>
          </a:p>
        </p:txBody>
      </p:sp>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270" y="1346017"/>
            <a:ext cx="8081319" cy="4389539"/>
          </a:xfrm>
          <a:prstGeom prst="rect">
            <a:avLst/>
          </a:prstGeom>
        </p:spPr>
      </p:pic>
      <p:sp>
        <p:nvSpPr>
          <p:cNvPr id="8" name="Left Arrow 7"/>
          <p:cNvSpPr/>
          <p:nvPr/>
        </p:nvSpPr>
        <p:spPr>
          <a:xfrm rot="19370319">
            <a:off x="7576975" y="4263082"/>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Tree>
    <p:extLst>
      <p:ext uri="{BB962C8B-B14F-4D97-AF65-F5344CB8AC3E}">
        <p14:creationId xmlns:p14="http://schemas.microsoft.com/office/powerpoint/2010/main" val="58982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ZED  Observer Faculty</a:t>
            </a:r>
            <a:endParaRPr lang="en-GB" dirty="0"/>
          </a:p>
        </p:txBody>
      </p:sp>
      <p:grpSp>
        <p:nvGrpSpPr>
          <p:cNvPr id="12" name="Group 11"/>
          <p:cNvGrpSpPr/>
          <p:nvPr/>
        </p:nvGrpSpPr>
        <p:grpSpPr>
          <a:xfrm>
            <a:off x="1166192" y="1086677"/>
            <a:ext cx="6904382" cy="5075583"/>
            <a:chOff x="1725844" y="1545030"/>
            <a:chExt cx="5480500" cy="4138998"/>
          </a:xfrm>
        </p:grpSpPr>
        <p:sp>
          <p:nvSpPr>
            <p:cNvPr id="5" name="Rectangle 4"/>
            <p:cNvSpPr>
              <a:spLocks/>
            </p:cNvSpPr>
            <p:nvPr/>
          </p:nvSpPr>
          <p:spPr bwMode="gray">
            <a:xfrm>
              <a:off x="1725844" y="1545030"/>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7" name="Rectangle 6"/>
            <p:cNvSpPr>
              <a:spLocks/>
            </p:cNvSpPr>
            <p:nvPr/>
          </p:nvSpPr>
          <p:spPr bwMode="gray">
            <a:xfrm>
              <a:off x="4593259" y="1554301"/>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10" name="Rectangle 9"/>
            <p:cNvSpPr>
              <a:spLocks/>
            </p:cNvSpPr>
            <p:nvPr/>
          </p:nvSpPr>
          <p:spPr bwMode="gray">
            <a:xfrm>
              <a:off x="4593259" y="3650505"/>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21" name="Rectangle 20"/>
            <p:cNvSpPr>
              <a:spLocks noChangeArrowheads="1"/>
            </p:cNvSpPr>
            <p:nvPr/>
          </p:nvSpPr>
          <p:spPr bwMode="gray">
            <a:xfrm>
              <a:off x="5702107" y="1618693"/>
              <a:ext cx="1390961" cy="128473"/>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Mr. </a:t>
              </a:r>
              <a:r>
                <a:rPr lang="en-US" sz="975" b="1" dirty="0" err="1">
                  <a:solidFill>
                    <a:srgbClr val="000000"/>
                  </a:solidFill>
                  <a:latin typeface="Arial" charset="0"/>
                </a:rPr>
                <a:t>Manoocha</a:t>
              </a:r>
              <a:r>
                <a:rPr lang="en-US" sz="975" dirty="0">
                  <a:solidFill>
                    <a:srgbClr val="000000"/>
                  </a:solidFill>
                  <a:latin typeface="Arial" charset="0"/>
                </a:rPr>
                <a:t> </a:t>
              </a:r>
            </a:p>
          </p:txBody>
        </p:sp>
        <p:sp>
          <p:nvSpPr>
            <p:cNvPr id="25" name="Rectangle 24"/>
            <p:cNvSpPr>
              <a:spLocks/>
            </p:cNvSpPr>
            <p:nvPr/>
          </p:nvSpPr>
          <p:spPr bwMode="gray">
            <a:xfrm>
              <a:off x="1726034" y="3667942"/>
              <a:ext cx="2613085" cy="2016086"/>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fontAlgn="base">
                <a:spcBef>
                  <a:spcPct val="0"/>
                </a:spcBef>
                <a:spcAft>
                  <a:spcPct val="0"/>
                </a:spcAft>
                <a:defRPr/>
              </a:pPr>
              <a:endParaRPr lang="en-US" sz="975">
                <a:solidFill>
                  <a:srgbClr val="000000"/>
                </a:solidFill>
              </a:endParaRPr>
            </a:p>
          </p:txBody>
        </p:sp>
        <p:sp>
          <p:nvSpPr>
            <p:cNvPr id="17" name="Rectangle 16"/>
            <p:cNvSpPr>
              <a:spLocks noChangeArrowheads="1"/>
            </p:cNvSpPr>
            <p:nvPr/>
          </p:nvSpPr>
          <p:spPr bwMode="gray">
            <a:xfrm>
              <a:off x="2760961" y="1684787"/>
              <a:ext cx="1390961" cy="119583"/>
            </a:xfrm>
            <a:prstGeom prst="rect">
              <a:avLst/>
            </a:prstGeom>
            <a:noFill/>
            <a:ln>
              <a:noFill/>
            </a:ln>
            <a:effectLst/>
            <a:extLst/>
          </p:spPr>
          <p:txBody>
            <a:bodyPr wrap="square" lIns="0" tIns="0" rIns="0" bIns="0">
              <a:spAutoFit/>
            </a:bodyPr>
            <a:lstStyle/>
            <a:p>
              <a:pPr defTabSz="671513" fontAlgn="base">
                <a:lnSpc>
                  <a:spcPct val="105000"/>
                </a:lnSpc>
                <a:spcBef>
                  <a:spcPct val="60000"/>
                </a:spcBef>
                <a:buClr>
                  <a:srgbClr val="000000"/>
                </a:buClr>
                <a:defRPr/>
              </a:pPr>
              <a:r>
                <a:rPr lang="en-US" sz="975" b="1" dirty="0">
                  <a:solidFill>
                    <a:srgbClr val="000000"/>
                  </a:solidFill>
                  <a:latin typeface="Arial" charset="0"/>
                </a:rPr>
                <a:t>Mr. Amit Chauhan</a:t>
              </a:r>
            </a:p>
          </p:txBody>
        </p:sp>
      </p:grpSp>
    </p:spTree>
    <p:extLst>
      <p:ext uri="{BB962C8B-B14F-4D97-AF65-F5344CB8AC3E}">
        <p14:creationId xmlns:p14="http://schemas.microsoft.com/office/powerpoint/2010/main" val="3321232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220"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itle 1"/>
          <p:cNvSpPr txBox="1">
            <a:spLocks/>
          </p:cNvSpPr>
          <p:nvPr/>
        </p:nvSpPr>
        <p:spPr bwMode="auto">
          <a:xfrm>
            <a:off x="108124" y="259570"/>
            <a:ext cx="6836373"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2800" kern="0">
                <a:ln/>
                <a:solidFill>
                  <a:srgbClr val="362D26"/>
                </a:solidFill>
              </a:rPr>
              <a:t>ZED Registration Portal</a:t>
            </a:r>
            <a:endParaRPr lang="en-IN" sz="2800" kern="0" dirty="0">
              <a:ln/>
              <a:solidFill>
                <a:srgbClr val="362D26"/>
              </a:solidFill>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410" y="797992"/>
            <a:ext cx="8051800" cy="5270500"/>
          </a:xfrm>
          <a:prstGeom prst="rect">
            <a:avLst/>
          </a:prstGeom>
        </p:spPr>
      </p:pic>
    </p:spTree>
    <p:extLst>
      <p:ext uri="{BB962C8B-B14F-4D97-AF65-F5344CB8AC3E}">
        <p14:creationId xmlns:p14="http://schemas.microsoft.com/office/powerpoint/2010/main" val="231241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1244" name="think-cell Slide" r:id="rId6" imgW="360" imgH="360" progId="">
                  <p:embed/>
                </p:oleObj>
              </mc:Choice>
              <mc:Fallback>
                <p:oleObj name="think-cell Slide" r:id="rId6" imgW="360" imgH="36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Left Arrow 7"/>
          <p:cNvSpPr/>
          <p:nvPr/>
        </p:nvSpPr>
        <p:spPr>
          <a:xfrm rot="5400000">
            <a:off x="5053914" y="2713880"/>
            <a:ext cx="889686" cy="284205"/>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34" name="Title 1"/>
          <p:cNvSpPr txBox="1">
            <a:spLocks/>
          </p:cNvSpPr>
          <p:nvPr/>
        </p:nvSpPr>
        <p:spPr bwMode="auto">
          <a:xfrm>
            <a:off x="108124" y="259570"/>
            <a:ext cx="6836373"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2800" kern="0">
                <a:ln/>
                <a:solidFill>
                  <a:srgbClr val="362D26"/>
                </a:solidFill>
              </a:rPr>
              <a:t>ZED Registration Portal</a:t>
            </a:r>
            <a:endParaRPr lang="en-IN" sz="2800" kern="0" dirty="0">
              <a:ln/>
              <a:solidFill>
                <a:srgbClr val="362D26"/>
              </a:solidFill>
            </a:endParaRP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Tree>
    <p:extLst>
      <p:ext uri="{BB962C8B-B14F-4D97-AF65-F5344CB8AC3E}">
        <p14:creationId xmlns:p14="http://schemas.microsoft.com/office/powerpoint/2010/main" val="33754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2268"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itle 1"/>
          <p:cNvSpPr txBox="1">
            <a:spLocks/>
          </p:cNvSpPr>
          <p:nvPr/>
        </p:nvSpPr>
        <p:spPr bwMode="auto">
          <a:xfrm>
            <a:off x="108124" y="259570"/>
            <a:ext cx="6836373" cy="430887"/>
          </a:xfrm>
          <a:prstGeom prst="rect">
            <a:avLst/>
          </a:prstGeom>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2800" kern="0">
                <a:ln/>
                <a:solidFill>
                  <a:srgbClr val="362D26"/>
                </a:solidFill>
              </a:rPr>
              <a:t>ZED Registration Portal</a:t>
            </a:r>
            <a:endParaRPr lang="en-IN" sz="2800" kern="0" dirty="0">
              <a:ln/>
              <a:solidFill>
                <a:srgbClr val="362D26"/>
              </a:solidFill>
            </a:endParaRP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Tree>
    <p:extLst>
      <p:ext uri="{BB962C8B-B14F-4D97-AF65-F5344CB8AC3E}">
        <p14:creationId xmlns:p14="http://schemas.microsoft.com/office/powerpoint/2010/main" val="2104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5006974" cy="369332"/>
          </a:xfrm>
        </p:spPr>
        <p:txBody>
          <a:bodyPr/>
          <a:lstStyle/>
          <a:p>
            <a:r>
              <a:rPr lang="en-US" b="1" dirty="0"/>
              <a:t>ZED Assessors Training Program</a:t>
            </a:r>
          </a:p>
        </p:txBody>
      </p:sp>
      <p:sp>
        <p:nvSpPr>
          <p:cNvPr id="4" name="TextBox 3"/>
          <p:cNvSpPr txBox="1"/>
          <p:nvPr/>
        </p:nvSpPr>
        <p:spPr>
          <a:xfrm>
            <a:off x="254000" y="3295228"/>
            <a:ext cx="3987800" cy="369332"/>
          </a:xfrm>
          <a:prstGeom prst="rect">
            <a:avLst/>
          </a:prstGeom>
          <a:noFill/>
        </p:spPr>
        <p:txBody>
          <a:bodyPr wrap="square" rtlCol="0">
            <a:spAutoFit/>
          </a:bodyPr>
          <a:lstStyle/>
          <a:p>
            <a:r>
              <a:rPr lang="en-US" dirty="0">
                <a:solidFill>
                  <a:srgbClr val="000000"/>
                </a:solidFill>
              </a:rPr>
              <a:t>5 Days Training Program</a:t>
            </a:r>
          </a:p>
        </p:txBody>
      </p:sp>
      <p:sp>
        <p:nvSpPr>
          <p:cNvPr id="5" name="TextBox 4"/>
          <p:cNvSpPr txBox="1"/>
          <p:nvPr/>
        </p:nvSpPr>
        <p:spPr>
          <a:xfrm>
            <a:off x="4826000" y="2908300"/>
            <a:ext cx="3987800" cy="1908215"/>
          </a:xfrm>
          <a:prstGeom prst="rect">
            <a:avLst/>
          </a:prstGeom>
          <a:noFill/>
        </p:spPr>
        <p:txBody>
          <a:bodyPr wrap="square" rtlCol="0">
            <a:spAutoFit/>
          </a:bodyPr>
          <a:lstStyle/>
          <a:p>
            <a:r>
              <a:rPr lang="en-US" sz="2000" b="1" dirty="0">
                <a:solidFill>
                  <a:srgbClr val="000000"/>
                </a:solidFill>
              </a:rPr>
              <a:t>Day 1</a:t>
            </a:r>
          </a:p>
          <a:p>
            <a:r>
              <a:rPr lang="en-US" sz="1600" b="1" dirty="0">
                <a:solidFill>
                  <a:srgbClr val="000000"/>
                </a:solidFill>
              </a:rPr>
              <a:t>Session 2 </a:t>
            </a:r>
          </a:p>
          <a:p>
            <a:r>
              <a:rPr lang="en-US" sz="1600" dirty="0">
                <a:solidFill>
                  <a:srgbClr val="000000"/>
                </a:solidFill>
              </a:rPr>
              <a:t>ZED Maturity Assessment Model</a:t>
            </a:r>
          </a:p>
          <a:p>
            <a:r>
              <a:rPr lang="en-US" sz="1600" dirty="0">
                <a:solidFill>
                  <a:srgbClr val="000000"/>
                </a:solidFill>
              </a:rPr>
              <a:t>Introduction To Sectors Covered Under ZED</a:t>
            </a:r>
          </a:p>
          <a:p>
            <a:r>
              <a:rPr lang="en-US" sz="1600" dirty="0">
                <a:solidFill>
                  <a:srgbClr val="000000"/>
                </a:solidFill>
              </a:rPr>
              <a:t>ZED </a:t>
            </a:r>
            <a:r>
              <a:rPr lang="en-US" sz="1600" dirty="0" err="1">
                <a:solidFill>
                  <a:srgbClr val="000000"/>
                </a:solidFill>
              </a:rPr>
              <a:t>Defence</a:t>
            </a:r>
            <a:r>
              <a:rPr lang="en-US" sz="1600" dirty="0">
                <a:solidFill>
                  <a:srgbClr val="000000"/>
                </a:solidFill>
              </a:rPr>
              <a:t> Model Introduction</a:t>
            </a:r>
          </a:p>
          <a:p>
            <a:endParaRPr lang="en-US" sz="1600"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966708256"/>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The ZED Maturity Assessment Model</a:t>
            </a:r>
            <a:endParaRPr lang="en-IN" sz="2400" b="1" dirty="0">
              <a:ln/>
              <a:solidFill>
                <a:schemeClr val="tx1"/>
              </a:solidFill>
            </a:endParaRPr>
          </a:p>
        </p:txBody>
      </p:sp>
    </p:spTree>
    <p:extLst>
      <p:ext uri="{BB962C8B-B14F-4D97-AF65-F5344CB8AC3E}">
        <p14:creationId xmlns:p14="http://schemas.microsoft.com/office/powerpoint/2010/main" val="4140827222"/>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353292"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911" y="1008214"/>
                        <a:ext cx="1121" cy="11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ZED Model (1/2)</a:t>
            </a:r>
            <a:endParaRPr lang="en-GB" dirty="0"/>
          </a:p>
        </p:txBody>
      </p:sp>
      <p:pic>
        <p:nvPicPr>
          <p:cNvPr id="3" name="Picture 2"/>
          <p:cNvPicPr>
            <a:picLocks noChangeAspect="1"/>
          </p:cNvPicPr>
          <p:nvPr/>
        </p:nvPicPr>
        <p:blipFill>
          <a:blip r:embed="rId7" cstate="print"/>
          <a:stretch>
            <a:fillRect/>
          </a:stretch>
        </p:blipFill>
        <p:spPr>
          <a:xfrm>
            <a:off x="147786" y="986800"/>
            <a:ext cx="8790756" cy="5064376"/>
          </a:xfrm>
          <a:prstGeom prst="rect">
            <a:avLst/>
          </a:prstGeom>
        </p:spPr>
      </p:pic>
    </p:spTree>
    <p:extLst>
      <p:ext uri="{BB962C8B-B14F-4D97-AF65-F5344CB8AC3E}">
        <p14:creationId xmlns:p14="http://schemas.microsoft.com/office/powerpoint/2010/main" val="200838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354316" name="think-cell Slide" r:id="rId5" imgW="360" imgH="360" progId="">
                  <p:embed/>
                </p:oleObj>
              </mc:Choice>
              <mc:Fallback>
                <p:oleObj name="think-cell Slide" r:id="rId5" imgW="360" imgH="36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911" y="1008214"/>
                        <a:ext cx="1121" cy="11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ZED Model (2/2)</a:t>
            </a:r>
            <a:endParaRPr lang="en-GB" dirty="0"/>
          </a:p>
        </p:txBody>
      </p:sp>
      <p:pic>
        <p:nvPicPr>
          <p:cNvPr id="7" name="Picture 6"/>
          <p:cNvPicPr>
            <a:picLocks noChangeAspect="1"/>
          </p:cNvPicPr>
          <p:nvPr/>
        </p:nvPicPr>
        <p:blipFill>
          <a:blip r:embed="rId7" cstate="print"/>
          <a:stretch>
            <a:fillRect/>
          </a:stretch>
        </p:blipFill>
        <p:spPr>
          <a:xfrm>
            <a:off x="362089" y="1040736"/>
            <a:ext cx="8260796" cy="5121084"/>
          </a:xfrm>
          <a:prstGeom prst="rect">
            <a:avLst/>
          </a:prstGeom>
        </p:spPr>
      </p:pic>
    </p:spTree>
    <p:extLst>
      <p:ext uri="{BB962C8B-B14F-4D97-AF65-F5344CB8AC3E}">
        <p14:creationId xmlns:p14="http://schemas.microsoft.com/office/powerpoint/2010/main" val="3091625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924151"/>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Manufacturing capabilities</a:t>
            </a:r>
          </a:p>
          <a:p>
            <a:pPr>
              <a:spcAft>
                <a:spcPts val="600"/>
              </a:spcAft>
            </a:pPr>
            <a:br>
              <a:rPr lang="en-US" dirty="0">
                <a:solidFill>
                  <a:srgbClr val="000000"/>
                </a:solidFill>
              </a:rPr>
            </a:br>
            <a:r>
              <a:rPr lang="en-US" dirty="0">
                <a:solidFill>
                  <a:srgbClr val="000000"/>
                </a:solidFill>
              </a:rPr>
              <a:t>The organization shall acquire or develop manufacturing capabilities that enhance its ability to manufacture products in conformance with agreed specifications on a consistent basis taking into account all variations that may occur. </a:t>
            </a:r>
          </a:p>
          <a:p>
            <a:pPr>
              <a:spcAft>
                <a:spcPts val="600"/>
              </a:spcAft>
            </a:pPr>
            <a:r>
              <a:rPr lang="en-US" dirty="0">
                <a:solidFill>
                  <a:srgbClr val="000000"/>
                </a:solidFill>
              </a:rPr>
              <a:t>The organization shall regularly review and upgrade its manufacturing capabilities in line with changing customer expectations and technologies. </a:t>
            </a:r>
          </a:p>
          <a:p>
            <a:pPr>
              <a:spcAft>
                <a:spcPts val="600"/>
              </a:spcAft>
            </a:pPr>
            <a:r>
              <a:rPr lang="en-US" dirty="0">
                <a:solidFill>
                  <a:srgbClr val="000000"/>
                </a:solidFill>
              </a:rPr>
              <a:t>An organization meeting global manufacturing standards shall operate its manufacturing processes in a Lean - </a:t>
            </a:r>
            <a:r>
              <a:rPr lang="en-US" u="sng" dirty="0">
                <a:solidFill>
                  <a:srgbClr val="000000"/>
                </a:solidFill>
              </a:rPr>
              <a:t>Six sigma environment</a:t>
            </a:r>
            <a:r>
              <a:rPr lang="en-US" dirty="0">
                <a:solidFill>
                  <a:srgbClr val="000000"/>
                </a:solidFill>
              </a:rPr>
              <a:t>, with ppm levels and operational efficiencies that match with the best in the world. </a:t>
            </a:r>
          </a:p>
        </p:txBody>
      </p:sp>
    </p:spTree>
    <p:extLst>
      <p:ext uri="{BB962C8B-B14F-4D97-AF65-F5344CB8AC3E}">
        <p14:creationId xmlns:p14="http://schemas.microsoft.com/office/powerpoint/2010/main" val="318127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293209"/>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Design capabilities</a:t>
            </a:r>
          </a:p>
          <a:p>
            <a:pPr>
              <a:spcAft>
                <a:spcPts val="600"/>
              </a:spcAft>
            </a:pPr>
            <a:br>
              <a:rPr lang="en-US" dirty="0">
                <a:solidFill>
                  <a:srgbClr val="000000"/>
                </a:solidFill>
              </a:rPr>
            </a:br>
            <a:r>
              <a:rPr lang="en-US" dirty="0">
                <a:solidFill>
                  <a:srgbClr val="000000"/>
                </a:solidFill>
              </a:rPr>
              <a:t>The organization shall develop or have access to design capabilities that will enable it to design, develop and constantly upgrade its products and service features to meet changing customer requirements and expectations.</a:t>
            </a:r>
          </a:p>
          <a:p>
            <a:pPr>
              <a:spcAft>
                <a:spcPts val="600"/>
              </a:spcAft>
            </a:pPr>
            <a:r>
              <a:rPr lang="en-US" dirty="0">
                <a:solidFill>
                  <a:srgbClr val="000000"/>
                </a:solidFill>
              </a:rPr>
              <a:t> An organization meeting global design standards shall operate in a highly innovative environment with a fully evolved design capability aided with IT enabled design tools and a clear understanding of design processes such as DFSS, QFD, DFMA and TRIZ. </a:t>
            </a:r>
          </a:p>
        </p:txBody>
      </p:sp>
    </p:spTree>
    <p:extLst>
      <p:ext uri="{BB962C8B-B14F-4D97-AF65-F5344CB8AC3E}">
        <p14:creationId xmlns:p14="http://schemas.microsoft.com/office/powerpoint/2010/main" val="1761413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4755148"/>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Quality/Environment/Safety Assurance Systems</a:t>
            </a:r>
          </a:p>
          <a:p>
            <a:pPr>
              <a:spcAft>
                <a:spcPts val="600"/>
              </a:spcAft>
            </a:pPr>
            <a:br>
              <a:rPr lang="en-US" dirty="0">
                <a:solidFill>
                  <a:srgbClr val="000000"/>
                </a:solidFill>
              </a:rPr>
            </a:br>
            <a:r>
              <a:rPr lang="en-US" dirty="0">
                <a:solidFill>
                  <a:srgbClr val="000000"/>
                </a:solidFill>
              </a:rPr>
              <a:t>The organization shall develop and maintain quality, environment and safety assurance management systems that enable it to identify and address customer, environment and employee needs in a systematic manner, with a fully evolved process management system, clearly defined objectives and performance indicators that are fully integrated and synchronized to cater to the identified needs. </a:t>
            </a:r>
          </a:p>
          <a:p>
            <a:pPr>
              <a:spcAft>
                <a:spcPts val="600"/>
              </a:spcAft>
            </a:pPr>
            <a:r>
              <a:rPr lang="en-US" dirty="0">
                <a:solidFill>
                  <a:srgbClr val="000000"/>
                </a:solidFill>
              </a:rPr>
              <a:t>The management system shall create an environment for the full realization of manufacturing capability, design capability and people and partnership potential to meet customer expectations, environment performance goals and safety standards.</a:t>
            </a:r>
          </a:p>
          <a:p>
            <a:pPr>
              <a:spcAft>
                <a:spcPts val="600"/>
              </a:spcAft>
            </a:pPr>
            <a:r>
              <a:rPr lang="en-US" dirty="0">
                <a:solidFill>
                  <a:srgbClr val="000000"/>
                </a:solidFill>
              </a:rPr>
              <a:t> An organization operating at global standards shall have a single integrated management systems, which </a:t>
            </a:r>
            <a:r>
              <a:rPr lang="en-US" u="sng" dirty="0">
                <a:solidFill>
                  <a:srgbClr val="000000"/>
                </a:solidFill>
              </a:rPr>
              <a:t>enables agility, flexibility, risk based decision making and enhances stakeholder confidence</a:t>
            </a:r>
            <a:r>
              <a:rPr lang="en-US" dirty="0">
                <a:solidFill>
                  <a:srgbClr val="000000"/>
                </a:solidFill>
              </a:rPr>
              <a:t>.</a:t>
            </a:r>
          </a:p>
        </p:txBody>
      </p:sp>
    </p:spTree>
    <p:extLst>
      <p:ext uri="{BB962C8B-B14F-4D97-AF65-F5344CB8AC3E}">
        <p14:creationId xmlns:p14="http://schemas.microsoft.com/office/powerpoint/2010/main" val="3899175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5006974" cy="369332"/>
          </a:xfrm>
        </p:spPr>
        <p:txBody>
          <a:bodyPr/>
          <a:lstStyle/>
          <a:p>
            <a:r>
              <a:rPr lang="en-US" b="1" dirty="0"/>
              <a:t>ZED Assessors Training Program</a:t>
            </a:r>
          </a:p>
        </p:txBody>
      </p:sp>
      <p:sp>
        <p:nvSpPr>
          <p:cNvPr id="4" name="TextBox 3"/>
          <p:cNvSpPr txBox="1"/>
          <p:nvPr/>
        </p:nvSpPr>
        <p:spPr>
          <a:xfrm>
            <a:off x="254000" y="2936875"/>
            <a:ext cx="3987800" cy="369332"/>
          </a:xfrm>
          <a:prstGeom prst="rect">
            <a:avLst/>
          </a:prstGeom>
          <a:noFill/>
        </p:spPr>
        <p:txBody>
          <a:bodyPr wrap="square" rtlCol="0">
            <a:spAutoFit/>
          </a:bodyPr>
          <a:lstStyle/>
          <a:p>
            <a:r>
              <a:rPr lang="en-US" dirty="0">
                <a:solidFill>
                  <a:srgbClr val="000000"/>
                </a:solidFill>
              </a:rPr>
              <a:t>5 Days Training Program</a:t>
            </a:r>
          </a:p>
        </p:txBody>
      </p:sp>
      <p:sp>
        <p:nvSpPr>
          <p:cNvPr id="5" name="TextBox 4"/>
          <p:cNvSpPr txBox="1"/>
          <p:nvPr/>
        </p:nvSpPr>
        <p:spPr>
          <a:xfrm>
            <a:off x="4826000" y="2908300"/>
            <a:ext cx="3987800" cy="923330"/>
          </a:xfrm>
          <a:prstGeom prst="rect">
            <a:avLst/>
          </a:prstGeom>
          <a:noFill/>
        </p:spPr>
        <p:txBody>
          <a:bodyPr wrap="square" rtlCol="0">
            <a:spAutoFit/>
          </a:bodyPr>
          <a:lstStyle/>
          <a:p>
            <a:r>
              <a:rPr lang="en-US" sz="2000" b="1" dirty="0">
                <a:solidFill>
                  <a:srgbClr val="000000"/>
                </a:solidFill>
              </a:rPr>
              <a:t>Day 1</a:t>
            </a:r>
          </a:p>
          <a:p>
            <a:r>
              <a:rPr lang="en-US" sz="1600" b="1" dirty="0">
                <a:solidFill>
                  <a:srgbClr val="000000"/>
                </a:solidFill>
              </a:rPr>
              <a:t>Session 1 </a:t>
            </a:r>
            <a:r>
              <a:rPr lang="en-US" sz="1600" dirty="0">
                <a:solidFill>
                  <a:srgbClr val="000000"/>
                </a:solidFill>
              </a:rPr>
              <a:t>-  Your Role &amp; Introduction of ZED</a:t>
            </a:r>
          </a:p>
          <a:p>
            <a:endParaRPr lang="en-US" dirty="0">
              <a:solidFill>
                <a:srgbClr val="000000"/>
              </a:solidFill>
            </a:endParaRPr>
          </a:p>
        </p:txBody>
      </p:sp>
    </p:spTree>
    <p:extLst>
      <p:ext uri="{BB962C8B-B14F-4D97-AF65-F5344CB8AC3E}">
        <p14:creationId xmlns:p14="http://schemas.microsoft.com/office/powerpoint/2010/main" val="183291093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293209"/>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People development and engagement systems</a:t>
            </a:r>
          </a:p>
          <a:p>
            <a:pPr>
              <a:spcAft>
                <a:spcPts val="600"/>
              </a:spcAft>
            </a:pPr>
            <a:br>
              <a:rPr lang="en-US" dirty="0">
                <a:solidFill>
                  <a:srgbClr val="000000"/>
                </a:solidFill>
              </a:rPr>
            </a:br>
            <a:r>
              <a:rPr lang="en-US" dirty="0">
                <a:solidFill>
                  <a:srgbClr val="000000"/>
                </a:solidFill>
              </a:rPr>
              <a:t>The organization shall develop people competence and involvement commensurate with the identified organization capability to deliver product design, conforming product, environmental and safety performance at each maturity level. </a:t>
            </a:r>
          </a:p>
          <a:p>
            <a:pPr>
              <a:spcAft>
                <a:spcPts val="600"/>
              </a:spcAft>
            </a:pPr>
            <a:r>
              <a:rPr lang="en-US" dirty="0">
                <a:solidFill>
                  <a:srgbClr val="000000"/>
                </a:solidFill>
              </a:rPr>
              <a:t>A highly matured organization shall have developed an environment where people are empowered, motivated, fully engaged, feel responsible to innovate and take ownership of products and environmental performance.</a:t>
            </a:r>
          </a:p>
        </p:txBody>
      </p:sp>
    </p:spTree>
    <p:extLst>
      <p:ext uri="{BB962C8B-B14F-4D97-AF65-F5344CB8AC3E}">
        <p14:creationId xmlns:p14="http://schemas.microsoft.com/office/powerpoint/2010/main" val="3102598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847207"/>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Standardization &amp; Measurement systems for Quality and Environment</a:t>
            </a:r>
          </a:p>
          <a:p>
            <a:pPr>
              <a:spcAft>
                <a:spcPts val="600"/>
              </a:spcAft>
            </a:pPr>
            <a:br>
              <a:rPr lang="en-US" dirty="0">
                <a:solidFill>
                  <a:srgbClr val="000000"/>
                </a:solidFill>
              </a:rPr>
            </a:br>
            <a:r>
              <a:rPr lang="en-US" dirty="0">
                <a:solidFill>
                  <a:srgbClr val="000000"/>
                </a:solidFill>
              </a:rPr>
              <a:t>The organization shall develop and install dynamic framework of </a:t>
            </a:r>
            <a:r>
              <a:rPr lang="en-US" u="sng" dirty="0">
                <a:solidFill>
                  <a:srgbClr val="000000"/>
                </a:solidFill>
              </a:rPr>
              <a:t>process and product </a:t>
            </a:r>
            <a:r>
              <a:rPr lang="en-US" dirty="0">
                <a:solidFill>
                  <a:srgbClr val="000000"/>
                </a:solidFill>
              </a:rPr>
              <a:t>standards and credible measurement systems that are aligned to provide </a:t>
            </a:r>
            <a:r>
              <a:rPr lang="en-US" u="sng" dirty="0">
                <a:solidFill>
                  <a:srgbClr val="000000"/>
                </a:solidFill>
              </a:rPr>
              <a:t>true indicators of product and process performance, customer feedback, environmental impact and safety performance in real time</a:t>
            </a:r>
            <a:r>
              <a:rPr lang="en-US" dirty="0">
                <a:solidFill>
                  <a:srgbClr val="000000"/>
                </a:solidFill>
              </a:rPr>
              <a:t>, and enable quick and effective decision making. </a:t>
            </a:r>
          </a:p>
          <a:p>
            <a:pPr>
              <a:spcAft>
                <a:spcPts val="600"/>
              </a:spcAft>
            </a:pPr>
            <a:r>
              <a:rPr lang="en-US" dirty="0">
                <a:solidFill>
                  <a:srgbClr val="000000"/>
                </a:solidFill>
              </a:rPr>
              <a:t>A highly mature organization integrates all measurements with business information systems that enable full control on current and predicted performance through the use of intelligent measurement and statistical tools. </a:t>
            </a:r>
          </a:p>
        </p:txBody>
      </p:sp>
    </p:spTree>
    <p:extLst>
      <p:ext uri="{BB962C8B-B14F-4D97-AF65-F5344CB8AC3E}">
        <p14:creationId xmlns:p14="http://schemas.microsoft.com/office/powerpoint/2010/main" val="639349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570208"/>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Learning and Improvement systems</a:t>
            </a:r>
          </a:p>
          <a:p>
            <a:pPr>
              <a:spcAft>
                <a:spcPts val="600"/>
              </a:spcAft>
            </a:pPr>
            <a:br>
              <a:rPr lang="en-US" dirty="0">
                <a:solidFill>
                  <a:srgbClr val="000000"/>
                </a:solidFill>
              </a:rPr>
            </a:br>
            <a:r>
              <a:rPr lang="en-US" dirty="0">
                <a:solidFill>
                  <a:srgbClr val="000000"/>
                </a:solidFill>
              </a:rPr>
              <a:t>The organization shall develop a learning environment where management and people develop the habit of using and </a:t>
            </a:r>
            <a:r>
              <a:rPr lang="en-US" u="sng" dirty="0">
                <a:solidFill>
                  <a:srgbClr val="000000"/>
                </a:solidFill>
              </a:rPr>
              <a:t>relying on data, trends and other internal and external information</a:t>
            </a:r>
            <a:r>
              <a:rPr lang="en-US" dirty="0">
                <a:solidFill>
                  <a:srgbClr val="000000"/>
                </a:solidFill>
              </a:rPr>
              <a:t> to understand and improve products, process performance, environmental and safety performance. </a:t>
            </a:r>
          </a:p>
          <a:p>
            <a:pPr>
              <a:spcAft>
                <a:spcPts val="600"/>
              </a:spcAft>
            </a:pPr>
            <a:r>
              <a:rPr lang="en-US" dirty="0">
                <a:solidFill>
                  <a:srgbClr val="000000"/>
                </a:solidFill>
              </a:rPr>
              <a:t>A highly mature organization encourages and practices the capturing, dissemination and use of knowledge generated from internal and external sources to make improvements and sustain its growth, quality levels and environmental performance. </a:t>
            </a:r>
          </a:p>
        </p:txBody>
      </p:sp>
    </p:spTree>
    <p:extLst>
      <p:ext uri="{BB962C8B-B14F-4D97-AF65-F5344CB8AC3E}">
        <p14:creationId xmlns:p14="http://schemas.microsoft.com/office/powerpoint/2010/main" val="1344423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level Parameters</a:t>
            </a:r>
          </a:p>
        </p:txBody>
      </p:sp>
      <p:sp>
        <p:nvSpPr>
          <p:cNvPr id="4" name="TextBox 3"/>
          <p:cNvSpPr txBox="1"/>
          <p:nvPr/>
        </p:nvSpPr>
        <p:spPr>
          <a:xfrm>
            <a:off x="292101" y="1193800"/>
            <a:ext cx="8115300" cy="3293209"/>
          </a:xfrm>
          <a:prstGeom prst="rect">
            <a:avLst/>
          </a:prstGeom>
          <a:noFill/>
        </p:spPr>
        <p:txBody>
          <a:bodyPr wrap="square" rtlCol="0">
            <a:spAutoFit/>
          </a:bodyPr>
          <a:lstStyle/>
          <a:p>
            <a:r>
              <a:rPr lang="en-US" dirty="0">
                <a:solidFill>
                  <a:srgbClr val="000000"/>
                </a:solidFill>
              </a:rPr>
              <a:t>These aspects are only indicators and shall not be used for the assessment/rating of organizations. </a:t>
            </a:r>
          </a:p>
          <a:p>
            <a:endParaRPr lang="en-US" dirty="0">
              <a:solidFill>
                <a:srgbClr val="000000"/>
              </a:solidFill>
            </a:endParaRPr>
          </a:p>
          <a:p>
            <a:pPr>
              <a:spcAft>
                <a:spcPts val="600"/>
              </a:spcAft>
            </a:pPr>
            <a:r>
              <a:rPr lang="en-US" b="1" dirty="0">
                <a:solidFill>
                  <a:srgbClr val="000000"/>
                </a:solidFill>
              </a:rPr>
              <a:t>Legal compliances (Hygiene factor)</a:t>
            </a:r>
          </a:p>
          <a:p>
            <a:pPr>
              <a:spcAft>
                <a:spcPts val="600"/>
              </a:spcAft>
            </a:pPr>
            <a:br>
              <a:rPr lang="en-US" dirty="0">
                <a:solidFill>
                  <a:srgbClr val="000000"/>
                </a:solidFill>
              </a:rPr>
            </a:br>
            <a:r>
              <a:rPr lang="en-US" dirty="0">
                <a:solidFill>
                  <a:srgbClr val="000000"/>
                </a:solidFill>
              </a:rPr>
              <a:t>The organization shall have a policy of no tolerance for any non-compliance with </a:t>
            </a:r>
            <a:r>
              <a:rPr lang="en-US" u="sng" dirty="0">
                <a:solidFill>
                  <a:srgbClr val="000000"/>
                </a:solidFill>
              </a:rPr>
              <a:t>statutory and regulator</a:t>
            </a:r>
            <a:r>
              <a:rPr lang="en-US" dirty="0">
                <a:solidFill>
                  <a:srgbClr val="000000"/>
                </a:solidFill>
              </a:rPr>
              <a:t>y requirements related to </a:t>
            </a:r>
            <a:r>
              <a:rPr lang="en-US" u="sng" dirty="0">
                <a:solidFill>
                  <a:srgbClr val="000000"/>
                </a:solidFill>
              </a:rPr>
              <a:t>product quality, environment and safety</a:t>
            </a:r>
            <a:r>
              <a:rPr lang="en-US" dirty="0">
                <a:solidFill>
                  <a:srgbClr val="000000"/>
                </a:solidFill>
              </a:rPr>
              <a:t>. </a:t>
            </a:r>
          </a:p>
          <a:p>
            <a:pPr>
              <a:spcAft>
                <a:spcPts val="600"/>
              </a:spcAft>
            </a:pPr>
            <a:r>
              <a:rPr lang="en-US" dirty="0">
                <a:solidFill>
                  <a:srgbClr val="000000"/>
                </a:solidFill>
              </a:rPr>
              <a:t>A mature organization shall have an agile system of identifying new regulatory requirements, regularly performing compliance audits and checks that are reviewed and monitored by the Board or equivalent. </a:t>
            </a:r>
          </a:p>
        </p:txBody>
      </p:sp>
    </p:spTree>
    <p:extLst>
      <p:ext uri="{BB962C8B-B14F-4D97-AF65-F5344CB8AC3E}">
        <p14:creationId xmlns:p14="http://schemas.microsoft.com/office/powerpoint/2010/main" val="4044678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355340" name="think-cell Slide" r:id="rId6" imgW="360" imgH="360" progId="">
                  <p:embed/>
                </p:oleObj>
              </mc:Choice>
              <mc:Fallback>
                <p:oleObj name="think-cell Slide" r:id="rId6" imgW="360" imgH="36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192" y="858442"/>
                        <a:ext cx="1190"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33" hidden="1"/>
          <p:cNvSpPr/>
          <p:nvPr>
            <p:custDataLst>
              <p:tags r:id="rId3"/>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ea typeface="Arial Unicode MS"/>
              <a:cs typeface="Arial Unicode MS"/>
              <a:sym typeface="Calibri"/>
            </a:endParaRPr>
          </a:p>
        </p:txBody>
      </p:sp>
      <p:pic>
        <p:nvPicPr>
          <p:cNvPr id="6" name="Picture 5"/>
          <p:cNvPicPr>
            <a:picLocks noChangeAspect="1"/>
          </p:cNvPicPr>
          <p:nvPr/>
        </p:nvPicPr>
        <p:blipFill>
          <a:blip r:embed="rId8" cstate="print"/>
          <a:stretch>
            <a:fillRect/>
          </a:stretch>
        </p:blipFill>
        <p:spPr>
          <a:xfrm>
            <a:off x="-19866" y="0"/>
            <a:ext cx="9233465" cy="6718077"/>
          </a:xfrm>
          <a:prstGeom prst="rect">
            <a:avLst/>
          </a:prstGeom>
        </p:spPr>
      </p:pic>
    </p:spTree>
    <p:extLst>
      <p:ext uri="{BB962C8B-B14F-4D97-AF65-F5344CB8AC3E}">
        <p14:creationId xmlns:p14="http://schemas.microsoft.com/office/powerpoint/2010/main" val="2258321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0" y="358623"/>
            <a:ext cx="8980186" cy="5663675"/>
          </a:xfrm>
          <a:prstGeom prst="rect">
            <a:avLst/>
          </a:prstGeom>
        </p:spPr>
      </p:pic>
    </p:spTree>
    <p:extLst>
      <p:ext uri="{BB962C8B-B14F-4D97-AF65-F5344CB8AC3E}">
        <p14:creationId xmlns:p14="http://schemas.microsoft.com/office/powerpoint/2010/main" val="3239900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stretch>
            <a:fillRect/>
          </a:stretch>
        </p:blipFill>
        <p:spPr>
          <a:xfrm>
            <a:off x="92911" y="196549"/>
            <a:ext cx="8852159" cy="5669771"/>
          </a:xfrm>
          <a:prstGeom prst="rect">
            <a:avLst/>
          </a:prstGeom>
        </p:spPr>
      </p:pic>
    </p:spTree>
    <p:extLst>
      <p:ext uri="{BB962C8B-B14F-4D97-AF65-F5344CB8AC3E}">
        <p14:creationId xmlns:p14="http://schemas.microsoft.com/office/powerpoint/2010/main" val="2253950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172280" y="93424"/>
            <a:ext cx="8840112" cy="6194073"/>
          </a:xfrm>
          <a:prstGeom prst="rect">
            <a:avLst/>
          </a:prstGeom>
        </p:spPr>
      </p:pic>
    </p:spTree>
    <p:extLst>
      <p:ext uri="{BB962C8B-B14F-4D97-AF65-F5344CB8AC3E}">
        <p14:creationId xmlns:p14="http://schemas.microsoft.com/office/powerpoint/2010/main" val="2958630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ZED PARAMETERS CLASSIFICATION</a:t>
            </a:r>
          </a:p>
        </p:txBody>
      </p:sp>
      <p:graphicFrame>
        <p:nvGraphicFramePr>
          <p:cNvPr id="4" name="Object 3">
            <a:hlinkClick r:id="rId3" action="ppaction://hlinkfile"/>
          </p:cNvPr>
          <p:cNvGraphicFramePr>
            <a:graphicFrameLocks noChangeAspect="1"/>
          </p:cNvGraphicFramePr>
          <p:nvPr>
            <p:extLst>
              <p:ext uri="{D42A27DB-BD31-4B8C-83A1-F6EECF244321}">
                <p14:modId xmlns:p14="http://schemas.microsoft.com/office/powerpoint/2010/main" val="735535265"/>
              </p:ext>
            </p:extLst>
          </p:nvPr>
        </p:nvGraphicFramePr>
        <p:xfrm>
          <a:off x="172517" y="918177"/>
          <a:ext cx="1939273" cy="1922005"/>
        </p:xfrm>
        <a:graphic>
          <a:graphicData uri="http://schemas.openxmlformats.org/presentationml/2006/ole">
            <mc:AlternateContent xmlns:mc="http://schemas.openxmlformats.org/markup-compatibility/2006">
              <mc:Choice xmlns:v="urn:schemas-microsoft-com:vml" Requires="v">
                <p:oleObj spid="_x0000_s356367" name="Worksheet" r:id="rId4" imgW="11925407" imgH="11820477" progId="Excel.Sheet.12">
                  <p:embed/>
                </p:oleObj>
              </mc:Choice>
              <mc:Fallback>
                <p:oleObj name="Worksheet" r:id="rId4" imgW="11925407" imgH="11820477" progId="Excel.Sheet.12">
                  <p:embed/>
                  <p:pic>
                    <p:nvPicPr>
                      <p:cNvPr id="0" name="Picture 5"/>
                      <p:cNvPicPr>
                        <a:picLocks noChangeAspect="1" noChangeArrowheads="1"/>
                      </p:cNvPicPr>
                      <p:nvPr/>
                    </p:nvPicPr>
                    <p:blipFill>
                      <a:blip r:embed="rId5"/>
                      <a:srcRect/>
                      <a:stretch>
                        <a:fillRect/>
                      </a:stretch>
                    </p:blipFill>
                    <p:spPr bwMode="auto">
                      <a:xfrm>
                        <a:off x="172517" y="918177"/>
                        <a:ext cx="1939273" cy="1922005"/>
                      </a:xfrm>
                      <a:prstGeom prst="rect">
                        <a:avLst/>
                      </a:prstGeom>
                      <a:noFill/>
                    </p:spPr>
                  </p:pic>
                </p:oleObj>
              </mc:Fallback>
            </mc:AlternateContent>
          </a:graphicData>
        </a:graphic>
      </p:graphicFrame>
      <p:sp>
        <p:nvSpPr>
          <p:cNvPr id="5" name="Oval 4">
            <a:hlinkClick r:id="rId6" action="ppaction://hlinkfile"/>
          </p:cNvPr>
          <p:cNvSpPr/>
          <p:nvPr/>
        </p:nvSpPr>
        <p:spPr>
          <a:xfrm>
            <a:off x="431800" y="5562600"/>
            <a:ext cx="457200" cy="482600"/>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Tree>
    <p:extLst>
      <p:ext uri="{BB962C8B-B14F-4D97-AF65-F5344CB8AC3E}">
        <p14:creationId xmlns:p14="http://schemas.microsoft.com/office/powerpoint/2010/main" val="1277065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1</a:t>
            </a:r>
            <a:br>
              <a:rPr lang="en-IN" b="1" dirty="0">
                <a:ln/>
                <a:solidFill>
                  <a:schemeClr val="tx1"/>
                </a:solidFill>
              </a:rPr>
            </a:br>
            <a:r>
              <a:rPr lang="en-IN" b="1" dirty="0">
                <a:ln/>
                <a:solidFill>
                  <a:schemeClr val="tx1"/>
                </a:solidFill>
              </a:rPr>
              <a:t>Session III &amp; IV – ZED Maturity Assessment Model</a:t>
            </a:r>
            <a:br>
              <a:rPr lang="en-IN" b="1" dirty="0">
                <a:ln/>
                <a:solidFill>
                  <a:schemeClr val="tx1"/>
                </a:solidFill>
              </a:rPr>
            </a:br>
            <a:r>
              <a:rPr lang="en-IN" b="1" dirty="0">
                <a:ln/>
                <a:solidFill>
                  <a:schemeClr val="tx1"/>
                </a:solidFill>
              </a:rPr>
              <a:t>ZED Deployment Disciplines</a:t>
            </a:r>
          </a:p>
        </p:txBody>
      </p:sp>
    </p:spTree>
    <p:extLst>
      <p:ext uri="{BB962C8B-B14F-4D97-AF65-F5344CB8AC3E}">
        <p14:creationId xmlns:p14="http://schemas.microsoft.com/office/powerpoint/2010/main" val="338793216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Introductory Session</a:t>
            </a:r>
          </a:p>
        </p:txBody>
      </p:sp>
      <p:sp>
        <p:nvSpPr>
          <p:cNvPr id="336897" name="Rectangle 1"/>
          <p:cNvSpPr>
            <a:spLocks noChangeArrowheads="1"/>
          </p:cNvSpPr>
          <p:nvPr/>
        </p:nvSpPr>
        <p:spPr bwMode="auto">
          <a:xfrm>
            <a:off x="941679" y="1718064"/>
            <a:ext cx="6905767"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lnSpc>
                <a:spcPct val="150000"/>
              </a:lnSpc>
              <a:spcBef>
                <a:spcPct val="0"/>
              </a:spcBef>
              <a:spcAft>
                <a:spcPct val="0"/>
              </a:spcAft>
              <a:buFont typeface="Wingdings" pitchFamily="2" charset="2"/>
              <a:buChar char="q"/>
              <a:tabLst>
                <a:tab pos="4800600" algn="l"/>
              </a:tabLst>
            </a:pPr>
            <a:r>
              <a:rPr lang="en-US" sz="2000" dirty="0">
                <a:solidFill>
                  <a:srgbClr val="000000"/>
                </a:solidFill>
                <a:ea typeface="Times New Roman" pitchFamily="18" charset="0"/>
                <a:cs typeface="Arial" pitchFamily="34" charset="0"/>
              </a:rPr>
              <a:t>    Name </a:t>
            </a:r>
          </a:p>
          <a:p>
            <a:pPr fontAlgn="base">
              <a:lnSpc>
                <a:spcPct val="150000"/>
              </a:lnSpc>
              <a:spcBef>
                <a:spcPct val="0"/>
              </a:spcBef>
              <a:spcAft>
                <a:spcPct val="0"/>
              </a:spcAft>
              <a:buFont typeface="Wingdings" pitchFamily="2" charset="2"/>
              <a:buChar char="q"/>
              <a:tabLst>
                <a:tab pos="4800600" algn="l"/>
              </a:tabLst>
            </a:pPr>
            <a:r>
              <a:rPr lang="en-US" sz="2000" dirty="0">
                <a:solidFill>
                  <a:srgbClr val="000000"/>
                </a:solidFill>
                <a:ea typeface="Times New Roman" pitchFamily="18" charset="0"/>
                <a:cs typeface="Arial" pitchFamily="34" charset="0"/>
              </a:rPr>
              <a:t>    Organization</a:t>
            </a:r>
          </a:p>
          <a:p>
            <a:pPr fontAlgn="base">
              <a:lnSpc>
                <a:spcPct val="150000"/>
              </a:lnSpc>
              <a:spcBef>
                <a:spcPct val="0"/>
              </a:spcBef>
              <a:spcAft>
                <a:spcPct val="0"/>
              </a:spcAft>
              <a:buFont typeface="Wingdings" pitchFamily="2" charset="2"/>
              <a:buChar char="q"/>
              <a:tabLst>
                <a:tab pos="4800600" algn="l"/>
              </a:tabLst>
            </a:pPr>
            <a:r>
              <a:rPr lang="en-US" sz="2000" dirty="0">
                <a:solidFill>
                  <a:srgbClr val="000000"/>
                </a:solidFill>
                <a:ea typeface="Times New Roman" pitchFamily="18" charset="0"/>
                <a:cs typeface="Arial" pitchFamily="34" charset="0"/>
              </a:rPr>
              <a:t>    Designation</a:t>
            </a:r>
          </a:p>
          <a:p>
            <a:pPr fontAlgn="base">
              <a:lnSpc>
                <a:spcPct val="150000"/>
              </a:lnSpc>
              <a:spcBef>
                <a:spcPct val="0"/>
              </a:spcBef>
              <a:spcAft>
                <a:spcPct val="0"/>
              </a:spcAft>
              <a:buFont typeface="Wingdings" pitchFamily="2" charset="2"/>
              <a:buChar char="q"/>
              <a:tabLst>
                <a:tab pos="4800600" algn="l"/>
              </a:tabLst>
            </a:pPr>
            <a:r>
              <a:rPr lang="en-US" sz="2000" dirty="0">
                <a:solidFill>
                  <a:srgbClr val="000000"/>
                </a:solidFill>
                <a:ea typeface="Times New Roman" pitchFamily="18" charset="0"/>
                <a:cs typeface="Arial" pitchFamily="34" charset="0"/>
              </a:rPr>
              <a:t>    Total work experience</a:t>
            </a:r>
          </a:p>
          <a:p>
            <a:pPr lvl="1" fontAlgn="base">
              <a:lnSpc>
                <a:spcPct val="150000"/>
              </a:lnSpc>
              <a:spcBef>
                <a:spcPct val="0"/>
              </a:spcBef>
              <a:spcAft>
                <a:spcPct val="0"/>
              </a:spcAft>
              <a:buFont typeface="Wingdings" pitchFamily="2" charset="2"/>
              <a:buChar char="ü"/>
              <a:tabLst>
                <a:tab pos="4800600" algn="l"/>
              </a:tabLst>
            </a:pPr>
            <a:r>
              <a:rPr lang="en-US" sz="2000" dirty="0">
                <a:solidFill>
                  <a:srgbClr val="000000"/>
                </a:solidFill>
                <a:ea typeface="Times New Roman" pitchFamily="18" charset="0"/>
                <a:cs typeface="Arial" pitchFamily="34" charset="0"/>
              </a:rPr>
              <a:t>work experience in quality related areas</a:t>
            </a:r>
          </a:p>
          <a:p>
            <a:pPr fontAlgn="base">
              <a:lnSpc>
                <a:spcPct val="150000"/>
              </a:lnSpc>
              <a:spcBef>
                <a:spcPct val="0"/>
              </a:spcBef>
              <a:spcAft>
                <a:spcPct val="0"/>
              </a:spcAft>
              <a:buFont typeface="Wingdings" pitchFamily="2" charset="2"/>
              <a:buChar char="q"/>
              <a:tabLst>
                <a:tab pos="4800600" algn="l"/>
              </a:tabLst>
            </a:pPr>
            <a:r>
              <a:rPr lang="en-US" sz="2000" dirty="0">
                <a:solidFill>
                  <a:srgbClr val="000000"/>
                </a:solidFill>
                <a:ea typeface="Times New Roman" pitchFamily="18" charset="0"/>
                <a:cs typeface="Arial" pitchFamily="34" charset="0"/>
              </a:rPr>
              <a:t>    Career highlights</a:t>
            </a:r>
          </a:p>
        </p:txBody>
      </p:sp>
    </p:spTree>
    <p:extLst>
      <p:ext uri="{BB962C8B-B14F-4D97-AF65-F5344CB8AC3E}">
        <p14:creationId xmlns:p14="http://schemas.microsoft.com/office/powerpoint/2010/main" val="3736930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3038974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7026" y="2214820"/>
            <a:ext cx="5006974" cy="369332"/>
          </a:xfrm>
        </p:spPr>
        <p:txBody>
          <a:bodyPr/>
          <a:lstStyle/>
          <a:p>
            <a:r>
              <a:rPr lang="en-US" b="1" dirty="0"/>
              <a:t>ZED Assessors Training Program</a:t>
            </a:r>
          </a:p>
        </p:txBody>
      </p:sp>
      <p:sp>
        <p:nvSpPr>
          <p:cNvPr id="4" name="TextBox 3"/>
          <p:cNvSpPr txBox="1"/>
          <p:nvPr/>
        </p:nvSpPr>
        <p:spPr>
          <a:xfrm>
            <a:off x="254000" y="2936875"/>
            <a:ext cx="3987800" cy="369332"/>
          </a:xfrm>
          <a:prstGeom prst="rect">
            <a:avLst/>
          </a:prstGeom>
          <a:noFill/>
        </p:spPr>
        <p:txBody>
          <a:bodyPr wrap="square" rtlCol="0">
            <a:spAutoFit/>
          </a:bodyPr>
          <a:lstStyle/>
          <a:p>
            <a:r>
              <a:rPr lang="en-US" dirty="0"/>
              <a:t>5 Days </a:t>
            </a:r>
            <a:r>
              <a:rPr lang="en-US"/>
              <a:t>Training Program</a:t>
            </a:r>
            <a:endParaRPr lang="en-US" dirty="0"/>
          </a:p>
        </p:txBody>
      </p:sp>
      <p:sp>
        <p:nvSpPr>
          <p:cNvPr id="5" name="TextBox 4"/>
          <p:cNvSpPr txBox="1"/>
          <p:nvPr/>
        </p:nvSpPr>
        <p:spPr>
          <a:xfrm>
            <a:off x="4826000" y="2908300"/>
            <a:ext cx="3987800" cy="1446550"/>
          </a:xfrm>
          <a:prstGeom prst="rect">
            <a:avLst/>
          </a:prstGeom>
          <a:noFill/>
        </p:spPr>
        <p:txBody>
          <a:bodyPr wrap="square" rtlCol="0">
            <a:spAutoFit/>
          </a:bodyPr>
          <a:lstStyle/>
          <a:p>
            <a:r>
              <a:rPr lang="en-US" sz="2000" b="1" dirty="0"/>
              <a:t>Day 1</a:t>
            </a:r>
          </a:p>
          <a:p>
            <a:r>
              <a:rPr lang="en-US" sz="1600" b="1" dirty="0"/>
              <a:t>Session 3 </a:t>
            </a:r>
            <a:r>
              <a:rPr lang="en-US" sz="1600" dirty="0"/>
              <a:t>-  ZED Disciplines – Introduction to Operational Parameters </a:t>
            </a:r>
          </a:p>
          <a:p>
            <a:endParaRPr lang="en-US" dirty="0"/>
          </a:p>
          <a:p>
            <a:pPr>
              <a:buClr>
                <a:srgbClr val="000000"/>
              </a:buClr>
            </a:pPr>
            <a:endParaRPr lang="en-US" dirty="0">
              <a:solidFill>
                <a:srgbClr val="000000"/>
              </a:solidFill>
            </a:endParaRPr>
          </a:p>
        </p:txBody>
      </p:sp>
    </p:spTree>
    <p:extLst>
      <p:ext uri="{BB962C8B-B14F-4D97-AF65-F5344CB8AC3E}">
        <p14:creationId xmlns:p14="http://schemas.microsoft.com/office/powerpoint/2010/main" val="3172685509"/>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ZED Disciplines  </a:t>
            </a:r>
          </a:p>
        </p:txBody>
      </p:sp>
      <p:graphicFrame>
        <p:nvGraphicFramePr>
          <p:cNvPr id="3" name="Content Placeholder 4"/>
          <p:cNvGraphicFramePr>
            <a:graphicFrameLocks/>
          </p:cNvGraphicFramePr>
          <p:nvPr>
            <p:extLst>
              <p:ext uri="{D42A27DB-BD31-4B8C-83A1-F6EECF244321}">
                <p14:modId xmlns:p14="http://schemas.microsoft.com/office/powerpoint/2010/main" val="1387657755"/>
              </p:ext>
            </p:extLst>
          </p:nvPr>
        </p:nvGraphicFramePr>
        <p:xfrm>
          <a:off x="573005" y="953561"/>
          <a:ext cx="8066028" cy="5297944"/>
        </p:xfrm>
        <a:graphic>
          <a:graphicData uri="http://schemas.openxmlformats.org/drawingml/2006/table">
            <a:tbl>
              <a:tblPr firstRow="1" bandRow="1">
                <a:tableStyleId>{72833802-FEF1-4C79-8D5D-14CF1EAF98D9}</a:tableStyleId>
              </a:tblPr>
              <a:tblGrid>
                <a:gridCol w="662761">
                  <a:extLst>
                    <a:ext uri="{9D8B030D-6E8A-4147-A177-3AD203B41FA5}">
                      <a16:colId xmlns:a16="http://schemas.microsoft.com/office/drawing/2014/main" val="20000"/>
                    </a:ext>
                  </a:extLst>
                </a:gridCol>
                <a:gridCol w="4823840">
                  <a:extLst>
                    <a:ext uri="{9D8B030D-6E8A-4147-A177-3AD203B41FA5}">
                      <a16:colId xmlns:a16="http://schemas.microsoft.com/office/drawing/2014/main" val="20002"/>
                    </a:ext>
                  </a:extLst>
                </a:gridCol>
                <a:gridCol w="2579427">
                  <a:extLst>
                    <a:ext uri="{9D8B030D-6E8A-4147-A177-3AD203B41FA5}">
                      <a16:colId xmlns:a16="http://schemas.microsoft.com/office/drawing/2014/main" val="20003"/>
                    </a:ext>
                  </a:extLst>
                </a:gridCol>
              </a:tblGrid>
              <a:tr h="438511">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No.</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ZED Disciplines</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IN" sz="1800" b="1" kern="1200" dirty="0">
                          <a:solidFill>
                            <a:schemeClr val="tx1"/>
                          </a:solidFill>
                          <a:latin typeface="Century Gothic" panose="020B0502020202020204" pitchFamily="34" charset="0"/>
                          <a:ea typeface="+mn-ea"/>
                          <a:cs typeface="+mn-cs"/>
                        </a:rPr>
                        <a:t>Nos. of</a:t>
                      </a:r>
                      <a:r>
                        <a:rPr lang="en-IN" sz="1800" b="1" kern="1200" baseline="0" dirty="0">
                          <a:solidFill>
                            <a:schemeClr val="tx1"/>
                          </a:solidFill>
                          <a:latin typeface="Century Gothic" panose="020B0502020202020204" pitchFamily="34" charset="0"/>
                          <a:ea typeface="+mn-ea"/>
                          <a:cs typeface="+mn-cs"/>
                        </a:rPr>
                        <a:t> Parameters</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1753">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1</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US" sz="1600" kern="1200" dirty="0">
                          <a:solidFill>
                            <a:schemeClr val="tx1"/>
                          </a:solidFill>
                          <a:latin typeface="Century Gothic" panose="020B0502020202020204" pitchFamily="34" charset="0"/>
                          <a:ea typeface="+mn-ea"/>
                          <a:cs typeface="+mn-cs"/>
                        </a:rPr>
                        <a:t>Production Management  (Infrastructure)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US" sz="1600" kern="1200" dirty="0">
                          <a:solidFill>
                            <a:schemeClr val="tx1"/>
                          </a:solidFill>
                          <a:latin typeface="Century Gothic" panose="020B0502020202020204" pitchFamily="34" charset="0"/>
                          <a:ea typeface="+mn-ea"/>
                          <a:cs typeface="+mn-cs"/>
                        </a:rPr>
                        <a:t>8</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1753">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2</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Production Management  </a:t>
                      </a:r>
                    </a:p>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 Supply Chain)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8</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3</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Quality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8</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4</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Environment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9</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5</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Human Resource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3</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6</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Safety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2</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7</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Intellectual Property Rights (IPR)</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4</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8</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Design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2</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8145">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9</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Energy Management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3</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81753">
                <a:tc>
                  <a:txBody>
                    <a:bodyPr/>
                    <a:lstStyle/>
                    <a:p>
                      <a:pPr marL="0" algn="ctr" defTabSz="699722" rtl="0" eaLnBrk="1" latinLnBrk="0" hangingPunct="1"/>
                      <a:r>
                        <a:rPr lang="en-US" sz="1600" kern="1200" dirty="0">
                          <a:solidFill>
                            <a:schemeClr val="tx1"/>
                          </a:solidFill>
                          <a:latin typeface="Century Gothic" panose="020B0502020202020204" pitchFamily="34" charset="0"/>
                          <a:ea typeface="+mn-ea"/>
                          <a:cs typeface="+mn-cs"/>
                        </a:rPr>
                        <a:t>10</a:t>
                      </a:r>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Performance management / Overall</a:t>
                      </a:r>
                      <a:r>
                        <a:rPr lang="en-IN" sz="1600" kern="1200" baseline="0" dirty="0">
                          <a:solidFill>
                            <a:schemeClr val="tx1"/>
                          </a:solidFill>
                          <a:latin typeface="Century Gothic" panose="020B0502020202020204" pitchFamily="34" charset="0"/>
                          <a:ea typeface="+mn-ea"/>
                          <a:cs typeface="+mn-cs"/>
                        </a:rPr>
                        <a:t> Company Performance</a:t>
                      </a:r>
                      <a:endParaRPr lang="en-IN" sz="16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3</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08145">
                <a:tc>
                  <a:txBody>
                    <a:bodyPr/>
                    <a:lstStyle/>
                    <a:p>
                      <a:pPr marL="0" algn="ctr" defTabSz="699722" rtl="0" eaLnBrk="1" latinLnBrk="0" hangingPunct="1"/>
                      <a:endParaRPr lang="en-IN" sz="16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l" defTabSz="699722" rtl="0" eaLnBrk="1" latinLnBrk="0" hangingPunct="1"/>
                      <a:r>
                        <a:rPr lang="en-IN" sz="1600" kern="1200" dirty="0">
                          <a:solidFill>
                            <a:schemeClr val="tx1"/>
                          </a:solidFill>
                          <a:latin typeface="Century Gothic" panose="020B0502020202020204" pitchFamily="34" charset="0"/>
                          <a:ea typeface="+mn-ea"/>
                          <a:cs typeface="+mn-cs"/>
                        </a:rPr>
                        <a:t>Total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9861" lvl="1" algn="ctr" defTabSz="699722" rtl="0" eaLnBrk="1" latinLnBrk="0" hangingPunct="1"/>
                      <a:r>
                        <a:rPr lang="en-IN" sz="1600" kern="1200" dirty="0">
                          <a:solidFill>
                            <a:schemeClr val="tx1"/>
                          </a:solidFill>
                          <a:latin typeface="Century Gothic" panose="020B0502020202020204" pitchFamily="34" charset="0"/>
                          <a:ea typeface="+mn-ea"/>
                          <a:cs typeface="+mn-cs"/>
                        </a:rPr>
                        <a:t>50</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1107996"/>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1</a:t>
            </a:r>
            <a:br>
              <a:rPr lang="en-IN" b="1" dirty="0">
                <a:ln/>
                <a:solidFill>
                  <a:schemeClr val="tx1"/>
                </a:solidFill>
              </a:rPr>
            </a:br>
            <a:r>
              <a:rPr lang="en-IN" b="1" dirty="0">
                <a:ln/>
                <a:solidFill>
                  <a:schemeClr val="tx1"/>
                </a:solidFill>
              </a:rPr>
              <a:t>Session III – ZED Maturity Assessment Model</a:t>
            </a:r>
            <a:br>
              <a:rPr lang="en-IN" b="1" dirty="0">
                <a:ln/>
                <a:solidFill>
                  <a:schemeClr val="tx1"/>
                </a:solidFill>
              </a:rPr>
            </a:br>
            <a:r>
              <a:rPr lang="en-IN" b="1" dirty="0">
                <a:ln/>
                <a:solidFill>
                  <a:schemeClr val="tx1"/>
                </a:solidFill>
              </a:rPr>
              <a:t>ZED Deployment Disciplines</a:t>
            </a:r>
          </a:p>
        </p:txBody>
      </p:sp>
    </p:spTree>
    <p:extLst>
      <p:ext uri="{BB962C8B-B14F-4D97-AF65-F5344CB8AC3E}">
        <p14:creationId xmlns:p14="http://schemas.microsoft.com/office/powerpoint/2010/main" val="214655197"/>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1 . </a:t>
            </a:r>
            <a:r>
              <a:rPr lang="en-US" b="1" dirty="0">
                <a:ln/>
                <a:solidFill>
                  <a:schemeClr val="tx1"/>
                </a:solidFill>
              </a:rPr>
              <a:t>PRODUCTION MANAGEMENT </a:t>
            </a:r>
            <a:br>
              <a:rPr lang="en-US" b="1" dirty="0">
                <a:ln/>
                <a:solidFill>
                  <a:schemeClr val="tx1"/>
                </a:solidFill>
              </a:rPr>
            </a:br>
            <a:r>
              <a:rPr lang="en-US" b="1" dirty="0">
                <a:ln/>
                <a:solidFill>
                  <a:schemeClr val="tx1"/>
                </a:solidFill>
              </a:rPr>
              <a:t>(INFRASTRUCTURE) </a:t>
            </a:r>
            <a:endParaRPr lang="en-IN" b="1" dirty="0">
              <a:ln/>
              <a:solidFill>
                <a:schemeClr val="tx1"/>
              </a:solidFill>
            </a:endParaRPr>
          </a:p>
        </p:txBody>
      </p:sp>
    </p:spTree>
    <p:extLst>
      <p:ext uri="{BB962C8B-B14F-4D97-AF65-F5344CB8AC3E}">
        <p14:creationId xmlns:p14="http://schemas.microsoft.com/office/powerpoint/2010/main" val="1974306370"/>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099" y="3274620"/>
            <a:ext cx="6996687"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p>
            <a:pPr algn="ctr"/>
            <a:r>
              <a:rPr lang="en-US" sz="2400" dirty="0">
                <a:ln/>
                <a:solidFill>
                  <a:schemeClr val="tx1"/>
                </a:solidFill>
              </a:rPr>
              <a:t>ENABLERS &amp; RESULTS</a:t>
            </a:r>
          </a:p>
        </p:txBody>
      </p:sp>
    </p:spTree>
    <p:extLst>
      <p:ext uri="{BB962C8B-B14F-4D97-AF65-F5344CB8AC3E}">
        <p14:creationId xmlns:p14="http://schemas.microsoft.com/office/powerpoint/2010/main" val="1901104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4"/>
          <p:cNvSpPr txBox="1">
            <a:spLocks noGrp="1"/>
          </p:cNvSpPr>
          <p:nvPr/>
        </p:nvSpPr>
        <p:spPr bwMode="auto">
          <a:xfrm>
            <a:off x="6934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r"/>
            <a:fld id="{D30641A7-5985-4B0A-8AE1-749304A90B98}" type="slidenum">
              <a:rPr lang="en-US" altLang="en-US" sz="1400">
                <a:latin typeface="Times New Roman" pitchFamily="18" charset="0"/>
                <a:cs typeface="Times New Roman" pitchFamily="18" charset="0"/>
              </a:rPr>
              <a:pPr algn="r"/>
              <a:t>66</a:t>
            </a:fld>
            <a:endParaRPr lang="en-US" altLang="en-US" sz="1400">
              <a:latin typeface="Times New Roman" pitchFamily="18" charset="0"/>
              <a:cs typeface="Times New Roman" pitchFamily="18" charset="0"/>
            </a:endParaRPr>
          </a:p>
        </p:txBody>
      </p:sp>
      <p:sp>
        <p:nvSpPr>
          <p:cNvPr id="100355" name="Text Box 2"/>
          <p:cNvSpPr txBox="1">
            <a:spLocks noChangeArrowheads="1"/>
          </p:cNvSpPr>
          <p:nvPr/>
        </p:nvSpPr>
        <p:spPr bwMode="auto">
          <a:xfrm>
            <a:off x="7162800" y="1854200"/>
            <a:ext cx="1371600" cy="762000"/>
          </a:xfrm>
          <a:prstGeom prst="rect">
            <a:avLst/>
          </a:prstGeom>
          <a:solidFill>
            <a:srgbClr val="7F4BD3"/>
          </a:solidFill>
          <a:ln w="28575">
            <a:solidFill>
              <a:schemeClr val="tx1"/>
            </a:solidFill>
            <a:miter lim="800000"/>
            <a:headEnd/>
            <a:tailEnd/>
          </a:ln>
        </p:spPr>
        <p:txBody>
          <a:bodyPr lIns="90555" tIns="45278" rIns="90555" bIns="45278"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eaLnBrk="0" hangingPunct="0">
              <a:spcBef>
                <a:spcPct val="50000"/>
              </a:spcBef>
            </a:pPr>
            <a:r>
              <a:rPr lang="en-US" altLang="en-US" sz="2000" b="1">
                <a:solidFill>
                  <a:schemeClr val="bg1"/>
                </a:solidFill>
                <a:latin typeface="Helvetica" pitchFamily="34" charset="0"/>
                <a:cs typeface="Times New Roman" pitchFamily="18" charset="0"/>
              </a:rPr>
              <a:t>Results</a:t>
            </a:r>
          </a:p>
        </p:txBody>
      </p:sp>
      <p:sp>
        <p:nvSpPr>
          <p:cNvPr id="100356" name="Text Box 3"/>
          <p:cNvSpPr txBox="1">
            <a:spLocks noChangeArrowheads="1"/>
          </p:cNvSpPr>
          <p:nvPr/>
        </p:nvSpPr>
        <p:spPr bwMode="auto">
          <a:xfrm>
            <a:off x="4876800" y="1854200"/>
            <a:ext cx="1714500" cy="762000"/>
          </a:xfrm>
          <a:prstGeom prst="rect">
            <a:avLst/>
          </a:prstGeom>
          <a:solidFill>
            <a:srgbClr val="BDCDFF"/>
          </a:solidFill>
          <a:ln w="19050">
            <a:solidFill>
              <a:schemeClr val="tx1"/>
            </a:solidFill>
            <a:miter lim="800000"/>
            <a:headEnd/>
            <a:tailEnd/>
          </a:ln>
        </p:spPr>
        <p:txBody>
          <a:bodyPr lIns="90555" tIns="45278" rIns="90555" bIns="45278"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eaLnBrk="0" hangingPunct="0">
              <a:spcBef>
                <a:spcPct val="50000"/>
              </a:spcBef>
            </a:pPr>
            <a:r>
              <a:rPr lang="en-US" altLang="en-US" sz="2000" b="1">
                <a:latin typeface="Helvetica" pitchFamily="34" charset="0"/>
                <a:cs typeface="Times New Roman" pitchFamily="18" charset="0"/>
              </a:rPr>
              <a:t>Activities</a:t>
            </a:r>
          </a:p>
        </p:txBody>
      </p:sp>
      <p:sp>
        <p:nvSpPr>
          <p:cNvPr id="100357" name="Text Box 4"/>
          <p:cNvSpPr txBox="1">
            <a:spLocks noChangeArrowheads="1"/>
          </p:cNvSpPr>
          <p:nvPr/>
        </p:nvSpPr>
        <p:spPr bwMode="auto">
          <a:xfrm>
            <a:off x="2717800" y="1854200"/>
            <a:ext cx="1714500" cy="762000"/>
          </a:xfrm>
          <a:prstGeom prst="rect">
            <a:avLst/>
          </a:prstGeom>
          <a:solidFill>
            <a:srgbClr val="333399"/>
          </a:solidFill>
          <a:ln w="19050">
            <a:solidFill>
              <a:schemeClr val="tx1"/>
            </a:solidFill>
            <a:miter lim="800000"/>
            <a:headEnd/>
            <a:tailEnd/>
          </a:ln>
        </p:spPr>
        <p:txBody>
          <a:bodyPr lIns="90555" tIns="45278" rIns="90555" bIns="45278"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eaLnBrk="0" hangingPunct="0">
              <a:spcBef>
                <a:spcPct val="50000"/>
              </a:spcBef>
            </a:pPr>
            <a:r>
              <a:rPr lang="en-US" altLang="en-US" sz="2000" b="1">
                <a:solidFill>
                  <a:schemeClr val="bg1"/>
                </a:solidFill>
                <a:latin typeface="Helvetica" pitchFamily="34" charset="0"/>
                <a:cs typeface="Times New Roman" pitchFamily="18" charset="0"/>
              </a:rPr>
              <a:t>Systems &amp; Processes</a:t>
            </a:r>
          </a:p>
        </p:txBody>
      </p:sp>
      <p:sp>
        <p:nvSpPr>
          <p:cNvPr id="100358" name="Text Box 5"/>
          <p:cNvSpPr txBox="1">
            <a:spLocks noChangeArrowheads="1"/>
          </p:cNvSpPr>
          <p:nvPr/>
        </p:nvSpPr>
        <p:spPr bwMode="auto">
          <a:xfrm>
            <a:off x="533400" y="1854200"/>
            <a:ext cx="1714500" cy="762000"/>
          </a:xfrm>
          <a:prstGeom prst="rect">
            <a:avLst/>
          </a:prstGeom>
          <a:solidFill>
            <a:srgbClr val="DCDCF6"/>
          </a:solidFill>
          <a:ln w="19050">
            <a:solidFill>
              <a:schemeClr val="tx1"/>
            </a:solidFill>
            <a:miter lim="800000"/>
            <a:headEnd/>
            <a:tailEnd/>
          </a:ln>
        </p:spPr>
        <p:txBody>
          <a:bodyPr lIns="90555" tIns="45278" rIns="90555" bIns="45278"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eaLnBrk="0" hangingPunct="0">
              <a:spcBef>
                <a:spcPct val="50000"/>
              </a:spcBef>
            </a:pPr>
            <a:r>
              <a:rPr lang="en-US" altLang="en-US" sz="2000" b="1">
                <a:latin typeface="Helvetica" pitchFamily="34" charset="0"/>
                <a:cs typeface="Times New Roman" pitchFamily="18" charset="0"/>
              </a:rPr>
              <a:t>Strategy</a:t>
            </a:r>
          </a:p>
        </p:txBody>
      </p:sp>
      <p:sp>
        <p:nvSpPr>
          <p:cNvPr id="100359" name="Freeform 6"/>
          <p:cNvSpPr>
            <a:spLocks/>
          </p:cNvSpPr>
          <p:nvPr/>
        </p:nvSpPr>
        <p:spPr bwMode="auto">
          <a:xfrm>
            <a:off x="1295400" y="2590800"/>
            <a:ext cx="7086600" cy="2362200"/>
          </a:xfrm>
          <a:custGeom>
            <a:avLst/>
            <a:gdLst>
              <a:gd name="T0" fmla="*/ 7086600 w 4230"/>
              <a:gd name="T1" fmla="*/ 0 h 1152"/>
              <a:gd name="T2" fmla="*/ 7086600 w 4230"/>
              <a:gd name="T3" fmla="*/ 2362200 h 1152"/>
              <a:gd name="T4" fmla="*/ 0 w 4230"/>
              <a:gd name="T5" fmla="*/ 2362200 h 1152"/>
              <a:gd name="T6" fmla="*/ 0 w 4230"/>
              <a:gd name="T7" fmla="*/ 22556 h 1152"/>
              <a:gd name="T8" fmla="*/ 0 60000 65536"/>
              <a:gd name="T9" fmla="*/ 0 60000 65536"/>
              <a:gd name="T10" fmla="*/ 0 60000 65536"/>
              <a:gd name="T11" fmla="*/ 0 60000 65536"/>
              <a:gd name="T12" fmla="*/ 0 w 4230"/>
              <a:gd name="T13" fmla="*/ 0 h 1152"/>
              <a:gd name="T14" fmla="*/ 4230 w 4230"/>
              <a:gd name="T15" fmla="*/ 1152 h 1152"/>
            </a:gdLst>
            <a:ahLst/>
            <a:cxnLst>
              <a:cxn ang="T8">
                <a:pos x="T0" y="T1"/>
              </a:cxn>
              <a:cxn ang="T9">
                <a:pos x="T2" y="T3"/>
              </a:cxn>
              <a:cxn ang="T10">
                <a:pos x="T4" y="T5"/>
              </a:cxn>
              <a:cxn ang="T11">
                <a:pos x="T6" y="T7"/>
              </a:cxn>
            </a:cxnLst>
            <a:rect l="T12" t="T13" r="T14" b="T15"/>
            <a:pathLst>
              <a:path w="4230" h="1152">
                <a:moveTo>
                  <a:pt x="4230" y="0"/>
                </a:moveTo>
                <a:lnTo>
                  <a:pt x="4230" y="1152"/>
                </a:lnTo>
                <a:lnTo>
                  <a:pt x="0" y="1152"/>
                </a:lnTo>
                <a:lnTo>
                  <a:pt x="0" y="11"/>
                </a:lnTo>
              </a:path>
            </a:pathLst>
          </a:custGeom>
          <a:noFill/>
          <a:ln w="1905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0555" tIns="45278" rIns="90555" bIns="45278">
            <a:spAutoFit/>
          </a:bodyPr>
          <a:lstStyle/>
          <a:p>
            <a:endParaRPr lang="en-US"/>
          </a:p>
        </p:txBody>
      </p:sp>
      <p:sp>
        <p:nvSpPr>
          <p:cNvPr id="100360" name="Freeform 7"/>
          <p:cNvSpPr>
            <a:spLocks/>
          </p:cNvSpPr>
          <p:nvPr/>
        </p:nvSpPr>
        <p:spPr bwMode="auto">
          <a:xfrm>
            <a:off x="3505200" y="2616200"/>
            <a:ext cx="4505325" cy="1676400"/>
          </a:xfrm>
          <a:custGeom>
            <a:avLst/>
            <a:gdLst>
              <a:gd name="T0" fmla="*/ 4505325 w 4230"/>
              <a:gd name="T1" fmla="*/ 0 h 1152"/>
              <a:gd name="T2" fmla="*/ 4505325 w 4230"/>
              <a:gd name="T3" fmla="*/ 1676400 h 1152"/>
              <a:gd name="T4" fmla="*/ 0 w 4230"/>
              <a:gd name="T5" fmla="*/ 1676400 h 1152"/>
              <a:gd name="T6" fmla="*/ 0 w 4230"/>
              <a:gd name="T7" fmla="*/ 16007 h 1152"/>
              <a:gd name="T8" fmla="*/ 0 60000 65536"/>
              <a:gd name="T9" fmla="*/ 0 60000 65536"/>
              <a:gd name="T10" fmla="*/ 0 60000 65536"/>
              <a:gd name="T11" fmla="*/ 0 60000 65536"/>
              <a:gd name="T12" fmla="*/ 0 w 4230"/>
              <a:gd name="T13" fmla="*/ 0 h 1152"/>
              <a:gd name="T14" fmla="*/ 4230 w 4230"/>
              <a:gd name="T15" fmla="*/ 1152 h 1152"/>
            </a:gdLst>
            <a:ahLst/>
            <a:cxnLst>
              <a:cxn ang="T8">
                <a:pos x="T0" y="T1"/>
              </a:cxn>
              <a:cxn ang="T9">
                <a:pos x="T2" y="T3"/>
              </a:cxn>
              <a:cxn ang="T10">
                <a:pos x="T4" y="T5"/>
              </a:cxn>
              <a:cxn ang="T11">
                <a:pos x="T6" y="T7"/>
              </a:cxn>
            </a:cxnLst>
            <a:rect l="T12" t="T13" r="T14" b="T15"/>
            <a:pathLst>
              <a:path w="4230" h="1152">
                <a:moveTo>
                  <a:pt x="4230" y="0"/>
                </a:moveTo>
                <a:lnTo>
                  <a:pt x="4230" y="1152"/>
                </a:lnTo>
                <a:lnTo>
                  <a:pt x="0" y="1152"/>
                </a:lnTo>
                <a:lnTo>
                  <a:pt x="0" y="11"/>
                </a:lnTo>
              </a:path>
            </a:pathLst>
          </a:custGeom>
          <a:noFill/>
          <a:ln w="1905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0555" tIns="45278" rIns="90555" bIns="45278">
            <a:spAutoFit/>
          </a:bodyPr>
          <a:lstStyle/>
          <a:p>
            <a:endParaRPr lang="en-US"/>
          </a:p>
        </p:txBody>
      </p:sp>
      <p:sp>
        <p:nvSpPr>
          <p:cNvPr id="100361" name="Freeform 8"/>
          <p:cNvSpPr>
            <a:spLocks/>
          </p:cNvSpPr>
          <p:nvPr/>
        </p:nvSpPr>
        <p:spPr bwMode="auto">
          <a:xfrm>
            <a:off x="5638800" y="2616200"/>
            <a:ext cx="1990725" cy="1066800"/>
          </a:xfrm>
          <a:custGeom>
            <a:avLst/>
            <a:gdLst>
              <a:gd name="T0" fmla="*/ 1990725 w 4230"/>
              <a:gd name="T1" fmla="*/ 0 h 1152"/>
              <a:gd name="T2" fmla="*/ 1990725 w 4230"/>
              <a:gd name="T3" fmla="*/ 1066800 h 1152"/>
              <a:gd name="T4" fmla="*/ 0 w 4230"/>
              <a:gd name="T5" fmla="*/ 1066800 h 1152"/>
              <a:gd name="T6" fmla="*/ 0 w 4230"/>
              <a:gd name="T7" fmla="*/ 10186 h 1152"/>
              <a:gd name="T8" fmla="*/ 0 60000 65536"/>
              <a:gd name="T9" fmla="*/ 0 60000 65536"/>
              <a:gd name="T10" fmla="*/ 0 60000 65536"/>
              <a:gd name="T11" fmla="*/ 0 60000 65536"/>
              <a:gd name="T12" fmla="*/ 0 w 4230"/>
              <a:gd name="T13" fmla="*/ 0 h 1152"/>
              <a:gd name="T14" fmla="*/ 4230 w 4230"/>
              <a:gd name="T15" fmla="*/ 1152 h 1152"/>
            </a:gdLst>
            <a:ahLst/>
            <a:cxnLst>
              <a:cxn ang="T8">
                <a:pos x="T0" y="T1"/>
              </a:cxn>
              <a:cxn ang="T9">
                <a:pos x="T2" y="T3"/>
              </a:cxn>
              <a:cxn ang="T10">
                <a:pos x="T4" y="T5"/>
              </a:cxn>
              <a:cxn ang="T11">
                <a:pos x="T6" y="T7"/>
              </a:cxn>
            </a:cxnLst>
            <a:rect l="T12" t="T13" r="T14" b="T15"/>
            <a:pathLst>
              <a:path w="4230" h="1152">
                <a:moveTo>
                  <a:pt x="4230" y="0"/>
                </a:moveTo>
                <a:lnTo>
                  <a:pt x="4230" y="1152"/>
                </a:lnTo>
                <a:lnTo>
                  <a:pt x="0" y="1152"/>
                </a:lnTo>
                <a:lnTo>
                  <a:pt x="0" y="11"/>
                </a:lnTo>
              </a:path>
            </a:pathLst>
          </a:custGeom>
          <a:noFill/>
          <a:ln w="19050" cap="flat" cmpd="sng">
            <a:solidFill>
              <a:schemeClr val="tx1"/>
            </a:solidFill>
            <a:prstDash val="solid"/>
            <a:round/>
            <a:headEnd type="none" w="med" len="med"/>
            <a:tailEnd type="stealth" w="med" len="med"/>
          </a:ln>
          <a:extLst>
            <a:ext uri="{909E8E84-426E-40DD-AFC4-6F175D3DCCD1}">
              <a14:hiddenFill xmlns:a14="http://schemas.microsoft.com/office/drawing/2010/main">
                <a:solidFill>
                  <a:srgbClr val="FFFFFF"/>
                </a:solidFill>
              </a14:hiddenFill>
            </a:ext>
          </a:extLst>
        </p:spPr>
        <p:txBody>
          <a:bodyPr lIns="90555" tIns="45278" rIns="90555" bIns="45278">
            <a:spAutoFit/>
          </a:bodyPr>
          <a:lstStyle/>
          <a:p>
            <a:endParaRPr lang="en-US"/>
          </a:p>
        </p:txBody>
      </p:sp>
      <p:sp>
        <p:nvSpPr>
          <p:cNvPr id="100362" name="Rectangle 9"/>
          <p:cNvSpPr>
            <a:spLocks noGrp="1" noChangeArrowheads="1"/>
          </p:cNvSpPr>
          <p:nvPr>
            <p:ph type="title" idx="4294967295"/>
          </p:nvPr>
        </p:nvSpPr>
        <p:spPr bwMode="gray">
          <a:xfrm>
            <a:off x="157606" y="185738"/>
            <a:ext cx="6843689" cy="533400"/>
          </a:xfrm>
          <a:solidFill>
            <a:schemeClr val="tx1"/>
          </a:solidFill>
        </p:spPr>
        <p:txBody>
          <a:bodyPr lIns="90479" tIns="44446" rIns="90479" bIns="44446"/>
          <a:lstStyle/>
          <a:p>
            <a:r>
              <a:rPr lang="en-US" altLang="en-US" sz="3600" dirty="0">
                <a:solidFill>
                  <a:schemeClr val="bg1"/>
                </a:solidFill>
              </a:rPr>
              <a:t>Transformational Change Process</a:t>
            </a:r>
          </a:p>
        </p:txBody>
      </p:sp>
      <p:cxnSp>
        <p:nvCxnSpPr>
          <p:cNvPr id="100363" name="AutoShape 10"/>
          <p:cNvCxnSpPr>
            <a:cxnSpLocks noChangeShapeType="1"/>
            <a:stCxn id="100358" idx="3"/>
            <a:endCxn id="100357" idx="1"/>
          </p:cNvCxnSpPr>
          <p:nvPr/>
        </p:nvCxnSpPr>
        <p:spPr bwMode="auto">
          <a:xfrm>
            <a:off x="2257425" y="2235200"/>
            <a:ext cx="4508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364" name="AutoShape 11"/>
          <p:cNvCxnSpPr>
            <a:cxnSpLocks noChangeShapeType="1"/>
            <a:stCxn id="100357" idx="3"/>
            <a:endCxn id="100356" idx="1"/>
          </p:cNvCxnSpPr>
          <p:nvPr/>
        </p:nvCxnSpPr>
        <p:spPr bwMode="auto">
          <a:xfrm>
            <a:off x="4441825" y="2235200"/>
            <a:ext cx="4254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0365" name="Line 12"/>
          <p:cNvSpPr>
            <a:spLocks noChangeShapeType="1"/>
          </p:cNvSpPr>
          <p:nvPr/>
        </p:nvSpPr>
        <p:spPr bwMode="auto">
          <a:xfrm>
            <a:off x="6629400" y="2209800"/>
            <a:ext cx="533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90555" tIns="45278" rIns="90555" bIns="45278">
            <a:spAutoFit/>
          </a:bodyPr>
          <a:lstStyle/>
          <a:p>
            <a:endParaRPr lang="en-US"/>
          </a:p>
        </p:txBody>
      </p:sp>
      <p:cxnSp>
        <p:nvCxnSpPr>
          <p:cNvPr id="100366" name="AutoShape 13"/>
          <p:cNvCxnSpPr>
            <a:cxnSpLocks noChangeShapeType="1"/>
          </p:cNvCxnSpPr>
          <p:nvPr/>
        </p:nvCxnSpPr>
        <p:spPr bwMode="auto">
          <a:xfrm>
            <a:off x="82550" y="1981200"/>
            <a:ext cx="4508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367" name="AutoShape 14"/>
          <p:cNvCxnSpPr>
            <a:cxnSpLocks noChangeShapeType="1"/>
          </p:cNvCxnSpPr>
          <p:nvPr/>
        </p:nvCxnSpPr>
        <p:spPr bwMode="auto">
          <a:xfrm>
            <a:off x="76200" y="2133600"/>
            <a:ext cx="4508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368" name="AutoShape 15"/>
          <p:cNvCxnSpPr>
            <a:cxnSpLocks noChangeShapeType="1"/>
          </p:cNvCxnSpPr>
          <p:nvPr/>
        </p:nvCxnSpPr>
        <p:spPr bwMode="auto">
          <a:xfrm>
            <a:off x="76200" y="2286000"/>
            <a:ext cx="4508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369" name="AutoShape 16"/>
          <p:cNvCxnSpPr>
            <a:cxnSpLocks noChangeShapeType="1"/>
          </p:cNvCxnSpPr>
          <p:nvPr/>
        </p:nvCxnSpPr>
        <p:spPr bwMode="auto">
          <a:xfrm>
            <a:off x="82550" y="2514600"/>
            <a:ext cx="450850"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0370" name="Text Box 17"/>
          <p:cNvSpPr txBox="1">
            <a:spLocks noChangeArrowheads="1"/>
          </p:cNvSpPr>
          <p:nvPr/>
        </p:nvSpPr>
        <p:spPr bwMode="auto">
          <a:xfrm>
            <a:off x="212725" y="1233488"/>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en-GB" altLang="en-US" sz="2000" b="1">
              <a:latin typeface="Times New Roman" pitchFamily="18" charset="0"/>
              <a:cs typeface="Times New Roman" pitchFamily="18" charset="0"/>
            </a:endParaRPr>
          </a:p>
        </p:txBody>
      </p:sp>
      <p:grpSp>
        <p:nvGrpSpPr>
          <p:cNvPr id="100371" name="Group 18"/>
          <p:cNvGrpSpPr>
            <a:grpSpLocks/>
          </p:cNvGrpSpPr>
          <p:nvPr/>
        </p:nvGrpSpPr>
        <p:grpSpPr bwMode="auto">
          <a:xfrm>
            <a:off x="152400" y="1371600"/>
            <a:ext cx="457200" cy="533400"/>
            <a:chOff x="1061" y="725"/>
            <a:chExt cx="624" cy="480"/>
          </a:xfrm>
        </p:grpSpPr>
        <p:sp>
          <p:nvSpPr>
            <p:cNvPr id="100372" name="Freeform 19"/>
            <p:cNvSpPr>
              <a:spLocks/>
            </p:cNvSpPr>
            <p:nvPr/>
          </p:nvSpPr>
          <p:spPr bwMode="auto">
            <a:xfrm>
              <a:off x="1061" y="725"/>
              <a:ext cx="624" cy="480"/>
            </a:xfrm>
            <a:custGeom>
              <a:avLst/>
              <a:gdLst>
                <a:gd name="T0" fmla="*/ 34 w 624"/>
                <a:gd name="T1" fmla="*/ 167 h 480"/>
                <a:gd name="T2" fmla="*/ 9 w 624"/>
                <a:gd name="T3" fmla="*/ 190 h 480"/>
                <a:gd name="T4" fmla="*/ 0 w 624"/>
                <a:gd name="T5" fmla="*/ 225 h 480"/>
                <a:gd name="T6" fmla="*/ 5 w 624"/>
                <a:gd name="T7" fmla="*/ 250 h 480"/>
                <a:gd name="T8" fmla="*/ 31 w 624"/>
                <a:gd name="T9" fmla="*/ 282 h 480"/>
                <a:gd name="T10" fmla="*/ 18 w 624"/>
                <a:gd name="T11" fmla="*/ 303 h 480"/>
                <a:gd name="T12" fmla="*/ 15 w 624"/>
                <a:gd name="T13" fmla="*/ 339 h 480"/>
                <a:gd name="T14" fmla="*/ 32 w 624"/>
                <a:gd name="T15" fmla="*/ 373 h 480"/>
                <a:gd name="T16" fmla="*/ 64 w 624"/>
                <a:gd name="T17" fmla="*/ 391 h 480"/>
                <a:gd name="T18" fmla="*/ 84 w 624"/>
                <a:gd name="T19" fmla="*/ 392 h 480"/>
                <a:gd name="T20" fmla="*/ 102 w 624"/>
                <a:gd name="T21" fmla="*/ 417 h 480"/>
                <a:gd name="T22" fmla="*/ 137 w 624"/>
                <a:gd name="T23" fmla="*/ 442 h 480"/>
                <a:gd name="T24" fmla="*/ 180 w 624"/>
                <a:gd name="T25" fmla="*/ 451 h 480"/>
                <a:gd name="T26" fmla="*/ 225 w 624"/>
                <a:gd name="T27" fmla="*/ 441 h 480"/>
                <a:gd name="T28" fmla="*/ 245 w 624"/>
                <a:gd name="T29" fmla="*/ 444 h 480"/>
                <a:gd name="T30" fmla="*/ 273 w 624"/>
                <a:gd name="T31" fmla="*/ 468 h 480"/>
                <a:gd name="T32" fmla="*/ 307 w 624"/>
                <a:gd name="T33" fmla="*/ 479 h 480"/>
                <a:gd name="T34" fmla="*/ 350 w 624"/>
                <a:gd name="T35" fmla="*/ 475 h 480"/>
                <a:gd name="T36" fmla="*/ 389 w 624"/>
                <a:gd name="T37" fmla="*/ 449 h 480"/>
                <a:gd name="T38" fmla="*/ 412 w 624"/>
                <a:gd name="T39" fmla="*/ 407 h 480"/>
                <a:gd name="T40" fmla="*/ 434 w 624"/>
                <a:gd name="T41" fmla="*/ 418 h 480"/>
                <a:gd name="T42" fmla="*/ 474 w 624"/>
                <a:gd name="T43" fmla="*/ 419 h 480"/>
                <a:gd name="T44" fmla="*/ 515 w 624"/>
                <a:gd name="T45" fmla="*/ 396 h 480"/>
                <a:gd name="T46" fmla="*/ 538 w 624"/>
                <a:gd name="T47" fmla="*/ 352 h 480"/>
                <a:gd name="T48" fmla="*/ 557 w 624"/>
                <a:gd name="T49" fmla="*/ 330 h 480"/>
                <a:gd name="T50" fmla="*/ 600 w 624"/>
                <a:gd name="T51" fmla="*/ 300 h 480"/>
                <a:gd name="T52" fmla="*/ 622 w 624"/>
                <a:gd name="T53" fmla="*/ 252 h 480"/>
                <a:gd name="T54" fmla="*/ 619 w 624"/>
                <a:gd name="T55" fmla="*/ 200 h 480"/>
                <a:gd name="T56" fmla="*/ 603 w 624"/>
                <a:gd name="T57" fmla="*/ 170 h 480"/>
                <a:gd name="T58" fmla="*/ 610 w 624"/>
                <a:gd name="T59" fmla="*/ 138 h 480"/>
                <a:gd name="T60" fmla="*/ 601 w 624"/>
                <a:gd name="T61" fmla="*/ 100 h 480"/>
                <a:gd name="T62" fmla="*/ 576 w 624"/>
                <a:gd name="T63" fmla="*/ 71 h 480"/>
                <a:gd name="T64" fmla="*/ 553 w 624"/>
                <a:gd name="T65" fmla="*/ 60 h 480"/>
                <a:gd name="T66" fmla="*/ 538 w 624"/>
                <a:gd name="T67" fmla="*/ 26 h 480"/>
                <a:gd name="T68" fmla="*/ 508 w 624"/>
                <a:gd name="T69" fmla="*/ 4 h 480"/>
                <a:gd name="T70" fmla="*/ 469 w 624"/>
                <a:gd name="T71" fmla="*/ 2 h 480"/>
                <a:gd name="T72" fmla="*/ 431 w 624"/>
                <a:gd name="T73" fmla="*/ 26 h 480"/>
                <a:gd name="T74" fmla="*/ 409 w 624"/>
                <a:gd name="T75" fmla="*/ 7 h 480"/>
                <a:gd name="T76" fmla="*/ 372 w 624"/>
                <a:gd name="T77" fmla="*/ 1 h 480"/>
                <a:gd name="T78" fmla="*/ 348 w 624"/>
                <a:gd name="T79" fmla="*/ 10 h 480"/>
                <a:gd name="T80" fmla="*/ 329 w 624"/>
                <a:gd name="T81" fmla="*/ 29 h 480"/>
                <a:gd name="T82" fmla="*/ 313 w 624"/>
                <a:gd name="T83" fmla="*/ 28 h 480"/>
                <a:gd name="T84" fmla="*/ 270 w 624"/>
                <a:gd name="T85" fmla="*/ 14 h 480"/>
                <a:gd name="T86" fmla="*/ 240 w 624"/>
                <a:gd name="T87" fmla="*/ 21 h 480"/>
                <a:gd name="T88" fmla="*/ 215 w 624"/>
                <a:gd name="T89" fmla="*/ 39 h 480"/>
                <a:gd name="T90" fmla="*/ 202 w 624"/>
                <a:gd name="T91" fmla="*/ 58 h 480"/>
                <a:gd name="T92" fmla="*/ 166 w 624"/>
                <a:gd name="T93" fmla="*/ 45 h 480"/>
                <a:gd name="T94" fmla="*/ 133 w 624"/>
                <a:gd name="T95" fmla="*/ 46 h 480"/>
                <a:gd name="T96" fmla="*/ 84 w 624"/>
                <a:gd name="T97" fmla="*/ 74 h 480"/>
                <a:gd name="T98" fmla="*/ 57 w 624"/>
                <a:gd name="T99" fmla="*/ 126 h 480"/>
                <a:gd name="T100" fmla="*/ 56 w 624"/>
                <a:gd name="T101" fmla="*/ 153 h 4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4"/>
                <a:gd name="T154" fmla="*/ 0 h 480"/>
                <a:gd name="T155" fmla="*/ 624 w 624"/>
                <a:gd name="T156" fmla="*/ 480 h 4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4" h="480">
                  <a:moveTo>
                    <a:pt x="56" y="160"/>
                  </a:moveTo>
                  <a:lnTo>
                    <a:pt x="44" y="162"/>
                  </a:lnTo>
                  <a:lnTo>
                    <a:pt x="34" y="167"/>
                  </a:lnTo>
                  <a:lnTo>
                    <a:pt x="24" y="173"/>
                  </a:lnTo>
                  <a:lnTo>
                    <a:pt x="16" y="181"/>
                  </a:lnTo>
                  <a:lnTo>
                    <a:pt x="9" y="190"/>
                  </a:lnTo>
                  <a:lnTo>
                    <a:pt x="4" y="201"/>
                  </a:lnTo>
                  <a:lnTo>
                    <a:pt x="1" y="213"/>
                  </a:lnTo>
                  <a:lnTo>
                    <a:pt x="0" y="225"/>
                  </a:lnTo>
                  <a:lnTo>
                    <a:pt x="1" y="234"/>
                  </a:lnTo>
                  <a:lnTo>
                    <a:pt x="2" y="242"/>
                  </a:lnTo>
                  <a:lnTo>
                    <a:pt x="5" y="250"/>
                  </a:lnTo>
                  <a:lnTo>
                    <a:pt x="8" y="258"/>
                  </a:lnTo>
                  <a:lnTo>
                    <a:pt x="18" y="271"/>
                  </a:lnTo>
                  <a:lnTo>
                    <a:pt x="31" y="282"/>
                  </a:lnTo>
                  <a:lnTo>
                    <a:pt x="24" y="292"/>
                  </a:lnTo>
                  <a:lnTo>
                    <a:pt x="18" y="303"/>
                  </a:lnTo>
                  <a:lnTo>
                    <a:pt x="15" y="314"/>
                  </a:lnTo>
                  <a:lnTo>
                    <a:pt x="14" y="326"/>
                  </a:lnTo>
                  <a:lnTo>
                    <a:pt x="15" y="339"/>
                  </a:lnTo>
                  <a:lnTo>
                    <a:pt x="19" y="352"/>
                  </a:lnTo>
                  <a:lnTo>
                    <a:pt x="25" y="363"/>
                  </a:lnTo>
                  <a:lnTo>
                    <a:pt x="32" y="373"/>
                  </a:lnTo>
                  <a:lnTo>
                    <a:pt x="42" y="381"/>
                  </a:lnTo>
                  <a:lnTo>
                    <a:pt x="52" y="387"/>
                  </a:lnTo>
                  <a:lnTo>
                    <a:pt x="64" y="391"/>
                  </a:lnTo>
                  <a:lnTo>
                    <a:pt x="77" y="392"/>
                  </a:lnTo>
                  <a:lnTo>
                    <a:pt x="81" y="392"/>
                  </a:lnTo>
                  <a:lnTo>
                    <a:pt x="84" y="392"/>
                  </a:lnTo>
                  <a:lnTo>
                    <a:pt x="92" y="405"/>
                  </a:lnTo>
                  <a:lnTo>
                    <a:pt x="102" y="417"/>
                  </a:lnTo>
                  <a:lnTo>
                    <a:pt x="113" y="427"/>
                  </a:lnTo>
                  <a:lnTo>
                    <a:pt x="125" y="435"/>
                  </a:lnTo>
                  <a:lnTo>
                    <a:pt x="137" y="442"/>
                  </a:lnTo>
                  <a:lnTo>
                    <a:pt x="151" y="447"/>
                  </a:lnTo>
                  <a:lnTo>
                    <a:pt x="165" y="450"/>
                  </a:lnTo>
                  <a:lnTo>
                    <a:pt x="180" y="451"/>
                  </a:lnTo>
                  <a:lnTo>
                    <a:pt x="196" y="450"/>
                  </a:lnTo>
                  <a:lnTo>
                    <a:pt x="211" y="447"/>
                  </a:lnTo>
                  <a:lnTo>
                    <a:pt x="225" y="441"/>
                  </a:lnTo>
                  <a:lnTo>
                    <a:pt x="238" y="434"/>
                  </a:lnTo>
                  <a:lnTo>
                    <a:pt x="245" y="444"/>
                  </a:lnTo>
                  <a:lnTo>
                    <a:pt x="254" y="453"/>
                  </a:lnTo>
                  <a:lnTo>
                    <a:pt x="263" y="461"/>
                  </a:lnTo>
                  <a:lnTo>
                    <a:pt x="273" y="468"/>
                  </a:lnTo>
                  <a:lnTo>
                    <a:pt x="284" y="473"/>
                  </a:lnTo>
                  <a:lnTo>
                    <a:pt x="295" y="477"/>
                  </a:lnTo>
                  <a:lnTo>
                    <a:pt x="307" y="479"/>
                  </a:lnTo>
                  <a:lnTo>
                    <a:pt x="319" y="480"/>
                  </a:lnTo>
                  <a:lnTo>
                    <a:pt x="335" y="479"/>
                  </a:lnTo>
                  <a:lnTo>
                    <a:pt x="350" y="475"/>
                  </a:lnTo>
                  <a:lnTo>
                    <a:pt x="364" y="468"/>
                  </a:lnTo>
                  <a:lnTo>
                    <a:pt x="377" y="460"/>
                  </a:lnTo>
                  <a:lnTo>
                    <a:pt x="389" y="449"/>
                  </a:lnTo>
                  <a:lnTo>
                    <a:pt x="398" y="437"/>
                  </a:lnTo>
                  <a:lnTo>
                    <a:pt x="406" y="423"/>
                  </a:lnTo>
                  <a:lnTo>
                    <a:pt x="412" y="407"/>
                  </a:lnTo>
                  <a:lnTo>
                    <a:pt x="412" y="408"/>
                  </a:lnTo>
                  <a:lnTo>
                    <a:pt x="423" y="413"/>
                  </a:lnTo>
                  <a:lnTo>
                    <a:pt x="434" y="418"/>
                  </a:lnTo>
                  <a:lnTo>
                    <a:pt x="445" y="420"/>
                  </a:lnTo>
                  <a:lnTo>
                    <a:pt x="457" y="421"/>
                  </a:lnTo>
                  <a:lnTo>
                    <a:pt x="474" y="419"/>
                  </a:lnTo>
                  <a:lnTo>
                    <a:pt x="489" y="414"/>
                  </a:lnTo>
                  <a:lnTo>
                    <a:pt x="503" y="406"/>
                  </a:lnTo>
                  <a:lnTo>
                    <a:pt x="515" y="396"/>
                  </a:lnTo>
                  <a:lnTo>
                    <a:pt x="526" y="383"/>
                  </a:lnTo>
                  <a:lnTo>
                    <a:pt x="533" y="368"/>
                  </a:lnTo>
                  <a:lnTo>
                    <a:pt x="538" y="352"/>
                  </a:lnTo>
                  <a:lnTo>
                    <a:pt x="540" y="334"/>
                  </a:lnTo>
                  <a:lnTo>
                    <a:pt x="557" y="330"/>
                  </a:lnTo>
                  <a:lnTo>
                    <a:pt x="573" y="322"/>
                  </a:lnTo>
                  <a:lnTo>
                    <a:pt x="588" y="312"/>
                  </a:lnTo>
                  <a:lnTo>
                    <a:pt x="600" y="300"/>
                  </a:lnTo>
                  <a:lnTo>
                    <a:pt x="610" y="286"/>
                  </a:lnTo>
                  <a:lnTo>
                    <a:pt x="618" y="269"/>
                  </a:lnTo>
                  <a:lnTo>
                    <a:pt x="622" y="252"/>
                  </a:lnTo>
                  <a:lnTo>
                    <a:pt x="624" y="233"/>
                  </a:lnTo>
                  <a:lnTo>
                    <a:pt x="623" y="216"/>
                  </a:lnTo>
                  <a:lnTo>
                    <a:pt x="619" y="200"/>
                  </a:lnTo>
                  <a:lnTo>
                    <a:pt x="613" y="184"/>
                  </a:lnTo>
                  <a:lnTo>
                    <a:pt x="604" y="170"/>
                  </a:lnTo>
                  <a:lnTo>
                    <a:pt x="603" y="170"/>
                  </a:lnTo>
                  <a:lnTo>
                    <a:pt x="606" y="162"/>
                  </a:lnTo>
                  <a:lnTo>
                    <a:pt x="608" y="154"/>
                  </a:lnTo>
                  <a:lnTo>
                    <a:pt x="610" y="138"/>
                  </a:lnTo>
                  <a:lnTo>
                    <a:pt x="609" y="125"/>
                  </a:lnTo>
                  <a:lnTo>
                    <a:pt x="606" y="112"/>
                  </a:lnTo>
                  <a:lnTo>
                    <a:pt x="601" y="100"/>
                  </a:lnTo>
                  <a:lnTo>
                    <a:pt x="594" y="89"/>
                  </a:lnTo>
                  <a:lnTo>
                    <a:pt x="586" y="80"/>
                  </a:lnTo>
                  <a:lnTo>
                    <a:pt x="576" y="71"/>
                  </a:lnTo>
                  <a:lnTo>
                    <a:pt x="565" y="65"/>
                  </a:lnTo>
                  <a:lnTo>
                    <a:pt x="553" y="60"/>
                  </a:lnTo>
                  <a:lnTo>
                    <a:pt x="550" y="47"/>
                  </a:lnTo>
                  <a:lnTo>
                    <a:pt x="545" y="36"/>
                  </a:lnTo>
                  <a:lnTo>
                    <a:pt x="538" y="26"/>
                  </a:lnTo>
                  <a:lnTo>
                    <a:pt x="529" y="17"/>
                  </a:lnTo>
                  <a:lnTo>
                    <a:pt x="519" y="10"/>
                  </a:lnTo>
                  <a:lnTo>
                    <a:pt x="508" y="4"/>
                  </a:lnTo>
                  <a:lnTo>
                    <a:pt x="497" y="1"/>
                  </a:lnTo>
                  <a:lnTo>
                    <a:pt x="484" y="0"/>
                  </a:lnTo>
                  <a:lnTo>
                    <a:pt x="469" y="2"/>
                  </a:lnTo>
                  <a:lnTo>
                    <a:pt x="455" y="7"/>
                  </a:lnTo>
                  <a:lnTo>
                    <a:pt x="442" y="15"/>
                  </a:lnTo>
                  <a:lnTo>
                    <a:pt x="431" y="26"/>
                  </a:lnTo>
                  <a:lnTo>
                    <a:pt x="421" y="15"/>
                  </a:lnTo>
                  <a:lnTo>
                    <a:pt x="409" y="7"/>
                  </a:lnTo>
                  <a:lnTo>
                    <a:pt x="395" y="2"/>
                  </a:lnTo>
                  <a:lnTo>
                    <a:pt x="381" y="0"/>
                  </a:lnTo>
                  <a:lnTo>
                    <a:pt x="372" y="1"/>
                  </a:lnTo>
                  <a:lnTo>
                    <a:pt x="364" y="3"/>
                  </a:lnTo>
                  <a:lnTo>
                    <a:pt x="355" y="6"/>
                  </a:lnTo>
                  <a:lnTo>
                    <a:pt x="348" y="10"/>
                  </a:lnTo>
                  <a:lnTo>
                    <a:pt x="341" y="15"/>
                  </a:lnTo>
                  <a:lnTo>
                    <a:pt x="334" y="22"/>
                  </a:lnTo>
                  <a:lnTo>
                    <a:pt x="329" y="29"/>
                  </a:lnTo>
                  <a:lnTo>
                    <a:pt x="324" y="37"/>
                  </a:lnTo>
                  <a:lnTo>
                    <a:pt x="324" y="38"/>
                  </a:lnTo>
                  <a:lnTo>
                    <a:pt x="313" y="28"/>
                  </a:lnTo>
                  <a:lnTo>
                    <a:pt x="300" y="20"/>
                  </a:lnTo>
                  <a:lnTo>
                    <a:pt x="285" y="16"/>
                  </a:lnTo>
                  <a:lnTo>
                    <a:pt x="270" y="14"/>
                  </a:lnTo>
                  <a:lnTo>
                    <a:pt x="260" y="15"/>
                  </a:lnTo>
                  <a:lnTo>
                    <a:pt x="250" y="17"/>
                  </a:lnTo>
                  <a:lnTo>
                    <a:pt x="240" y="21"/>
                  </a:lnTo>
                  <a:lnTo>
                    <a:pt x="231" y="26"/>
                  </a:lnTo>
                  <a:lnTo>
                    <a:pt x="222" y="32"/>
                  </a:lnTo>
                  <a:lnTo>
                    <a:pt x="215" y="39"/>
                  </a:lnTo>
                  <a:lnTo>
                    <a:pt x="208" y="48"/>
                  </a:lnTo>
                  <a:lnTo>
                    <a:pt x="202" y="57"/>
                  </a:lnTo>
                  <a:lnTo>
                    <a:pt x="202" y="58"/>
                  </a:lnTo>
                  <a:lnTo>
                    <a:pt x="190" y="52"/>
                  </a:lnTo>
                  <a:lnTo>
                    <a:pt x="178" y="48"/>
                  </a:lnTo>
                  <a:lnTo>
                    <a:pt x="166" y="45"/>
                  </a:lnTo>
                  <a:lnTo>
                    <a:pt x="153" y="44"/>
                  </a:lnTo>
                  <a:lnTo>
                    <a:pt x="143" y="45"/>
                  </a:lnTo>
                  <a:lnTo>
                    <a:pt x="133" y="46"/>
                  </a:lnTo>
                  <a:lnTo>
                    <a:pt x="115" y="52"/>
                  </a:lnTo>
                  <a:lnTo>
                    <a:pt x="98" y="62"/>
                  </a:lnTo>
                  <a:lnTo>
                    <a:pt x="84" y="74"/>
                  </a:lnTo>
                  <a:lnTo>
                    <a:pt x="72" y="89"/>
                  </a:lnTo>
                  <a:lnTo>
                    <a:pt x="63" y="106"/>
                  </a:lnTo>
                  <a:lnTo>
                    <a:pt x="57" y="126"/>
                  </a:lnTo>
                  <a:lnTo>
                    <a:pt x="56" y="136"/>
                  </a:lnTo>
                  <a:lnTo>
                    <a:pt x="55" y="146"/>
                  </a:lnTo>
                  <a:lnTo>
                    <a:pt x="56" y="153"/>
                  </a:lnTo>
                  <a:lnTo>
                    <a:pt x="56" y="160"/>
                  </a:lnTo>
                  <a:close/>
                </a:path>
              </a:pathLst>
            </a:custGeom>
            <a:solidFill>
              <a:srgbClr val="E7E7FF"/>
            </a:solidFill>
            <a:ln w="12700">
              <a:solidFill>
                <a:srgbClr val="000000"/>
              </a:solidFill>
              <a:prstDash val="solid"/>
              <a:round/>
              <a:headEnd/>
              <a:tailEnd/>
            </a:ln>
          </p:spPr>
          <p:txBody>
            <a:bodyPr/>
            <a:lstStyle/>
            <a:p>
              <a:endParaRPr lang="en-US"/>
            </a:p>
          </p:txBody>
        </p:sp>
        <p:sp>
          <p:nvSpPr>
            <p:cNvPr id="100373" name="Freeform 20"/>
            <p:cNvSpPr>
              <a:spLocks/>
            </p:cNvSpPr>
            <p:nvPr/>
          </p:nvSpPr>
          <p:spPr bwMode="auto">
            <a:xfrm>
              <a:off x="1092" y="1007"/>
              <a:ext cx="37" cy="9"/>
            </a:xfrm>
            <a:custGeom>
              <a:avLst/>
              <a:gdLst>
                <a:gd name="T0" fmla="*/ 0 w 37"/>
                <a:gd name="T1" fmla="*/ 0 h 9"/>
                <a:gd name="T2" fmla="*/ 8 w 37"/>
                <a:gd name="T3" fmla="*/ 4 h 9"/>
                <a:gd name="T4" fmla="*/ 16 w 37"/>
                <a:gd name="T5" fmla="*/ 7 h 9"/>
                <a:gd name="T6" fmla="*/ 24 w 37"/>
                <a:gd name="T7" fmla="*/ 8 h 9"/>
                <a:gd name="T8" fmla="*/ 32 w 37"/>
                <a:gd name="T9" fmla="*/ 9 h 9"/>
                <a:gd name="T10" fmla="*/ 34 w 37"/>
                <a:gd name="T11" fmla="*/ 9 h 9"/>
                <a:gd name="T12" fmla="*/ 37 w 37"/>
                <a:gd name="T13" fmla="*/ 9 h 9"/>
                <a:gd name="T14" fmla="*/ 0 60000 65536"/>
                <a:gd name="T15" fmla="*/ 0 60000 65536"/>
                <a:gd name="T16" fmla="*/ 0 60000 65536"/>
                <a:gd name="T17" fmla="*/ 0 60000 65536"/>
                <a:gd name="T18" fmla="*/ 0 60000 65536"/>
                <a:gd name="T19" fmla="*/ 0 60000 65536"/>
                <a:gd name="T20" fmla="*/ 0 60000 65536"/>
                <a:gd name="T21" fmla="*/ 0 w 37"/>
                <a:gd name="T22" fmla="*/ 0 h 9"/>
                <a:gd name="T23" fmla="*/ 37 w 3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9">
                  <a:moveTo>
                    <a:pt x="0" y="0"/>
                  </a:moveTo>
                  <a:lnTo>
                    <a:pt x="8" y="4"/>
                  </a:lnTo>
                  <a:lnTo>
                    <a:pt x="16" y="7"/>
                  </a:lnTo>
                  <a:lnTo>
                    <a:pt x="24" y="8"/>
                  </a:lnTo>
                  <a:lnTo>
                    <a:pt x="32" y="9"/>
                  </a:lnTo>
                  <a:lnTo>
                    <a:pt x="34" y="9"/>
                  </a:lnTo>
                  <a:lnTo>
                    <a:pt x="37" y="9"/>
                  </a:lnTo>
                </a:path>
              </a:pathLst>
            </a:custGeom>
            <a:solidFill>
              <a:srgbClr val="E7E7FF"/>
            </a:solidFill>
            <a:ln w="12700">
              <a:solidFill>
                <a:srgbClr val="000000"/>
              </a:solidFill>
              <a:prstDash val="solid"/>
              <a:round/>
              <a:headEnd/>
              <a:tailEnd/>
            </a:ln>
          </p:spPr>
          <p:txBody>
            <a:bodyPr/>
            <a:lstStyle/>
            <a:p>
              <a:endParaRPr lang="en-US"/>
            </a:p>
          </p:txBody>
        </p:sp>
        <p:sp>
          <p:nvSpPr>
            <p:cNvPr id="100374" name="Freeform 21"/>
            <p:cNvSpPr>
              <a:spLocks/>
            </p:cNvSpPr>
            <p:nvPr/>
          </p:nvSpPr>
          <p:spPr bwMode="auto">
            <a:xfrm>
              <a:off x="1145" y="1113"/>
              <a:ext cx="16" cy="4"/>
            </a:xfrm>
            <a:custGeom>
              <a:avLst/>
              <a:gdLst>
                <a:gd name="T0" fmla="*/ 0 w 16"/>
                <a:gd name="T1" fmla="*/ 4 h 4"/>
                <a:gd name="T2" fmla="*/ 8 w 16"/>
                <a:gd name="T3" fmla="*/ 2 h 4"/>
                <a:gd name="T4" fmla="*/ 16 w 16"/>
                <a:gd name="T5" fmla="*/ 0 h 4"/>
                <a:gd name="T6" fmla="*/ 0 60000 65536"/>
                <a:gd name="T7" fmla="*/ 0 60000 65536"/>
                <a:gd name="T8" fmla="*/ 0 60000 65536"/>
                <a:gd name="T9" fmla="*/ 0 w 16"/>
                <a:gd name="T10" fmla="*/ 0 h 4"/>
                <a:gd name="T11" fmla="*/ 16 w 16"/>
                <a:gd name="T12" fmla="*/ 4 h 4"/>
              </a:gdLst>
              <a:ahLst/>
              <a:cxnLst>
                <a:cxn ang="T6">
                  <a:pos x="T0" y="T1"/>
                </a:cxn>
                <a:cxn ang="T7">
                  <a:pos x="T2" y="T3"/>
                </a:cxn>
                <a:cxn ang="T8">
                  <a:pos x="T4" y="T5"/>
                </a:cxn>
              </a:cxnLst>
              <a:rect l="T9" t="T10" r="T11" b="T12"/>
              <a:pathLst>
                <a:path w="16" h="4">
                  <a:moveTo>
                    <a:pt x="0" y="4"/>
                  </a:moveTo>
                  <a:lnTo>
                    <a:pt x="8" y="2"/>
                  </a:lnTo>
                  <a:lnTo>
                    <a:pt x="16" y="0"/>
                  </a:lnTo>
                </a:path>
              </a:pathLst>
            </a:custGeom>
            <a:solidFill>
              <a:srgbClr val="E7E7FF"/>
            </a:solidFill>
            <a:ln w="12700">
              <a:solidFill>
                <a:srgbClr val="000000"/>
              </a:solidFill>
              <a:prstDash val="solid"/>
              <a:round/>
              <a:headEnd/>
              <a:tailEnd/>
            </a:ln>
          </p:spPr>
          <p:txBody>
            <a:bodyPr/>
            <a:lstStyle/>
            <a:p>
              <a:endParaRPr lang="en-US"/>
            </a:p>
          </p:txBody>
        </p:sp>
        <p:sp>
          <p:nvSpPr>
            <p:cNvPr id="100375" name="Freeform 22"/>
            <p:cNvSpPr>
              <a:spLocks/>
            </p:cNvSpPr>
            <p:nvPr/>
          </p:nvSpPr>
          <p:spPr bwMode="auto">
            <a:xfrm>
              <a:off x="1289" y="1140"/>
              <a:ext cx="10" cy="19"/>
            </a:xfrm>
            <a:custGeom>
              <a:avLst/>
              <a:gdLst>
                <a:gd name="T0" fmla="*/ 0 w 10"/>
                <a:gd name="T1" fmla="*/ 0 h 19"/>
                <a:gd name="T2" fmla="*/ 5 w 10"/>
                <a:gd name="T3" fmla="*/ 10 h 19"/>
                <a:gd name="T4" fmla="*/ 10 w 10"/>
                <a:gd name="T5" fmla="*/ 19 h 19"/>
                <a:gd name="T6" fmla="*/ 0 60000 65536"/>
                <a:gd name="T7" fmla="*/ 0 60000 65536"/>
                <a:gd name="T8" fmla="*/ 0 60000 65536"/>
                <a:gd name="T9" fmla="*/ 0 w 10"/>
                <a:gd name="T10" fmla="*/ 0 h 19"/>
                <a:gd name="T11" fmla="*/ 10 w 10"/>
                <a:gd name="T12" fmla="*/ 19 h 19"/>
              </a:gdLst>
              <a:ahLst/>
              <a:cxnLst>
                <a:cxn ang="T6">
                  <a:pos x="T0" y="T1"/>
                </a:cxn>
                <a:cxn ang="T7">
                  <a:pos x="T2" y="T3"/>
                </a:cxn>
                <a:cxn ang="T8">
                  <a:pos x="T4" y="T5"/>
                </a:cxn>
              </a:cxnLst>
              <a:rect l="T9" t="T10" r="T11" b="T12"/>
              <a:pathLst>
                <a:path w="10" h="19">
                  <a:moveTo>
                    <a:pt x="0" y="0"/>
                  </a:moveTo>
                  <a:lnTo>
                    <a:pt x="5" y="10"/>
                  </a:lnTo>
                  <a:lnTo>
                    <a:pt x="10" y="19"/>
                  </a:lnTo>
                </a:path>
              </a:pathLst>
            </a:custGeom>
            <a:solidFill>
              <a:srgbClr val="E7E7FF"/>
            </a:solidFill>
            <a:ln w="12700">
              <a:solidFill>
                <a:srgbClr val="000000"/>
              </a:solidFill>
              <a:prstDash val="solid"/>
              <a:round/>
              <a:headEnd/>
              <a:tailEnd/>
            </a:ln>
          </p:spPr>
          <p:txBody>
            <a:bodyPr/>
            <a:lstStyle/>
            <a:p>
              <a:endParaRPr lang="en-US"/>
            </a:p>
          </p:txBody>
        </p:sp>
        <p:sp>
          <p:nvSpPr>
            <p:cNvPr id="100376" name="Freeform 23"/>
            <p:cNvSpPr>
              <a:spLocks/>
            </p:cNvSpPr>
            <p:nvPr/>
          </p:nvSpPr>
          <p:spPr bwMode="auto">
            <a:xfrm>
              <a:off x="1473" y="1111"/>
              <a:ext cx="4" cy="21"/>
            </a:xfrm>
            <a:custGeom>
              <a:avLst/>
              <a:gdLst>
                <a:gd name="T0" fmla="*/ 0 w 4"/>
                <a:gd name="T1" fmla="*/ 21 h 21"/>
                <a:gd name="T2" fmla="*/ 2 w 4"/>
                <a:gd name="T3" fmla="*/ 11 h 21"/>
                <a:gd name="T4" fmla="*/ 4 w 4"/>
                <a:gd name="T5" fmla="*/ 0 h 21"/>
                <a:gd name="T6" fmla="*/ 0 60000 65536"/>
                <a:gd name="T7" fmla="*/ 0 60000 65536"/>
                <a:gd name="T8" fmla="*/ 0 60000 65536"/>
                <a:gd name="T9" fmla="*/ 0 w 4"/>
                <a:gd name="T10" fmla="*/ 0 h 21"/>
                <a:gd name="T11" fmla="*/ 4 w 4"/>
                <a:gd name="T12" fmla="*/ 21 h 21"/>
              </a:gdLst>
              <a:ahLst/>
              <a:cxnLst>
                <a:cxn ang="T6">
                  <a:pos x="T0" y="T1"/>
                </a:cxn>
                <a:cxn ang="T7">
                  <a:pos x="T2" y="T3"/>
                </a:cxn>
                <a:cxn ang="T8">
                  <a:pos x="T4" y="T5"/>
                </a:cxn>
              </a:cxnLst>
              <a:rect l="T9" t="T10" r="T11" b="T12"/>
              <a:pathLst>
                <a:path w="4" h="21">
                  <a:moveTo>
                    <a:pt x="0" y="21"/>
                  </a:moveTo>
                  <a:lnTo>
                    <a:pt x="2" y="11"/>
                  </a:lnTo>
                  <a:lnTo>
                    <a:pt x="4" y="0"/>
                  </a:lnTo>
                </a:path>
              </a:pathLst>
            </a:custGeom>
            <a:solidFill>
              <a:srgbClr val="E7E7FF"/>
            </a:solidFill>
            <a:ln w="12700">
              <a:solidFill>
                <a:srgbClr val="000000"/>
              </a:solidFill>
              <a:prstDash val="solid"/>
              <a:round/>
              <a:headEnd/>
              <a:tailEnd/>
            </a:ln>
          </p:spPr>
          <p:txBody>
            <a:bodyPr/>
            <a:lstStyle/>
            <a:p>
              <a:endParaRPr lang="en-US"/>
            </a:p>
          </p:txBody>
        </p:sp>
        <p:sp>
          <p:nvSpPr>
            <p:cNvPr id="100377" name="Freeform 24"/>
            <p:cNvSpPr>
              <a:spLocks/>
            </p:cNvSpPr>
            <p:nvPr/>
          </p:nvSpPr>
          <p:spPr bwMode="auto">
            <a:xfrm>
              <a:off x="1554" y="980"/>
              <a:ext cx="47" cy="79"/>
            </a:xfrm>
            <a:custGeom>
              <a:avLst/>
              <a:gdLst>
                <a:gd name="T0" fmla="*/ 47 w 47"/>
                <a:gd name="T1" fmla="*/ 79 h 79"/>
                <a:gd name="T2" fmla="*/ 47 w 47"/>
                <a:gd name="T3" fmla="*/ 79 h 79"/>
                <a:gd name="T4" fmla="*/ 46 w 47"/>
                <a:gd name="T5" fmla="*/ 66 h 79"/>
                <a:gd name="T6" fmla="*/ 44 w 47"/>
                <a:gd name="T7" fmla="*/ 54 h 79"/>
                <a:gd name="T8" fmla="*/ 40 w 47"/>
                <a:gd name="T9" fmla="*/ 43 h 79"/>
                <a:gd name="T10" fmla="*/ 34 w 47"/>
                <a:gd name="T11" fmla="*/ 32 h 79"/>
                <a:gd name="T12" fmla="*/ 28 w 47"/>
                <a:gd name="T13" fmla="*/ 23 h 79"/>
                <a:gd name="T14" fmla="*/ 20 w 47"/>
                <a:gd name="T15" fmla="*/ 14 h 79"/>
                <a:gd name="T16" fmla="*/ 10 w 47"/>
                <a:gd name="T17" fmla="*/ 6 h 79"/>
                <a:gd name="T18" fmla="*/ 0 w 47"/>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79"/>
                <a:gd name="T32" fmla="*/ 47 w 47"/>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79">
                  <a:moveTo>
                    <a:pt x="47" y="79"/>
                  </a:moveTo>
                  <a:lnTo>
                    <a:pt x="47" y="79"/>
                  </a:lnTo>
                  <a:lnTo>
                    <a:pt x="46" y="66"/>
                  </a:lnTo>
                  <a:lnTo>
                    <a:pt x="44" y="54"/>
                  </a:lnTo>
                  <a:lnTo>
                    <a:pt x="40" y="43"/>
                  </a:lnTo>
                  <a:lnTo>
                    <a:pt x="34" y="32"/>
                  </a:lnTo>
                  <a:lnTo>
                    <a:pt x="28" y="23"/>
                  </a:lnTo>
                  <a:lnTo>
                    <a:pt x="20" y="14"/>
                  </a:lnTo>
                  <a:lnTo>
                    <a:pt x="10" y="6"/>
                  </a:lnTo>
                  <a:lnTo>
                    <a:pt x="0" y="0"/>
                  </a:lnTo>
                </a:path>
              </a:pathLst>
            </a:custGeom>
            <a:solidFill>
              <a:srgbClr val="E7E7FF"/>
            </a:solidFill>
            <a:ln w="12700">
              <a:solidFill>
                <a:srgbClr val="000000"/>
              </a:solidFill>
              <a:prstDash val="solid"/>
              <a:round/>
              <a:headEnd/>
              <a:tailEnd/>
            </a:ln>
          </p:spPr>
          <p:txBody>
            <a:bodyPr/>
            <a:lstStyle/>
            <a:p>
              <a:endParaRPr lang="en-US"/>
            </a:p>
          </p:txBody>
        </p:sp>
        <p:sp>
          <p:nvSpPr>
            <p:cNvPr id="100378" name="Freeform 25"/>
            <p:cNvSpPr>
              <a:spLocks/>
            </p:cNvSpPr>
            <p:nvPr/>
          </p:nvSpPr>
          <p:spPr bwMode="auto">
            <a:xfrm>
              <a:off x="1644" y="895"/>
              <a:ext cx="20" cy="30"/>
            </a:xfrm>
            <a:custGeom>
              <a:avLst/>
              <a:gdLst>
                <a:gd name="T0" fmla="*/ 0 w 20"/>
                <a:gd name="T1" fmla="*/ 30 h 30"/>
                <a:gd name="T2" fmla="*/ 12 w 20"/>
                <a:gd name="T3" fmla="*/ 17 h 30"/>
                <a:gd name="T4" fmla="*/ 16 w 20"/>
                <a:gd name="T5" fmla="*/ 9 h 30"/>
                <a:gd name="T6" fmla="*/ 20 w 20"/>
                <a:gd name="T7" fmla="*/ 0 h 30"/>
                <a:gd name="T8" fmla="*/ 0 60000 65536"/>
                <a:gd name="T9" fmla="*/ 0 60000 65536"/>
                <a:gd name="T10" fmla="*/ 0 60000 65536"/>
                <a:gd name="T11" fmla="*/ 0 60000 65536"/>
                <a:gd name="T12" fmla="*/ 0 w 20"/>
                <a:gd name="T13" fmla="*/ 0 h 30"/>
                <a:gd name="T14" fmla="*/ 20 w 20"/>
                <a:gd name="T15" fmla="*/ 30 h 30"/>
              </a:gdLst>
              <a:ahLst/>
              <a:cxnLst>
                <a:cxn ang="T8">
                  <a:pos x="T0" y="T1"/>
                </a:cxn>
                <a:cxn ang="T9">
                  <a:pos x="T2" y="T3"/>
                </a:cxn>
                <a:cxn ang="T10">
                  <a:pos x="T4" y="T5"/>
                </a:cxn>
                <a:cxn ang="T11">
                  <a:pos x="T6" y="T7"/>
                </a:cxn>
              </a:cxnLst>
              <a:rect l="T12" t="T13" r="T14" b="T15"/>
              <a:pathLst>
                <a:path w="20" h="30">
                  <a:moveTo>
                    <a:pt x="0" y="30"/>
                  </a:moveTo>
                  <a:lnTo>
                    <a:pt x="12" y="17"/>
                  </a:lnTo>
                  <a:lnTo>
                    <a:pt x="16" y="9"/>
                  </a:lnTo>
                  <a:lnTo>
                    <a:pt x="20" y="0"/>
                  </a:lnTo>
                </a:path>
              </a:pathLst>
            </a:custGeom>
            <a:solidFill>
              <a:srgbClr val="E7E7FF"/>
            </a:solidFill>
            <a:ln w="12700">
              <a:solidFill>
                <a:srgbClr val="000000"/>
              </a:solidFill>
              <a:prstDash val="solid"/>
              <a:round/>
              <a:headEnd/>
              <a:tailEnd/>
            </a:ln>
          </p:spPr>
          <p:txBody>
            <a:bodyPr/>
            <a:lstStyle/>
            <a:p>
              <a:endParaRPr lang="en-US"/>
            </a:p>
          </p:txBody>
        </p:sp>
        <p:sp>
          <p:nvSpPr>
            <p:cNvPr id="100379" name="Freeform 26"/>
            <p:cNvSpPr>
              <a:spLocks/>
            </p:cNvSpPr>
            <p:nvPr/>
          </p:nvSpPr>
          <p:spPr bwMode="auto">
            <a:xfrm>
              <a:off x="1614" y="785"/>
              <a:ext cx="1" cy="14"/>
            </a:xfrm>
            <a:custGeom>
              <a:avLst/>
              <a:gdLst>
                <a:gd name="T0" fmla="*/ 1 w 1"/>
                <a:gd name="T1" fmla="*/ 14 h 14"/>
                <a:gd name="T2" fmla="*/ 1 w 1"/>
                <a:gd name="T3" fmla="*/ 14 h 14"/>
                <a:gd name="T4" fmla="*/ 1 w 1"/>
                <a:gd name="T5" fmla="*/ 13 h 14"/>
                <a:gd name="T6" fmla="*/ 1 w 1"/>
                <a:gd name="T7" fmla="*/ 7 h 14"/>
                <a:gd name="T8" fmla="*/ 0 w 1"/>
                <a:gd name="T9" fmla="*/ 0 h 14"/>
                <a:gd name="T10" fmla="*/ 0 60000 65536"/>
                <a:gd name="T11" fmla="*/ 0 60000 65536"/>
                <a:gd name="T12" fmla="*/ 0 60000 65536"/>
                <a:gd name="T13" fmla="*/ 0 60000 65536"/>
                <a:gd name="T14" fmla="*/ 0 60000 65536"/>
                <a:gd name="T15" fmla="*/ 0 w 1"/>
                <a:gd name="T16" fmla="*/ 0 h 14"/>
                <a:gd name="T17" fmla="*/ 1 w 1"/>
                <a:gd name="T18" fmla="*/ 14 h 14"/>
              </a:gdLst>
              <a:ahLst/>
              <a:cxnLst>
                <a:cxn ang="T10">
                  <a:pos x="T0" y="T1"/>
                </a:cxn>
                <a:cxn ang="T11">
                  <a:pos x="T2" y="T3"/>
                </a:cxn>
                <a:cxn ang="T12">
                  <a:pos x="T4" y="T5"/>
                </a:cxn>
                <a:cxn ang="T13">
                  <a:pos x="T6" y="T7"/>
                </a:cxn>
                <a:cxn ang="T14">
                  <a:pos x="T8" y="T9"/>
                </a:cxn>
              </a:cxnLst>
              <a:rect l="T15" t="T16" r="T17" b="T18"/>
              <a:pathLst>
                <a:path w="1" h="14">
                  <a:moveTo>
                    <a:pt x="1" y="14"/>
                  </a:moveTo>
                  <a:lnTo>
                    <a:pt x="1" y="14"/>
                  </a:lnTo>
                  <a:lnTo>
                    <a:pt x="1" y="13"/>
                  </a:lnTo>
                  <a:lnTo>
                    <a:pt x="1" y="7"/>
                  </a:lnTo>
                  <a:lnTo>
                    <a:pt x="0" y="0"/>
                  </a:lnTo>
                </a:path>
              </a:pathLst>
            </a:custGeom>
            <a:solidFill>
              <a:srgbClr val="E7E7FF"/>
            </a:solidFill>
            <a:ln w="12700">
              <a:solidFill>
                <a:srgbClr val="000000"/>
              </a:solidFill>
              <a:prstDash val="solid"/>
              <a:round/>
              <a:headEnd/>
              <a:tailEnd/>
            </a:ln>
          </p:spPr>
          <p:txBody>
            <a:bodyPr/>
            <a:lstStyle/>
            <a:p>
              <a:endParaRPr lang="en-US"/>
            </a:p>
          </p:txBody>
        </p:sp>
        <p:sp>
          <p:nvSpPr>
            <p:cNvPr id="100380" name="Freeform 27"/>
            <p:cNvSpPr>
              <a:spLocks/>
            </p:cNvSpPr>
            <p:nvPr/>
          </p:nvSpPr>
          <p:spPr bwMode="auto">
            <a:xfrm>
              <a:off x="1481" y="751"/>
              <a:ext cx="11" cy="18"/>
            </a:xfrm>
            <a:custGeom>
              <a:avLst/>
              <a:gdLst>
                <a:gd name="T0" fmla="*/ 11 w 11"/>
                <a:gd name="T1" fmla="*/ 0 h 18"/>
                <a:gd name="T2" fmla="*/ 5 w 11"/>
                <a:gd name="T3" fmla="*/ 8 h 18"/>
                <a:gd name="T4" fmla="*/ 0 w 11"/>
                <a:gd name="T5" fmla="*/ 18 h 18"/>
                <a:gd name="T6" fmla="*/ 0 60000 65536"/>
                <a:gd name="T7" fmla="*/ 0 60000 65536"/>
                <a:gd name="T8" fmla="*/ 0 60000 65536"/>
                <a:gd name="T9" fmla="*/ 0 w 11"/>
                <a:gd name="T10" fmla="*/ 0 h 18"/>
                <a:gd name="T11" fmla="*/ 11 w 11"/>
                <a:gd name="T12" fmla="*/ 18 h 18"/>
              </a:gdLst>
              <a:ahLst/>
              <a:cxnLst>
                <a:cxn ang="T6">
                  <a:pos x="T0" y="T1"/>
                </a:cxn>
                <a:cxn ang="T7">
                  <a:pos x="T2" y="T3"/>
                </a:cxn>
                <a:cxn ang="T8">
                  <a:pos x="T4" y="T5"/>
                </a:cxn>
              </a:cxnLst>
              <a:rect l="T9" t="T10" r="T11" b="T12"/>
              <a:pathLst>
                <a:path w="11" h="18">
                  <a:moveTo>
                    <a:pt x="11" y="0"/>
                  </a:moveTo>
                  <a:lnTo>
                    <a:pt x="5" y="8"/>
                  </a:lnTo>
                  <a:lnTo>
                    <a:pt x="0" y="18"/>
                  </a:lnTo>
                </a:path>
              </a:pathLst>
            </a:custGeom>
            <a:solidFill>
              <a:srgbClr val="E7E7FF"/>
            </a:solidFill>
            <a:ln w="12700">
              <a:solidFill>
                <a:srgbClr val="000000"/>
              </a:solidFill>
              <a:prstDash val="solid"/>
              <a:round/>
              <a:headEnd/>
              <a:tailEnd/>
            </a:ln>
          </p:spPr>
          <p:txBody>
            <a:bodyPr/>
            <a:lstStyle/>
            <a:p>
              <a:endParaRPr lang="en-US"/>
            </a:p>
          </p:txBody>
        </p:sp>
        <p:sp>
          <p:nvSpPr>
            <p:cNvPr id="100381" name="Freeform 28"/>
            <p:cNvSpPr>
              <a:spLocks/>
            </p:cNvSpPr>
            <p:nvPr/>
          </p:nvSpPr>
          <p:spPr bwMode="auto">
            <a:xfrm>
              <a:off x="1380" y="762"/>
              <a:ext cx="5" cy="15"/>
            </a:xfrm>
            <a:custGeom>
              <a:avLst/>
              <a:gdLst>
                <a:gd name="T0" fmla="*/ 5 w 5"/>
                <a:gd name="T1" fmla="*/ 0 h 15"/>
                <a:gd name="T2" fmla="*/ 2 w 5"/>
                <a:gd name="T3" fmla="*/ 7 h 15"/>
                <a:gd name="T4" fmla="*/ 0 w 5"/>
                <a:gd name="T5" fmla="*/ 15 h 15"/>
                <a:gd name="T6" fmla="*/ 0 60000 65536"/>
                <a:gd name="T7" fmla="*/ 0 60000 65536"/>
                <a:gd name="T8" fmla="*/ 0 60000 65536"/>
                <a:gd name="T9" fmla="*/ 0 w 5"/>
                <a:gd name="T10" fmla="*/ 0 h 15"/>
                <a:gd name="T11" fmla="*/ 5 w 5"/>
                <a:gd name="T12" fmla="*/ 15 h 15"/>
              </a:gdLst>
              <a:ahLst/>
              <a:cxnLst>
                <a:cxn ang="T6">
                  <a:pos x="T0" y="T1"/>
                </a:cxn>
                <a:cxn ang="T7">
                  <a:pos x="T2" y="T3"/>
                </a:cxn>
                <a:cxn ang="T8">
                  <a:pos x="T4" y="T5"/>
                </a:cxn>
              </a:cxnLst>
              <a:rect l="T9" t="T10" r="T11" b="T12"/>
              <a:pathLst>
                <a:path w="5" h="15">
                  <a:moveTo>
                    <a:pt x="5" y="0"/>
                  </a:moveTo>
                  <a:lnTo>
                    <a:pt x="2" y="7"/>
                  </a:lnTo>
                  <a:lnTo>
                    <a:pt x="0" y="15"/>
                  </a:lnTo>
                </a:path>
              </a:pathLst>
            </a:custGeom>
            <a:solidFill>
              <a:srgbClr val="E7E7FF"/>
            </a:solidFill>
            <a:ln w="12700">
              <a:solidFill>
                <a:srgbClr val="000000"/>
              </a:solidFill>
              <a:prstDash val="solid"/>
              <a:round/>
              <a:headEnd/>
              <a:tailEnd/>
            </a:ln>
          </p:spPr>
          <p:txBody>
            <a:bodyPr/>
            <a:lstStyle/>
            <a:p>
              <a:endParaRPr lang="en-US"/>
            </a:p>
          </p:txBody>
        </p:sp>
        <p:sp>
          <p:nvSpPr>
            <p:cNvPr id="100382" name="Freeform 29"/>
            <p:cNvSpPr>
              <a:spLocks/>
            </p:cNvSpPr>
            <p:nvPr/>
          </p:nvSpPr>
          <p:spPr bwMode="auto">
            <a:xfrm>
              <a:off x="1263" y="783"/>
              <a:ext cx="19" cy="15"/>
            </a:xfrm>
            <a:custGeom>
              <a:avLst/>
              <a:gdLst>
                <a:gd name="T0" fmla="*/ 19 w 19"/>
                <a:gd name="T1" fmla="*/ 15 h 15"/>
                <a:gd name="T2" fmla="*/ 10 w 19"/>
                <a:gd name="T3" fmla="*/ 7 h 15"/>
                <a:gd name="T4" fmla="*/ 0 w 19"/>
                <a:gd name="T5" fmla="*/ 0 h 15"/>
                <a:gd name="T6" fmla="*/ 0 60000 65536"/>
                <a:gd name="T7" fmla="*/ 0 60000 65536"/>
                <a:gd name="T8" fmla="*/ 0 60000 65536"/>
                <a:gd name="T9" fmla="*/ 0 w 19"/>
                <a:gd name="T10" fmla="*/ 0 h 15"/>
                <a:gd name="T11" fmla="*/ 19 w 19"/>
                <a:gd name="T12" fmla="*/ 15 h 15"/>
              </a:gdLst>
              <a:ahLst/>
              <a:cxnLst>
                <a:cxn ang="T6">
                  <a:pos x="T0" y="T1"/>
                </a:cxn>
                <a:cxn ang="T7">
                  <a:pos x="T2" y="T3"/>
                </a:cxn>
                <a:cxn ang="T8">
                  <a:pos x="T4" y="T5"/>
                </a:cxn>
              </a:cxnLst>
              <a:rect l="T9" t="T10" r="T11" b="T12"/>
              <a:pathLst>
                <a:path w="19" h="15">
                  <a:moveTo>
                    <a:pt x="19" y="15"/>
                  </a:moveTo>
                  <a:lnTo>
                    <a:pt x="10" y="7"/>
                  </a:lnTo>
                  <a:lnTo>
                    <a:pt x="0" y="0"/>
                  </a:lnTo>
                </a:path>
              </a:pathLst>
            </a:custGeom>
            <a:solidFill>
              <a:srgbClr val="E7E7FF"/>
            </a:solidFill>
            <a:ln w="12700">
              <a:solidFill>
                <a:srgbClr val="000000"/>
              </a:solidFill>
              <a:prstDash val="solid"/>
              <a:round/>
              <a:headEnd/>
              <a:tailEnd/>
            </a:ln>
          </p:spPr>
          <p:txBody>
            <a:bodyPr/>
            <a:lstStyle/>
            <a:p>
              <a:endParaRPr lang="en-US"/>
            </a:p>
          </p:txBody>
        </p:sp>
        <p:sp>
          <p:nvSpPr>
            <p:cNvPr id="100383" name="Line 30"/>
            <p:cNvSpPr>
              <a:spLocks noChangeShapeType="1"/>
            </p:cNvSpPr>
            <p:nvPr/>
          </p:nvSpPr>
          <p:spPr bwMode="auto">
            <a:xfrm>
              <a:off x="1117" y="885"/>
              <a:ext cx="3" cy="1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 name="TextBox 1"/>
          <p:cNvSpPr txBox="1"/>
          <p:nvPr/>
        </p:nvSpPr>
        <p:spPr>
          <a:xfrm>
            <a:off x="586887" y="3016155"/>
            <a:ext cx="6004413" cy="369332"/>
          </a:xfrm>
          <a:prstGeom prst="rect">
            <a:avLst/>
          </a:prstGeom>
          <a:solidFill>
            <a:schemeClr val="bg2">
              <a:lumMod val="40000"/>
              <a:lumOff val="60000"/>
            </a:schemeClr>
          </a:solidFill>
        </p:spPr>
        <p:txBody>
          <a:bodyPr wrap="square" rtlCol="0">
            <a:spAutoFit/>
          </a:bodyPr>
          <a:lstStyle/>
          <a:p>
            <a:pPr algn="ctr"/>
            <a:r>
              <a:rPr lang="en-US" dirty="0"/>
              <a:t>ENABLERS</a:t>
            </a:r>
          </a:p>
        </p:txBody>
      </p:sp>
    </p:spTree>
    <p:extLst>
      <p:ext uri="{BB962C8B-B14F-4D97-AF65-F5344CB8AC3E}">
        <p14:creationId xmlns:p14="http://schemas.microsoft.com/office/powerpoint/2010/main" val="16587403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12845" y="181984"/>
            <a:ext cx="2207525" cy="492443"/>
          </a:xfrm>
        </p:spPr>
        <p:txBody>
          <a:bodyPr/>
          <a:lstStyle/>
          <a:p>
            <a:r>
              <a:rPr lang="en-US" altLang="en-US" sz="3200" b="1" dirty="0">
                <a:solidFill>
                  <a:schemeClr val="accent2">
                    <a:lumMod val="50000"/>
                  </a:schemeClr>
                </a:solidFill>
              </a:rPr>
              <a:t>Enablers</a:t>
            </a:r>
            <a:endParaRPr lang="en-IN" altLang="en-US" sz="3200" b="1" dirty="0">
              <a:solidFill>
                <a:schemeClr val="accent2">
                  <a:lumMod val="50000"/>
                </a:schemeClr>
              </a:solidFill>
            </a:endParaRPr>
          </a:p>
        </p:txBody>
      </p:sp>
      <p:graphicFrame>
        <p:nvGraphicFramePr>
          <p:cNvPr id="80899" name="Group 3"/>
          <p:cNvGraphicFramePr>
            <a:graphicFrameLocks noGrp="1"/>
          </p:cNvGraphicFramePr>
          <p:nvPr>
            <p:ph idx="1"/>
            <p:extLst>
              <p:ext uri="{D42A27DB-BD31-4B8C-83A1-F6EECF244321}">
                <p14:modId xmlns:p14="http://schemas.microsoft.com/office/powerpoint/2010/main" val="938655134"/>
              </p:ext>
            </p:extLst>
          </p:nvPr>
        </p:nvGraphicFramePr>
        <p:xfrm>
          <a:off x="457200" y="1678675"/>
          <a:ext cx="8229600" cy="4487176"/>
        </p:xfrm>
        <a:graphic>
          <a:graphicData uri="http://schemas.openxmlformats.org/drawingml/2006/table">
            <a:tbl>
              <a:tblPr/>
              <a:tblGrid>
                <a:gridCol w="28194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1304238">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omic Sans MS" pitchFamily="66" charset="0"/>
                          <a:cs typeface="Arial" pitchFamily="34" charset="0"/>
                        </a:rPr>
                        <a:t>Approach</a:t>
                      </a:r>
                      <a:endParaRPr kumimoji="0" lang="en-IN" altLang="en-US" sz="1600" b="1" i="0" u="none" strike="noStrike" cap="none" normalizeH="0" baseline="0" dirty="0">
                        <a:ln>
                          <a:noFill/>
                        </a:ln>
                        <a:solidFill>
                          <a:schemeClr val="tx1"/>
                        </a:solidFill>
                        <a:effectLst/>
                        <a:latin typeface="Comic Sans MS" pitchFamily="66"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Sound</a:t>
                      </a:r>
                      <a:r>
                        <a:rPr kumimoji="0" lang="en-US" altLang="en-US" sz="1600" b="0" i="1" u="none" strike="noStrike" cap="none" normalizeH="0" baseline="0" dirty="0">
                          <a:ln>
                            <a:noFill/>
                          </a:ln>
                          <a:solidFill>
                            <a:schemeClr val="tx1"/>
                          </a:solidFill>
                          <a:effectLst/>
                          <a:latin typeface="Comic Sans MS" pitchFamily="66" charset="0"/>
                          <a:cs typeface="Arial" pitchFamily="34" charset="0"/>
                        </a:rPr>
                        <a:t>-- refinements </a:t>
                      </a:r>
                      <a:r>
                        <a:rPr kumimoji="0" lang="en-US" altLang="en-US" sz="1600" b="1" i="1" u="none" strike="noStrike" cap="none" normalizeH="0" baseline="0" dirty="0">
                          <a:ln>
                            <a:noFill/>
                          </a:ln>
                          <a:solidFill>
                            <a:srgbClr val="A50021"/>
                          </a:solidFill>
                          <a:effectLst/>
                          <a:latin typeface="Comic Sans MS" pitchFamily="66" charset="0"/>
                          <a:cs typeface="Arial" pitchFamily="34" charset="0"/>
                        </a:rPr>
                        <a:t>embedded</a:t>
                      </a:r>
                      <a:r>
                        <a:rPr kumimoji="0" lang="en-US" altLang="en-US" sz="1600" b="0" i="1" u="none" strike="noStrike" cap="none" normalizeH="0" baseline="0" dirty="0">
                          <a:ln>
                            <a:noFill/>
                          </a:ln>
                          <a:solidFill>
                            <a:schemeClr val="tx1"/>
                          </a:solidFill>
                          <a:effectLst/>
                          <a:latin typeface="Comic Sans MS" pitchFamily="66" charset="0"/>
                          <a:cs typeface="Arial" pitchFamily="34" charset="0"/>
                        </a:rPr>
                        <a:t> over time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Integrate</a:t>
                      </a:r>
                      <a:endParaRPr kumimoji="0" lang="en-IN" altLang="en-US" sz="1600" b="0" i="1" u="none" strike="noStrike" cap="none" normalizeH="0" baseline="0" dirty="0">
                        <a:ln>
                          <a:noFill/>
                        </a:ln>
                        <a:solidFill>
                          <a:schemeClr val="tx1"/>
                        </a:solidFill>
                        <a:effectLst/>
                        <a:latin typeface="Comic Sans MS" pitchFamily="66"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98588">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Comic Sans MS" pitchFamily="66" charset="0"/>
                          <a:cs typeface="Arial" pitchFamily="34" charset="0"/>
                        </a:rPr>
                        <a:t>Deployment</a:t>
                      </a:r>
                      <a:endParaRPr kumimoji="0" lang="en-IN" altLang="en-US" sz="1600" b="1" i="0" u="none" strike="noStrike" cap="none" normalizeH="0" baseline="0">
                        <a:ln>
                          <a:noFill/>
                        </a:ln>
                        <a:solidFill>
                          <a:schemeClr val="tx1"/>
                        </a:solidFill>
                        <a:effectLst/>
                        <a:latin typeface="Comic Sans MS" pitchFamily="66"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Implemented</a:t>
                      </a:r>
                      <a:endParaRPr kumimoji="0" lang="en-US" altLang="en-US" sz="1600" b="0" i="1" u="none" strike="noStrike" cap="none" normalizeH="0" baseline="0" dirty="0">
                        <a:ln>
                          <a:noFill/>
                        </a:ln>
                        <a:solidFill>
                          <a:schemeClr val="tx1"/>
                        </a:solidFill>
                        <a:effectLst/>
                        <a:latin typeface="Comic Sans MS" pitchFamily="66" charset="0"/>
                        <a:cs typeface="Arial" pitchFamily="34" charset="0"/>
                      </a:endParaRP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Systematic</a:t>
                      </a:r>
                      <a:r>
                        <a:rPr kumimoji="0" lang="en-US" altLang="en-US" sz="1600" b="0" i="1" u="none" strike="noStrike" cap="none" normalizeH="0" baseline="0" dirty="0">
                          <a:ln>
                            <a:noFill/>
                          </a:ln>
                          <a:solidFill>
                            <a:schemeClr val="tx1"/>
                          </a:solidFill>
                          <a:effectLst/>
                          <a:latin typeface="Comic Sans MS" pitchFamily="66" charset="0"/>
                          <a:cs typeface="Arial" pitchFamily="34" charset="0"/>
                        </a:rPr>
                        <a:t>– structured, timely</a:t>
                      </a:r>
                      <a:endParaRPr kumimoji="0" lang="en-IN" altLang="en-US" sz="1600" b="0" i="1" u="none" strike="noStrike" cap="none" normalizeH="0" baseline="0" dirty="0">
                        <a:ln>
                          <a:noFill/>
                        </a:ln>
                        <a:solidFill>
                          <a:schemeClr val="tx1"/>
                        </a:solidFill>
                        <a:effectLst/>
                        <a:latin typeface="Comic Sans MS" pitchFamily="66"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84350">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Comic Sans MS" pitchFamily="66" charset="0"/>
                          <a:cs typeface="Arial" pitchFamily="34" charset="0"/>
                        </a:rPr>
                        <a:t>Assessment and Refinement</a:t>
                      </a:r>
                      <a:endParaRPr kumimoji="0" lang="en-IN" altLang="en-US" sz="1600" b="1" i="0" u="none" strike="noStrike" cap="none" normalizeH="0" baseline="0">
                        <a:ln>
                          <a:noFill/>
                        </a:ln>
                        <a:solidFill>
                          <a:schemeClr val="tx1"/>
                        </a:solidFill>
                        <a:effectLst/>
                        <a:latin typeface="Comic Sans MS" pitchFamily="66"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Measurement</a:t>
                      </a:r>
                      <a:r>
                        <a:rPr kumimoji="0" lang="en-US" altLang="en-US" sz="1600" b="0" i="1" u="none" strike="noStrike" cap="none" normalizeH="0" baseline="0" dirty="0">
                          <a:ln>
                            <a:noFill/>
                          </a:ln>
                          <a:solidFill>
                            <a:schemeClr val="tx1"/>
                          </a:solidFill>
                          <a:effectLst/>
                          <a:latin typeface="Comic Sans MS" pitchFamily="66" charset="0"/>
                          <a:cs typeface="Arial" pitchFamily="34" charset="0"/>
                        </a:rPr>
                        <a:t>-- </a:t>
                      </a:r>
                      <a:r>
                        <a:rPr kumimoji="0" lang="en-IN" altLang="en-US" sz="1600" b="0" i="1" u="none" strike="noStrike" cap="none" normalizeH="0" baseline="0" dirty="0">
                          <a:ln>
                            <a:noFill/>
                          </a:ln>
                          <a:solidFill>
                            <a:schemeClr val="tx1"/>
                          </a:solidFill>
                          <a:effectLst/>
                          <a:latin typeface="Comic Sans MS" pitchFamily="66" charset="0"/>
                          <a:cs typeface="Arial" pitchFamily="34" charset="0"/>
                        </a:rPr>
                        <a:t>Efficiency besides Effectiveness</a:t>
                      </a:r>
                      <a:r>
                        <a:rPr kumimoji="0" lang="en-IN" altLang="en-US" sz="2800" b="0" i="0" u="none" strike="noStrike" cap="none" normalizeH="0" baseline="0" dirty="0">
                          <a:ln>
                            <a:noFill/>
                          </a:ln>
                          <a:solidFill>
                            <a:schemeClr val="tx1"/>
                          </a:solidFill>
                          <a:effectLst/>
                          <a:latin typeface="Comic Sans MS" pitchFamily="66" charset="0"/>
                          <a:cs typeface="Arial" pitchFamily="34" charset="0"/>
                        </a:rPr>
                        <a:t> </a:t>
                      </a:r>
                      <a:r>
                        <a:rPr kumimoji="0" lang="en-US" altLang="en-US" sz="1600" b="1" i="1" u="none" strike="noStrike" cap="none" normalizeH="0" baseline="0" dirty="0">
                          <a:ln>
                            <a:noFill/>
                          </a:ln>
                          <a:solidFill>
                            <a:schemeClr val="tx1"/>
                          </a:solidFill>
                          <a:effectLst/>
                          <a:latin typeface="Comic Sans MS" pitchFamily="66" charset="0"/>
                          <a:cs typeface="Arial" pitchFamily="34" charset="0"/>
                        </a:rPr>
                        <a:t>Learning &amp; Creativity</a:t>
                      </a:r>
                      <a:r>
                        <a:rPr kumimoji="0" lang="en-US" altLang="en-US" sz="1600" b="0" i="1" u="none" strike="noStrike" cap="none" normalizeH="0" baseline="0" dirty="0">
                          <a:ln>
                            <a:noFill/>
                          </a:ln>
                          <a:solidFill>
                            <a:schemeClr val="tx1"/>
                          </a:solidFill>
                          <a:effectLst/>
                          <a:latin typeface="Comic Sans MS" pitchFamily="66" charset="0"/>
                          <a:cs typeface="Arial" pitchFamily="34" charset="0"/>
                        </a:rPr>
                        <a:t>–internal and external good practice as source of learning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1" u="none" strike="noStrike" cap="none" normalizeH="0" baseline="0" dirty="0">
                          <a:ln>
                            <a:noFill/>
                          </a:ln>
                          <a:solidFill>
                            <a:schemeClr val="tx1"/>
                          </a:solidFill>
                          <a:effectLst/>
                          <a:latin typeface="Comic Sans MS" pitchFamily="66" charset="0"/>
                          <a:cs typeface="Arial" pitchFamily="34" charset="0"/>
                        </a:rPr>
                        <a:t>Improvement &amp; Innovation</a:t>
                      </a:r>
                      <a:endParaRPr kumimoji="0" lang="en-IN" altLang="en-US" sz="1600" b="0" i="1" u="none" strike="noStrike" cap="none" normalizeH="0" baseline="0" dirty="0">
                        <a:ln>
                          <a:noFill/>
                        </a:ln>
                        <a:solidFill>
                          <a:schemeClr val="tx1"/>
                        </a:solidFill>
                        <a:effectLst/>
                        <a:latin typeface="Comic Sans MS" pitchFamily="66"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03851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12845" y="154688"/>
            <a:ext cx="2057400" cy="49244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altLang="en-US" sz="3200" dirty="0">
                <a:solidFill>
                  <a:schemeClr val="accent2">
                    <a:lumMod val="50000"/>
                  </a:schemeClr>
                </a:solidFill>
              </a:rPr>
              <a:t>Results</a:t>
            </a:r>
            <a:endParaRPr lang="en-IN" altLang="en-US" sz="3200" dirty="0">
              <a:solidFill>
                <a:schemeClr val="accent2">
                  <a:lumMod val="50000"/>
                </a:schemeClr>
              </a:solidFill>
            </a:endParaRPr>
          </a:p>
        </p:txBody>
      </p:sp>
      <p:graphicFrame>
        <p:nvGraphicFramePr>
          <p:cNvPr id="82947" name="Group 3"/>
          <p:cNvGraphicFramePr>
            <a:graphicFrameLocks noGrp="1"/>
          </p:cNvGraphicFramePr>
          <p:nvPr>
            <p:ph idx="1"/>
            <p:extLst>
              <p:ext uri="{D42A27DB-BD31-4B8C-83A1-F6EECF244321}">
                <p14:modId xmlns:p14="http://schemas.microsoft.com/office/powerpoint/2010/main" val="148168354"/>
              </p:ext>
            </p:extLst>
          </p:nvPr>
        </p:nvGraphicFramePr>
        <p:xfrm>
          <a:off x="457200" y="2271713"/>
          <a:ext cx="8229600" cy="3549396"/>
        </p:xfrm>
        <a:graphic>
          <a:graphicData uri="http://schemas.openxmlformats.org/drawingml/2006/table">
            <a:tbl>
              <a:tblPr/>
              <a:tblGrid>
                <a:gridCol w="2746375">
                  <a:extLst>
                    <a:ext uri="{9D8B030D-6E8A-4147-A177-3AD203B41FA5}">
                      <a16:colId xmlns:a16="http://schemas.microsoft.com/office/drawing/2014/main" val="20000"/>
                    </a:ext>
                  </a:extLst>
                </a:gridCol>
                <a:gridCol w="5483225">
                  <a:extLst>
                    <a:ext uri="{9D8B030D-6E8A-4147-A177-3AD203B41FA5}">
                      <a16:colId xmlns:a16="http://schemas.microsoft.com/office/drawing/2014/main" val="20001"/>
                    </a:ext>
                  </a:extLst>
                </a:gridCol>
              </a:tblGrid>
              <a:tr h="1597025">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omic Sans MS" pitchFamily="66" charset="0"/>
                          <a:cs typeface="Arial" pitchFamily="34" charset="0"/>
                        </a:rPr>
                        <a:t>Relevance &amp; Usability</a:t>
                      </a:r>
                      <a:endParaRPr kumimoji="0" lang="en-IN" altLang="en-US" sz="1800" b="1" i="0" u="none" strike="noStrike" cap="none" normalizeH="0" baseline="0" dirty="0">
                        <a:ln>
                          <a:noFill/>
                        </a:ln>
                        <a:solidFill>
                          <a:schemeClr val="tx1"/>
                        </a:solidFill>
                        <a:effectLst/>
                        <a:latin typeface="Comic Sans MS" pitchFamily="66"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Relevance,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Integrity,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Segmentation</a:t>
                      </a:r>
                      <a:r>
                        <a:rPr kumimoji="0" lang="en-US" altLang="en-US" sz="1800" b="0" i="1" u="none" strike="noStrike" cap="none" normalizeH="0" baseline="0" dirty="0">
                          <a:ln>
                            <a:noFill/>
                          </a:ln>
                          <a:solidFill>
                            <a:schemeClr val="tx1"/>
                          </a:solidFill>
                          <a:effectLst/>
                          <a:latin typeface="Comic Sans MS" pitchFamily="66" charset="0"/>
                          <a:cs typeface="Arial" pitchFamily="34" charset="0"/>
                        </a:rPr>
                        <a:t>.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0" i="1" u="none" strike="noStrike" cap="none" normalizeH="0" baseline="0" dirty="0">
                          <a:ln>
                            <a:noFill/>
                          </a:ln>
                          <a:solidFill>
                            <a:schemeClr val="tx1"/>
                          </a:solidFill>
                          <a:effectLst/>
                          <a:latin typeface="Comic Sans MS" pitchFamily="66" charset="0"/>
                          <a:cs typeface="Arial" pitchFamily="34" charset="0"/>
                        </a:rPr>
                        <a:t>I</a:t>
                      </a: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dentifying targets </a:t>
                      </a:r>
                    </a:p>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Comparisons</a:t>
                      </a:r>
                      <a:endParaRPr kumimoji="0" lang="en-IN" altLang="en-US" sz="1800" b="0" i="1" u="none" strike="noStrike" cap="none" normalizeH="0" baseline="0" dirty="0">
                        <a:ln>
                          <a:noFill/>
                        </a:ln>
                        <a:solidFill>
                          <a:schemeClr val="tx1"/>
                        </a:solidFill>
                        <a:effectLst/>
                        <a:latin typeface="Comic Sans MS" pitchFamily="66"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66900">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omic Sans MS" pitchFamily="66" charset="0"/>
                          <a:cs typeface="Arial" pitchFamily="34" charset="0"/>
                        </a:rPr>
                        <a:t>Performance</a:t>
                      </a:r>
                      <a:endParaRPr kumimoji="0" lang="en-IN" altLang="en-US" sz="1800" b="1" i="0" u="none" strike="noStrike" cap="none" normalizeH="0" baseline="0" dirty="0">
                        <a:ln>
                          <a:noFill/>
                        </a:ln>
                        <a:solidFill>
                          <a:schemeClr val="tx1"/>
                        </a:solidFill>
                        <a:effectLst/>
                        <a:latin typeface="Comic Sans MS" pitchFamily="66" charset="0"/>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Comic Sans MS" pitchFamily="66" charset="0"/>
                          <a:cs typeface="Arial" pitchFamily="34" charset="0"/>
                        </a:defRPr>
                      </a:lvl1pPr>
                      <a:lvl2pPr>
                        <a:spcBef>
                          <a:spcPct val="20000"/>
                        </a:spcBef>
                        <a:defRPr sz="2400">
                          <a:solidFill>
                            <a:schemeClr val="tx1"/>
                          </a:solidFill>
                          <a:latin typeface="Comic Sans MS" pitchFamily="66" charset="0"/>
                          <a:cs typeface="Arial" pitchFamily="34" charset="0"/>
                        </a:defRPr>
                      </a:lvl2pPr>
                      <a:lvl3pPr>
                        <a:spcBef>
                          <a:spcPct val="20000"/>
                        </a:spcBef>
                        <a:defRPr sz="2000">
                          <a:solidFill>
                            <a:schemeClr val="tx1"/>
                          </a:solidFill>
                          <a:latin typeface="Comic Sans MS" pitchFamily="66" charset="0"/>
                          <a:cs typeface="Arial" pitchFamily="34" charset="0"/>
                        </a:defRPr>
                      </a:lvl3pPr>
                      <a:lvl4pPr>
                        <a:spcBef>
                          <a:spcPct val="20000"/>
                        </a:spcBef>
                        <a:defRPr>
                          <a:solidFill>
                            <a:schemeClr val="tx1"/>
                          </a:solidFill>
                          <a:latin typeface="Comic Sans MS" pitchFamily="66" charset="0"/>
                          <a:cs typeface="Arial" pitchFamily="34" charset="0"/>
                        </a:defRPr>
                      </a:lvl4pPr>
                      <a:lvl5pPr>
                        <a:spcBef>
                          <a:spcPct val="20000"/>
                        </a:spcBef>
                        <a:defRPr>
                          <a:solidFill>
                            <a:schemeClr val="tx1"/>
                          </a:solidFill>
                          <a:latin typeface="Comic Sans MS" pitchFamily="66" charset="0"/>
                          <a:cs typeface="Arial" pitchFamily="34" charset="0"/>
                        </a:defRPr>
                      </a:lvl5pPr>
                      <a:lvl6pPr fontAlgn="base">
                        <a:spcBef>
                          <a:spcPct val="20000"/>
                        </a:spcBef>
                        <a:spcAft>
                          <a:spcPct val="0"/>
                        </a:spcAft>
                        <a:defRPr>
                          <a:solidFill>
                            <a:schemeClr val="tx1"/>
                          </a:solidFill>
                          <a:latin typeface="Comic Sans MS" pitchFamily="66" charset="0"/>
                          <a:cs typeface="Arial" pitchFamily="34" charset="0"/>
                        </a:defRPr>
                      </a:lvl6pPr>
                      <a:lvl7pPr fontAlgn="base">
                        <a:spcBef>
                          <a:spcPct val="20000"/>
                        </a:spcBef>
                        <a:spcAft>
                          <a:spcPct val="0"/>
                        </a:spcAft>
                        <a:defRPr>
                          <a:solidFill>
                            <a:schemeClr val="tx1"/>
                          </a:solidFill>
                          <a:latin typeface="Comic Sans MS" pitchFamily="66" charset="0"/>
                          <a:cs typeface="Arial" pitchFamily="34" charset="0"/>
                        </a:defRPr>
                      </a:lvl7pPr>
                      <a:lvl8pPr fontAlgn="base">
                        <a:spcBef>
                          <a:spcPct val="20000"/>
                        </a:spcBef>
                        <a:spcAft>
                          <a:spcPct val="0"/>
                        </a:spcAft>
                        <a:defRPr>
                          <a:solidFill>
                            <a:schemeClr val="tx1"/>
                          </a:solidFill>
                          <a:latin typeface="Comic Sans MS" pitchFamily="66" charset="0"/>
                          <a:cs typeface="Arial" pitchFamily="34" charset="0"/>
                        </a:defRPr>
                      </a:lvl8pPr>
                      <a:lvl9pPr fontAlgn="base">
                        <a:spcBef>
                          <a:spcPct val="20000"/>
                        </a:spcBef>
                        <a:spcAft>
                          <a:spcPct val="0"/>
                        </a:spcAft>
                        <a:defRPr>
                          <a:solidFill>
                            <a:schemeClr val="tx1"/>
                          </a:solidFill>
                          <a:latin typeface="Comic Sans MS" pitchFamily="66" charset="0"/>
                          <a:cs typeface="Arial" pitchFamily="34" charset="0"/>
                        </a:defRPr>
                      </a:lvl9p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altLang="en-US" sz="1800" b="1" i="1" u="none" strike="noStrike" cap="none" normalizeH="0" baseline="0" dirty="0">
                          <a:ln>
                            <a:noFill/>
                          </a:ln>
                          <a:solidFill>
                            <a:srgbClr val="A50021"/>
                          </a:solidFill>
                          <a:effectLst/>
                          <a:latin typeface="Comic Sans MS" pitchFamily="66" charset="0"/>
                          <a:cs typeface="Arial" pitchFamily="34" charset="0"/>
                        </a:rPr>
                        <a:t>Focus on key results</a:t>
                      </a:r>
                      <a:endParaRPr kumimoji="0" lang="en-IN" altLang="en-US" sz="1800" b="0" i="1" u="none" strike="noStrike" cap="none" normalizeH="0" baseline="0" dirty="0">
                        <a:ln>
                          <a:noFill/>
                        </a:ln>
                        <a:solidFill>
                          <a:schemeClr val="tx1"/>
                        </a:solidFill>
                        <a:effectLst/>
                        <a:latin typeface="Comic Sans MS" pitchFamily="66" charset="0"/>
                        <a:cs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12964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0558"/>
            <a:ext cx="5457968" cy="430887"/>
          </a:xfrm>
        </p:spPr>
        <p:txBody>
          <a:bodyPr/>
          <a:lstStyle/>
          <a:p>
            <a:r>
              <a:rPr lang="en-US" sz="2800" dirty="0"/>
              <a:t>CAUSE AND EFFECT RELATIONSHIP</a:t>
            </a:r>
          </a:p>
        </p:txBody>
      </p:sp>
      <p:sp>
        <p:nvSpPr>
          <p:cNvPr id="4" name="Slide Number Placeholder 3"/>
          <p:cNvSpPr>
            <a:spLocks noGrp="1"/>
          </p:cNvSpPr>
          <p:nvPr>
            <p:ph type="sldNum" sz="quarter" idx="12"/>
          </p:nvPr>
        </p:nvSpPr>
        <p:spPr/>
        <p:txBody>
          <a:bodyPr/>
          <a:lstStyle/>
          <a:p>
            <a:fld id="{3B675466-629A-40AD-A8DE-CCDBF9465426}" type="slidenum">
              <a:rPr lang="en-IN" altLang="en-US" smtClean="0"/>
              <a:pPr/>
              <a:t>69</a:t>
            </a:fld>
            <a:endParaRPr lang="en-IN" altLang="en-US"/>
          </a:p>
        </p:txBody>
      </p:sp>
      <p:sp>
        <p:nvSpPr>
          <p:cNvPr id="5" name="Oval 4"/>
          <p:cNvSpPr/>
          <p:nvPr/>
        </p:nvSpPr>
        <p:spPr>
          <a:xfrm>
            <a:off x="7083187" y="2866030"/>
            <a:ext cx="1719619" cy="1569492"/>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QUALITY</a:t>
            </a:r>
          </a:p>
        </p:txBody>
      </p:sp>
      <p:cxnSp>
        <p:nvCxnSpPr>
          <p:cNvPr id="7" name="Straight Arrow Connector 6"/>
          <p:cNvCxnSpPr>
            <a:endCxn id="5" idx="2"/>
          </p:cNvCxnSpPr>
          <p:nvPr/>
        </p:nvCxnSpPr>
        <p:spPr>
          <a:xfrm>
            <a:off x="1473958" y="3650776"/>
            <a:ext cx="5609229" cy="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73958" y="167867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TECHNOLOGY</a:t>
            </a:r>
          </a:p>
        </p:txBody>
      </p:sp>
      <p:sp>
        <p:nvSpPr>
          <p:cNvPr id="9" name="Rectangle 8"/>
          <p:cNvSpPr/>
          <p:nvPr/>
        </p:nvSpPr>
        <p:spPr>
          <a:xfrm>
            <a:off x="1528549" y="456062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COMPTENCE</a:t>
            </a:r>
          </a:p>
        </p:txBody>
      </p:sp>
      <p:sp>
        <p:nvSpPr>
          <p:cNvPr id="10" name="Rectangle 9"/>
          <p:cNvSpPr/>
          <p:nvPr/>
        </p:nvSpPr>
        <p:spPr>
          <a:xfrm>
            <a:off x="4560627" y="4576548"/>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SOUND PROCESSES</a:t>
            </a:r>
          </a:p>
        </p:txBody>
      </p:sp>
      <p:sp>
        <p:nvSpPr>
          <p:cNvPr id="11" name="Rectangle 10"/>
          <p:cNvSpPr/>
          <p:nvPr/>
        </p:nvSpPr>
        <p:spPr>
          <a:xfrm>
            <a:off x="4424150" y="1678674"/>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QUALITY MATERIALS</a:t>
            </a:r>
          </a:p>
        </p:txBody>
      </p:sp>
      <p:cxnSp>
        <p:nvCxnSpPr>
          <p:cNvPr id="12" name="Straight Arrow Connector 11"/>
          <p:cNvCxnSpPr/>
          <p:nvPr/>
        </p:nvCxnSpPr>
        <p:spPr>
          <a:xfrm>
            <a:off x="2333767" y="2265528"/>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202072" y="2265527"/>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2256" y="3650776"/>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283959" y="3650775"/>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97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1</a:t>
            </a:r>
            <a:br>
              <a:rPr lang="en-IN" b="1" dirty="0">
                <a:ln/>
                <a:solidFill>
                  <a:schemeClr val="tx1"/>
                </a:solidFill>
              </a:rPr>
            </a:br>
            <a:r>
              <a:rPr lang="en-IN" b="1" dirty="0">
                <a:ln/>
                <a:solidFill>
                  <a:schemeClr val="tx1"/>
                </a:solidFill>
              </a:rPr>
              <a:t>Session 1 - Your Role &amp; Introduction of ZED</a:t>
            </a:r>
          </a:p>
        </p:txBody>
      </p:sp>
    </p:spTree>
    <p:extLst>
      <p:ext uri="{BB962C8B-B14F-4D97-AF65-F5344CB8AC3E}">
        <p14:creationId xmlns:p14="http://schemas.microsoft.com/office/powerpoint/2010/main" val="2668742173"/>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960" y="341200"/>
            <a:ext cx="8357334" cy="561240"/>
          </a:xfrm>
        </p:spPr>
        <p:txBody>
          <a:bodyPr/>
          <a:lstStyle/>
          <a:p>
            <a:r>
              <a:rPr lang="en-US" sz="2000" dirty="0"/>
              <a:t>1.   PRODUCTION MANAGEMENT (INFRASTRUCTURE) </a:t>
            </a:r>
            <a:br>
              <a:rPr lang="en-US" sz="2000" dirty="0"/>
            </a:br>
            <a:endParaRPr lang="en-US" sz="2000" dirty="0"/>
          </a:p>
        </p:txBody>
      </p:sp>
      <p:sp>
        <p:nvSpPr>
          <p:cNvPr id="5" name="Rectangle 4"/>
          <p:cNvSpPr/>
          <p:nvPr/>
        </p:nvSpPr>
        <p:spPr>
          <a:xfrm>
            <a:off x="137696" y="1087988"/>
            <a:ext cx="6442469" cy="369332"/>
          </a:xfrm>
          <a:prstGeom prst="rect">
            <a:avLst/>
          </a:prstGeom>
        </p:spPr>
        <p:txBody>
          <a:bodyPr wrap="none">
            <a:spAutoFit/>
          </a:bodyPr>
          <a:lstStyle/>
          <a:p>
            <a:pPr marL="349861" lvl="1" defTabSz="699722"/>
            <a:r>
              <a:rPr lang="en-US" dirty="0">
                <a:ln/>
                <a:latin typeface="+mj-lt"/>
                <a:ea typeface="Arial Unicode MS" pitchFamily="34" charset="-128"/>
                <a:cs typeface="Arial Unicode MS" pitchFamily="34" charset="-128"/>
              </a:rPr>
              <a:t>Production Management (Infrastructure) – 8 SUB PARAMETERS</a:t>
            </a:r>
          </a:p>
        </p:txBody>
      </p:sp>
      <p:graphicFrame>
        <p:nvGraphicFramePr>
          <p:cNvPr id="8" name="Table 7"/>
          <p:cNvGraphicFramePr>
            <a:graphicFrameLocks noGrp="1"/>
          </p:cNvGraphicFramePr>
          <p:nvPr/>
        </p:nvGraphicFramePr>
        <p:xfrm>
          <a:off x="586854" y="1746916"/>
          <a:ext cx="8106771" cy="4693882"/>
        </p:xfrm>
        <a:graphic>
          <a:graphicData uri="http://schemas.openxmlformats.org/drawingml/2006/table">
            <a:tbl>
              <a:tblPr firstRow="1" bandRow="1">
                <a:tableStyleId>{5C22544A-7EE6-4342-B048-85BDC9FD1C3A}</a:tableStyleId>
              </a:tblPr>
              <a:tblGrid>
                <a:gridCol w="1070357">
                  <a:extLst>
                    <a:ext uri="{9D8B030D-6E8A-4147-A177-3AD203B41FA5}">
                      <a16:colId xmlns:a16="http://schemas.microsoft.com/office/drawing/2014/main" val="20000"/>
                    </a:ext>
                  </a:extLst>
                </a:gridCol>
                <a:gridCol w="1891207">
                  <a:extLst>
                    <a:ext uri="{9D8B030D-6E8A-4147-A177-3AD203B41FA5}">
                      <a16:colId xmlns:a16="http://schemas.microsoft.com/office/drawing/2014/main" val="20001"/>
                    </a:ext>
                  </a:extLst>
                </a:gridCol>
                <a:gridCol w="5145207">
                  <a:extLst>
                    <a:ext uri="{9D8B030D-6E8A-4147-A177-3AD203B41FA5}">
                      <a16:colId xmlns:a16="http://schemas.microsoft.com/office/drawing/2014/main" val="20002"/>
                    </a:ext>
                  </a:extLst>
                </a:gridCol>
              </a:tblGrid>
              <a:tr h="409852">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No.</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000"/>
                    </a:solidFill>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CLAUSE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000"/>
                    </a:solidFill>
                  </a:tcPr>
                </a:tc>
                <a:tc>
                  <a:txBody>
                    <a:bodyPr/>
                    <a:lstStyle/>
                    <a:p>
                      <a:pPr marL="0" lvl="1" algn="ctr" defTabSz="699722" rtl="0" eaLnBrk="1" latinLnBrk="0" hangingPunct="1"/>
                      <a:r>
                        <a:rPr lang="en-US" sz="1800" b="1" kern="1200" dirty="0">
                          <a:solidFill>
                            <a:schemeClr val="tx1"/>
                          </a:solidFill>
                          <a:latin typeface="Century Gothic" panose="020B0502020202020204" pitchFamily="34" charset="0"/>
                          <a:ea typeface="+mn-ea"/>
                          <a:cs typeface="+mn-cs"/>
                        </a:rPr>
                        <a:t>TOPIC / SUB</a:t>
                      </a:r>
                      <a:r>
                        <a:rPr lang="en-US" sz="1800" b="1" kern="1200" baseline="0" dirty="0">
                          <a:solidFill>
                            <a:schemeClr val="tx1"/>
                          </a:solidFill>
                          <a:latin typeface="Century Gothic" panose="020B0502020202020204" pitchFamily="34" charset="0"/>
                          <a:ea typeface="+mn-ea"/>
                          <a:cs typeface="+mn-cs"/>
                        </a:rPr>
                        <a:t> PARAMETERS</a:t>
                      </a:r>
                      <a:endParaRPr lang="en-US" sz="1800" b="1" kern="1200" dirty="0">
                        <a:solidFill>
                          <a:schemeClr val="tx1"/>
                        </a:solidFill>
                        <a:latin typeface="Century Gothic" panose="020B0502020202020204" pitchFamily="34" charset="0"/>
                        <a:ea typeface="+mn-ea"/>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C-1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SWATCCH WORKPLACE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C-2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DAILY WORK MAANGEMENT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K-1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PLANT LAYOUT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A-1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TECHNOLOGY UPGRADATION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5</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A-3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LOW COST AUTOMATION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6</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C-3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PLANNED MAINTENANCE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23280">
                <a:tc>
                  <a:txBody>
                    <a:bodyPr/>
                    <a:lstStyle/>
                    <a:p>
                      <a:pPr algn="ctr"/>
                      <a:r>
                        <a:rPr lang="en-US" sz="1800" b="0" cap="none" baseline="0" dirty="0">
                          <a:ln/>
                          <a:solidFill>
                            <a:schemeClr val="tx1"/>
                          </a:solidFill>
                          <a:latin typeface="+mj-lt"/>
                          <a:ea typeface="Arial Unicode MS" pitchFamily="34" charset="-128"/>
                          <a:cs typeface="Arial Unicode MS" pitchFamily="34" charset="-128"/>
                        </a:rPr>
                        <a:t>7</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P-4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349861" marR="0" lvl="1" indent="0" algn="l" defTabSz="699722" rtl="0" eaLnBrk="1" fontAlgn="auto" latinLnBrk="0" hangingPunct="1">
                        <a:lnSpc>
                          <a:spcPct val="100000"/>
                        </a:lnSpc>
                        <a:spcBef>
                          <a:spcPts val="0"/>
                        </a:spcBef>
                        <a:spcAft>
                          <a:spcPts val="0"/>
                        </a:spcAft>
                        <a:buClrTx/>
                        <a:buSzTx/>
                        <a:buFontTx/>
                        <a:buNone/>
                        <a:tabLst/>
                        <a:defRPr/>
                      </a:pPr>
                      <a:r>
                        <a:rPr lang="en-US" sz="1800" b="0" cap="none" baseline="0" dirty="0">
                          <a:ln/>
                          <a:solidFill>
                            <a:schemeClr val="tx1"/>
                          </a:solidFill>
                          <a:latin typeface="+mj-lt"/>
                          <a:ea typeface="Arial Unicode MS" pitchFamily="34" charset="-128"/>
                          <a:cs typeface="Arial Unicode MS" pitchFamily="34" charset="-128"/>
                        </a:rPr>
                        <a:t> OEE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37250">
                <a:tc>
                  <a:txBody>
                    <a:bodyPr/>
                    <a:lstStyle/>
                    <a:p>
                      <a:pPr algn="ctr"/>
                      <a:r>
                        <a:rPr lang="en-US" sz="1800" b="0" cap="none" baseline="0" dirty="0">
                          <a:ln/>
                          <a:solidFill>
                            <a:schemeClr val="tx1"/>
                          </a:solidFill>
                          <a:latin typeface="+mj-lt"/>
                          <a:ea typeface="Arial Unicode MS" pitchFamily="34" charset="-128"/>
                          <a:cs typeface="Arial Unicode MS" pitchFamily="34" charset="-128"/>
                        </a:rPr>
                        <a:t>8</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800" b="0" cap="none" baseline="0" dirty="0">
                          <a:ln/>
                          <a:solidFill>
                            <a:schemeClr val="tx1"/>
                          </a:solidFill>
                          <a:latin typeface="+mj-lt"/>
                          <a:ea typeface="Arial Unicode MS" pitchFamily="34" charset="-128"/>
                          <a:cs typeface="Arial Unicode MS" pitchFamily="34" charset="-128"/>
                        </a:rPr>
                        <a:t>A-4</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lvl="1" algn="l"/>
                      <a:r>
                        <a:rPr lang="en-US" sz="1800" b="0" cap="none" baseline="0" dirty="0">
                          <a:ln/>
                          <a:solidFill>
                            <a:schemeClr val="tx1"/>
                          </a:solidFill>
                          <a:latin typeface="+mj-lt"/>
                          <a:ea typeface="Arial Unicode MS" pitchFamily="34" charset="-128"/>
                          <a:cs typeface="Arial Unicode MS" pitchFamily="34" charset="-128"/>
                        </a:rPr>
                        <a:t>WASTE MANAGEMENT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algn="ctr"/>
            <a:r>
              <a:rPr lang="en-US" sz="2400" b="1" dirty="0">
                <a:ln/>
                <a:solidFill>
                  <a:schemeClr val="tx1"/>
                </a:solidFill>
              </a:rPr>
              <a:t>1.1 </a:t>
            </a:r>
            <a:br>
              <a:rPr lang="en-US" sz="2400" b="1" dirty="0">
                <a:ln/>
                <a:solidFill>
                  <a:schemeClr val="tx1"/>
                </a:solidFill>
              </a:rPr>
            </a:br>
            <a:r>
              <a:rPr lang="en-US" b="1" dirty="0">
                <a:ln/>
                <a:solidFill>
                  <a:schemeClr val="tx1"/>
                </a:solidFill>
              </a:rPr>
              <a:t>SWATCCH WORKPLACE</a:t>
            </a:r>
            <a:endParaRPr lang="en-IN" b="1" dirty="0">
              <a:ln/>
              <a:solidFill>
                <a:schemeClr val="tx1"/>
              </a:solidFill>
            </a:endParaRPr>
          </a:p>
        </p:txBody>
      </p:sp>
    </p:spTree>
    <p:extLst>
      <p:ext uri="{BB962C8B-B14F-4D97-AF65-F5344CB8AC3E}">
        <p14:creationId xmlns:p14="http://schemas.microsoft.com/office/powerpoint/2010/main" val="1974306370"/>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21976" y="2405749"/>
            <a:ext cx="7288306" cy="2031325"/>
          </a:xfrm>
        </p:spPr>
        <p:txBody>
          <a:bodyPr/>
          <a:lstStyle/>
          <a:p>
            <a:pPr algn="ctr"/>
            <a:r>
              <a:rPr lang="en-IN" sz="4800" b="1" dirty="0"/>
              <a:t>Objective</a:t>
            </a:r>
          </a:p>
          <a:p>
            <a:pPr algn="ctr"/>
            <a:r>
              <a:rPr lang="en-IN" sz="2800" dirty="0"/>
              <a:t>Create a clean, tidy, organized and cheerful workplace for improving productivity by involving all</a:t>
            </a:r>
          </a:p>
        </p:txBody>
      </p:sp>
    </p:spTree>
    <p:extLst>
      <p:ext uri="{BB962C8B-B14F-4D97-AF65-F5344CB8AC3E}">
        <p14:creationId xmlns:p14="http://schemas.microsoft.com/office/powerpoint/2010/main" val="3565323902"/>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a:grpSpLocks/>
          </p:cNvGrpSpPr>
          <p:nvPr/>
        </p:nvGrpSpPr>
        <p:grpSpPr bwMode="auto">
          <a:xfrm>
            <a:off x="457200" y="1447800"/>
            <a:ext cx="8153400" cy="5029200"/>
            <a:chOff x="208" y="636"/>
            <a:chExt cx="5876" cy="3308"/>
          </a:xfrm>
        </p:grpSpPr>
        <p:sp>
          <p:nvSpPr>
            <p:cNvPr id="6" name="Rectangle 3"/>
            <p:cNvSpPr>
              <a:spLocks noChangeArrowheads="1"/>
            </p:cNvSpPr>
            <p:nvPr/>
          </p:nvSpPr>
          <p:spPr bwMode="auto">
            <a:xfrm>
              <a:off x="4560" y="2779"/>
              <a:ext cx="1524" cy="519"/>
            </a:xfrm>
            <a:prstGeom prst="rect">
              <a:avLst/>
            </a:prstGeom>
            <a:solidFill>
              <a:schemeClr val="bg1"/>
            </a:solidFill>
            <a:ln w="9525">
              <a:solidFill>
                <a:schemeClr val="tx1"/>
              </a:solidFill>
              <a:miter lim="800000"/>
              <a:headEnd/>
              <a:tailEnd/>
            </a:ln>
            <a:effectLst/>
          </p:spPr>
          <p:txBody>
            <a:bodyPr/>
            <a:lstStyle/>
            <a:p>
              <a:pPr>
                <a:spcBef>
                  <a:spcPct val="20000"/>
                </a:spcBef>
              </a:pPr>
              <a:r>
                <a:rPr lang="en-US" sz="1200" b="1">
                  <a:latin typeface="Arial Narrow" pitchFamily="34" charset="0"/>
                </a:rPr>
                <a:t>Achieving Higher Productivity and Better Quality.</a:t>
              </a:r>
            </a:p>
          </p:txBody>
        </p:sp>
        <p:sp>
          <p:nvSpPr>
            <p:cNvPr id="7" name="Rectangle 4"/>
            <p:cNvSpPr>
              <a:spLocks noChangeArrowheads="1"/>
            </p:cNvSpPr>
            <p:nvPr/>
          </p:nvSpPr>
          <p:spPr bwMode="auto">
            <a:xfrm>
              <a:off x="2112" y="2779"/>
              <a:ext cx="2448" cy="519"/>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Standard Procedure for all activities.</a:t>
              </a:r>
            </a:p>
            <a:p>
              <a:pPr>
                <a:spcBef>
                  <a:spcPct val="20000"/>
                </a:spcBef>
                <a:buFontTx/>
                <a:buChar char="•"/>
              </a:pPr>
              <a:r>
                <a:rPr lang="en-US" sz="1200" b="1">
                  <a:latin typeface="Arial Narrow" pitchFamily="34" charset="0"/>
                </a:rPr>
                <a:t>Review of Procedures and  Work   </a:t>
              </a:r>
            </a:p>
            <a:p>
              <a:pPr>
                <a:spcBef>
                  <a:spcPct val="20000"/>
                </a:spcBef>
              </a:pPr>
              <a:r>
                <a:rPr lang="en-US" sz="1200" b="1">
                  <a:latin typeface="Arial Narrow" pitchFamily="34" charset="0"/>
                </a:rPr>
                <a:t>  Instructions at a Fixed Interval.</a:t>
              </a:r>
            </a:p>
          </p:txBody>
        </p:sp>
        <p:sp>
          <p:nvSpPr>
            <p:cNvPr id="8" name="Rectangle 5"/>
            <p:cNvSpPr>
              <a:spLocks noChangeArrowheads="1"/>
            </p:cNvSpPr>
            <p:nvPr/>
          </p:nvSpPr>
          <p:spPr bwMode="auto">
            <a:xfrm>
              <a:off x="768" y="2779"/>
              <a:ext cx="1344" cy="519"/>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Standardization</a:t>
              </a:r>
              <a:endParaRPr lang="en-US" sz="1600" b="1"/>
            </a:p>
          </p:txBody>
        </p:sp>
        <p:sp>
          <p:nvSpPr>
            <p:cNvPr id="9" name="Rectangle 6"/>
            <p:cNvSpPr>
              <a:spLocks noChangeArrowheads="1"/>
            </p:cNvSpPr>
            <p:nvPr/>
          </p:nvSpPr>
          <p:spPr bwMode="auto">
            <a:xfrm>
              <a:off x="208" y="2779"/>
              <a:ext cx="560" cy="519"/>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4 ‘S’</a:t>
              </a:r>
            </a:p>
          </p:txBody>
        </p:sp>
        <p:sp>
          <p:nvSpPr>
            <p:cNvPr id="10" name="Rectangle 7"/>
            <p:cNvSpPr>
              <a:spLocks noChangeArrowheads="1"/>
            </p:cNvSpPr>
            <p:nvPr/>
          </p:nvSpPr>
          <p:spPr bwMode="auto">
            <a:xfrm>
              <a:off x="4560" y="3298"/>
              <a:ext cx="1524" cy="646"/>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Habit of doing it Right </a:t>
              </a:r>
            </a:p>
            <a:p>
              <a:pPr>
                <a:spcBef>
                  <a:spcPct val="20000"/>
                </a:spcBef>
              </a:pPr>
              <a:r>
                <a:rPr lang="en-US" sz="1200" b="1">
                  <a:latin typeface="Arial Narrow" pitchFamily="34" charset="0"/>
                </a:rPr>
                <a:t>  First Time and Every Time . Total Employees </a:t>
              </a:r>
            </a:p>
            <a:p>
              <a:pPr>
                <a:spcBef>
                  <a:spcPct val="20000"/>
                </a:spcBef>
              </a:pPr>
              <a:r>
                <a:rPr lang="en-US" sz="1200" b="1">
                  <a:latin typeface="Arial Narrow" pitchFamily="34" charset="0"/>
                </a:rPr>
                <a:t>   Involvement.</a:t>
              </a:r>
            </a:p>
          </p:txBody>
        </p:sp>
        <p:sp>
          <p:nvSpPr>
            <p:cNvPr id="11" name="Rectangle 8"/>
            <p:cNvSpPr>
              <a:spLocks noChangeArrowheads="1"/>
            </p:cNvSpPr>
            <p:nvPr/>
          </p:nvSpPr>
          <p:spPr bwMode="auto">
            <a:xfrm>
              <a:off x="2112" y="3298"/>
              <a:ext cx="2448" cy="646"/>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 Forming the Habit / Culture.</a:t>
              </a:r>
            </a:p>
            <a:p>
              <a:pPr>
                <a:spcBef>
                  <a:spcPct val="20000"/>
                </a:spcBef>
                <a:buFontTx/>
                <a:buChar char="•"/>
              </a:pPr>
              <a:r>
                <a:rPr lang="en-US" sz="1200" b="1">
                  <a:latin typeface="Arial Narrow" pitchFamily="34" charset="0"/>
                </a:rPr>
                <a:t> Regular Training &amp; Update.</a:t>
              </a:r>
            </a:p>
            <a:p>
              <a:pPr>
                <a:spcBef>
                  <a:spcPct val="20000"/>
                </a:spcBef>
                <a:buFontTx/>
                <a:buChar char="•"/>
              </a:pPr>
              <a:r>
                <a:rPr lang="en-US" sz="1200" b="1">
                  <a:latin typeface="Arial Narrow" pitchFamily="34" charset="0"/>
                </a:rPr>
                <a:t> Follow the decided things.</a:t>
              </a:r>
            </a:p>
          </p:txBody>
        </p:sp>
        <p:sp>
          <p:nvSpPr>
            <p:cNvPr id="12" name="Rectangle 9"/>
            <p:cNvSpPr>
              <a:spLocks noChangeArrowheads="1"/>
            </p:cNvSpPr>
            <p:nvPr/>
          </p:nvSpPr>
          <p:spPr bwMode="auto">
            <a:xfrm>
              <a:off x="768" y="3298"/>
              <a:ext cx="1344" cy="64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400" b="1">
                  <a:latin typeface="Arial Narrow" pitchFamily="34" charset="0"/>
                </a:rPr>
                <a:t>Self  Discipline </a:t>
              </a:r>
              <a:endParaRPr lang="en-US" sz="1400" b="1"/>
            </a:p>
          </p:txBody>
        </p:sp>
        <p:sp>
          <p:nvSpPr>
            <p:cNvPr id="13" name="Rectangle 10"/>
            <p:cNvSpPr>
              <a:spLocks noChangeArrowheads="1"/>
            </p:cNvSpPr>
            <p:nvPr/>
          </p:nvSpPr>
          <p:spPr bwMode="auto">
            <a:xfrm>
              <a:off x="208" y="3298"/>
              <a:ext cx="560" cy="64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5 ‘S’</a:t>
              </a:r>
            </a:p>
          </p:txBody>
        </p:sp>
        <p:sp>
          <p:nvSpPr>
            <p:cNvPr id="14" name="Rectangle 11"/>
            <p:cNvSpPr>
              <a:spLocks noChangeArrowheads="1"/>
            </p:cNvSpPr>
            <p:nvPr/>
          </p:nvSpPr>
          <p:spPr bwMode="auto">
            <a:xfrm>
              <a:off x="4560" y="2229"/>
              <a:ext cx="1524" cy="550"/>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Healthy Work environment</a:t>
              </a:r>
            </a:p>
            <a:p>
              <a:pPr>
                <a:spcBef>
                  <a:spcPct val="20000"/>
                </a:spcBef>
                <a:buFontTx/>
                <a:buChar char="•"/>
              </a:pPr>
              <a:r>
                <a:rPr lang="en-US" sz="1200" b="1">
                  <a:latin typeface="Arial Narrow" pitchFamily="34" charset="0"/>
                </a:rPr>
                <a:t>Abnormalities are Visible </a:t>
              </a:r>
            </a:p>
            <a:p>
              <a:pPr>
                <a:spcBef>
                  <a:spcPct val="20000"/>
                </a:spcBef>
              </a:pPr>
              <a:r>
                <a:rPr lang="en-US" sz="1200" b="1">
                  <a:latin typeface="Arial Narrow" pitchFamily="34" charset="0"/>
                </a:rPr>
                <a:t>  &amp; Corrected.</a:t>
              </a:r>
            </a:p>
          </p:txBody>
        </p:sp>
        <p:sp>
          <p:nvSpPr>
            <p:cNvPr id="15" name="Rectangle 12"/>
            <p:cNvSpPr>
              <a:spLocks noChangeArrowheads="1"/>
            </p:cNvSpPr>
            <p:nvPr/>
          </p:nvSpPr>
          <p:spPr bwMode="auto">
            <a:xfrm>
              <a:off x="2112" y="2229"/>
              <a:ext cx="2448" cy="550"/>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Dust Free Equipment / Work Place. </a:t>
              </a:r>
            </a:p>
            <a:p>
              <a:pPr>
                <a:spcBef>
                  <a:spcPct val="20000"/>
                </a:spcBef>
                <a:buFontTx/>
                <a:buChar char="•"/>
              </a:pPr>
              <a:r>
                <a:rPr lang="en-US" sz="1200" b="1">
                  <a:latin typeface="Arial Narrow" pitchFamily="34" charset="0"/>
                </a:rPr>
                <a:t> Make it easy to Clean.</a:t>
              </a:r>
            </a:p>
            <a:p>
              <a:pPr>
                <a:spcBef>
                  <a:spcPct val="20000"/>
                </a:spcBef>
                <a:buFontTx/>
                <a:buChar char="•"/>
              </a:pPr>
              <a:r>
                <a:rPr lang="en-US" sz="1200" b="1">
                  <a:latin typeface="Arial Narrow" pitchFamily="34" charset="0"/>
                </a:rPr>
                <a:t> Make it easy to Inspect Abnormalities.</a:t>
              </a:r>
            </a:p>
          </p:txBody>
        </p:sp>
        <p:sp>
          <p:nvSpPr>
            <p:cNvPr id="16" name="Rectangle 13"/>
            <p:cNvSpPr>
              <a:spLocks noChangeArrowheads="1"/>
            </p:cNvSpPr>
            <p:nvPr/>
          </p:nvSpPr>
          <p:spPr bwMode="auto">
            <a:xfrm>
              <a:off x="768" y="2229"/>
              <a:ext cx="1344" cy="550"/>
            </a:xfrm>
            <a:prstGeom prst="rect">
              <a:avLst/>
            </a:prstGeom>
            <a:solidFill>
              <a:schemeClr val="bg1"/>
            </a:solidFill>
            <a:ln w="9525">
              <a:solidFill>
                <a:schemeClr val="tx1"/>
              </a:solidFill>
              <a:miter lim="800000"/>
              <a:headEnd/>
              <a:tailEnd/>
            </a:ln>
            <a:effectLst/>
          </p:spPr>
          <p:txBody>
            <a:bodyPr/>
            <a:lstStyle/>
            <a:p>
              <a:pPr algn="ctr">
                <a:lnSpc>
                  <a:spcPct val="80000"/>
                </a:lnSpc>
                <a:spcBef>
                  <a:spcPct val="20000"/>
                </a:spcBef>
              </a:pPr>
              <a:r>
                <a:rPr lang="en-US" sz="1600" b="1">
                  <a:latin typeface="Arial Narrow" pitchFamily="34" charset="0"/>
                </a:rPr>
                <a:t>Shine Everything  (Cleaning)</a:t>
              </a:r>
            </a:p>
            <a:p>
              <a:pPr algn="ctr">
                <a:spcBef>
                  <a:spcPct val="20000"/>
                </a:spcBef>
              </a:pPr>
              <a:r>
                <a:rPr lang="en-US" sz="1600" b="1">
                  <a:latin typeface="Arial Narrow" pitchFamily="34" charset="0"/>
                </a:rPr>
                <a:t> </a:t>
              </a:r>
              <a:endParaRPr lang="en-US" sz="1600" b="1"/>
            </a:p>
          </p:txBody>
        </p:sp>
        <p:sp>
          <p:nvSpPr>
            <p:cNvPr id="17" name="Rectangle 14"/>
            <p:cNvSpPr>
              <a:spLocks noChangeArrowheads="1"/>
            </p:cNvSpPr>
            <p:nvPr/>
          </p:nvSpPr>
          <p:spPr bwMode="auto">
            <a:xfrm>
              <a:off x="208" y="2229"/>
              <a:ext cx="560" cy="550"/>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3 ‘S’</a:t>
              </a:r>
            </a:p>
          </p:txBody>
        </p:sp>
        <p:sp>
          <p:nvSpPr>
            <p:cNvPr id="18" name="Rectangle 15"/>
            <p:cNvSpPr>
              <a:spLocks noChangeArrowheads="1"/>
            </p:cNvSpPr>
            <p:nvPr/>
          </p:nvSpPr>
          <p:spPr bwMode="auto">
            <a:xfrm>
              <a:off x="4560" y="1558"/>
              <a:ext cx="1524" cy="671"/>
            </a:xfrm>
            <a:prstGeom prst="rect">
              <a:avLst/>
            </a:prstGeom>
            <a:solidFill>
              <a:schemeClr val="bg1"/>
            </a:solidFill>
            <a:ln w="9525">
              <a:solidFill>
                <a:schemeClr val="tx1"/>
              </a:solidFill>
              <a:miter lim="800000"/>
              <a:headEnd/>
              <a:tailEnd/>
            </a:ln>
            <a:effectLst/>
          </p:spPr>
          <p:txBody>
            <a:bodyPr/>
            <a:lstStyle/>
            <a:p>
              <a:pPr>
                <a:spcBef>
                  <a:spcPct val="20000"/>
                </a:spcBef>
              </a:pPr>
              <a:endParaRPr lang="en-US" sz="1200" b="1">
                <a:latin typeface="Arial Narrow" pitchFamily="34" charset="0"/>
              </a:endParaRPr>
            </a:p>
            <a:p>
              <a:pPr>
                <a:spcBef>
                  <a:spcPct val="20000"/>
                </a:spcBef>
              </a:pPr>
              <a:r>
                <a:rPr lang="en-US" sz="1200" b="1">
                  <a:latin typeface="Arial Narrow" pitchFamily="34" charset="0"/>
                </a:rPr>
                <a:t>Search Time  reduced.</a:t>
              </a:r>
            </a:p>
            <a:p>
              <a:pPr>
                <a:spcBef>
                  <a:spcPct val="20000"/>
                </a:spcBef>
              </a:pPr>
              <a:endParaRPr lang="en-US" sz="1000" b="1">
                <a:latin typeface="Arial Narrow" pitchFamily="34" charset="0"/>
              </a:endParaRPr>
            </a:p>
          </p:txBody>
        </p:sp>
        <p:sp>
          <p:nvSpPr>
            <p:cNvPr id="19" name="Rectangle 16"/>
            <p:cNvSpPr>
              <a:spLocks noChangeArrowheads="1"/>
            </p:cNvSpPr>
            <p:nvPr/>
          </p:nvSpPr>
          <p:spPr bwMode="auto">
            <a:xfrm>
              <a:off x="2112" y="1558"/>
              <a:ext cx="2448" cy="671"/>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 Decide the Place &amp; Arranging in order.  </a:t>
              </a:r>
            </a:p>
            <a:p>
              <a:pPr>
                <a:spcBef>
                  <a:spcPct val="20000"/>
                </a:spcBef>
                <a:buFontTx/>
                <a:buChar char="•"/>
              </a:pPr>
              <a:r>
                <a:rPr lang="en-US" sz="1200" b="1">
                  <a:latin typeface="Arial Narrow" pitchFamily="34" charset="0"/>
                </a:rPr>
                <a:t> A place for every thing and every thing in </a:t>
              </a:r>
            </a:p>
            <a:p>
              <a:pPr>
                <a:spcBef>
                  <a:spcPct val="20000"/>
                </a:spcBef>
              </a:pPr>
              <a:r>
                <a:rPr lang="en-US" sz="1200" b="1">
                  <a:latin typeface="Arial Narrow" pitchFamily="34" charset="0"/>
                </a:rPr>
                <a:t>   it’s place. </a:t>
              </a:r>
            </a:p>
          </p:txBody>
        </p:sp>
        <p:sp>
          <p:nvSpPr>
            <p:cNvPr id="20" name="Rectangle 17"/>
            <p:cNvSpPr>
              <a:spLocks noChangeArrowheads="1"/>
            </p:cNvSpPr>
            <p:nvPr/>
          </p:nvSpPr>
          <p:spPr bwMode="auto">
            <a:xfrm>
              <a:off x="768" y="1558"/>
              <a:ext cx="1344" cy="671"/>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Systematic </a:t>
              </a:r>
            </a:p>
            <a:p>
              <a:pPr algn="ctr">
                <a:spcBef>
                  <a:spcPct val="20000"/>
                </a:spcBef>
              </a:pPr>
              <a:r>
                <a:rPr lang="en-US" sz="1600" b="1">
                  <a:latin typeface="Arial Narrow" pitchFamily="34" charset="0"/>
                </a:rPr>
                <a:t>Arrangement </a:t>
              </a:r>
              <a:endParaRPr lang="en-US" sz="1600" b="1"/>
            </a:p>
          </p:txBody>
        </p:sp>
        <p:sp>
          <p:nvSpPr>
            <p:cNvPr id="21" name="Rectangle 18"/>
            <p:cNvSpPr>
              <a:spLocks noChangeArrowheads="1"/>
            </p:cNvSpPr>
            <p:nvPr/>
          </p:nvSpPr>
          <p:spPr bwMode="auto">
            <a:xfrm>
              <a:off x="208" y="1558"/>
              <a:ext cx="560" cy="671"/>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2 ‘S’</a:t>
              </a:r>
            </a:p>
          </p:txBody>
        </p:sp>
        <p:sp>
          <p:nvSpPr>
            <p:cNvPr id="22" name="Rectangle 19"/>
            <p:cNvSpPr>
              <a:spLocks noChangeArrowheads="1"/>
            </p:cNvSpPr>
            <p:nvPr/>
          </p:nvSpPr>
          <p:spPr bwMode="auto">
            <a:xfrm>
              <a:off x="4560" y="912"/>
              <a:ext cx="1524" cy="646"/>
            </a:xfrm>
            <a:prstGeom prst="rect">
              <a:avLst/>
            </a:prstGeom>
            <a:solidFill>
              <a:schemeClr val="bg1"/>
            </a:solidFill>
            <a:ln w="9525">
              <a:solidFill>
                <a:schemeClr val="tx1"/>
              </a:solidFill>
              <a:miter lim="800000"/>
              <a:headEnd/>
              <a:tailEnd/>
            </a:ln>
            <a:effectLst/>
          </p:spPr>
          <p:txBody>
            <a:bodyPr/>
            <a:lstStyle/>
            <a:p>
              <a:pPr>
                <a:spcBef>
                  <a:spcPct val="20000"/>
                </a:spcBef>
              </a:pPr>
              <a:r>
                <a:rPr lang="en-US" sz="1200" b="1">
                  <a:latin typeface="Arial Narrow" pitchFamily="34" charset="0"/>
                </a:rPr>
                <a:t>Space  Saving  &amp; Improvement in Work Efficiency .</a:t>
              </a:r>
            </a:p>
          </p:txBody>
        </p:sp>
        <p:sp>
          <p:nvSpPr>
            <p:cNvPr id="23" name="Rectangle 20"/>
            <p:cNvSpPr>
              <a:spLocks noChangeArrowheads="1"/>
            </p:cNvSpPr>
            <p:nvPr/>
          </p:nvSpPr>
          <p:spPr bwMode="auto">
            <a:xfrm>
              <a:off x="2112" y="912"/>
              <a:ext cx="2448" cy="646"/>
            </a:xfrm>
            <a:prstGeom prst="rect">
              <a:avLst/>
            </a:prstGeom>
            <a:solidFill>
              <a:schemeClr val="bg1"/>
            </a:solidFill>
            <a:ln w="9525">
              <a:solidFill>
                <a:schemeClr val="tx1"/>
              </a:solidFill>
              <a:miter lim="800000"/>
              <a:headEnd/>
              <a:tailEnd/>
            </a:ln>
            <a:effectLst/>
          </p:spPr>
          <p:txBody>
            <a:bodyPr/>
            <a:lstStyle/>
            <a:p>
              <a:pPr>
                <a:spcBef>
                  <a:spcPct val="20000"/>
                </a:spcBef>
                <a:buFontTx/>
                <a:buChar char="•"/>
              </a:pPr>
              <a:r>
                <a:rPr lang="en-US" sz="1200" b="1">
                  <a:latin typeface="Arial Narrow" pitchFamily="34" charset="0"/>
                </a:rPr>
                <a:t> Segregate Wanted &amp; Un-Wanted things . </a:t>
              </a:r>
            </a:p>
            <a:p>
              <a:pPr>
                <a:spcBef>
                  <a:spcPct val="20000"/>
                </a:spcBef>
                <a:buFontTx/>
                <a:buChar char="•"/>
              </a:pPr>
              <a:r>
                <a:rPr lang="en-US" sz="1200" b="1">
                  <a:latin typeface="Arial Narrow" pitchFamily="34" charset="0"/>
                </a:rPr>
                <a:t> Remove Un-Wanted ones. </a:t>
              </a:r>
            </a:p>
            <a:p>
              <a:pPr>
                <a:spcBef>
                  <a:spcPct val="20000"/>
                </a:spcBef>
                <a:buFontTx/>
                <a:buChar char="•"/>
              </a:pPr>
              <a:r>
                <a:rPr lang="en-US" sz="1200" b="1">
                  <a:latin typeface="Arial Narrow" pitchFamily="34" charset="0"/>
                </a:rPr>
                <a:t> Decide on frequency of sorting. </a:t>
              </a:r>
            </a:p>
          </p:txBody>
        </p:sp>
        <p:sp>
          <p:nvSpPr>
            <p:cNvPr id="24" name="Rectangle 21"/>
            <p:cNvSpPr>
              <a:spLocks noChangeArrowheads="1"/>
            </p:cNvSpPr>
            <p:nvPr/>
          </p:nvSpPr>
          <p:spPr bwMode="auto">
            <a:xfrm>
              <a:off x="768" y="912"/>
              <a:ext cx="1344" cy="64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Sorting Out</a:t>
              </a:r>
              <a:r>
                <a:rPr lang="en-US" sz="1400" b="1">
                  <a:latin typeface="Arial Narrow" pitchFamily="34" charset="0"/>
                </a:rPr>
                <a:t> </a:t>
              </a:r>
            </a:p>
            <a:p>
              <a:pPr algn="ctr">
                <a:spcBef>
                  <a:spcPct val="20000"/>
                </a:spcBef>
              </a:pPr>
              <a:endParaRPr lang="en-US" sz="1600" b="1">
                <a:latin typeface="Arial" pitchFamily="34" charset="0"/>
              </a:endParaRPr>
            </a:p>
          </p:txBody>
        </p:sp>
        <p:sp>
          <p:nvSpPr>
            <p:cNvPr id="25" name="Rectangle 22"/>
            <p:cNvSpPr>
              <a:spLocks noChangeArrowheads="1"/>
            </p:cNvSpPr>
            <p:nvPr/>
          </p:nvSpPr>
          <p:spPr bwMode="auto">
            <a:xfrm>
              <a:off x="208" y="912"/>
              <a:ext cx="560" cy="64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600" b="1">
                  <a:latin typeface="Arial Narrow" pitchFamily="34" charset="0"/>
                </a:rPr>
                <a:t>1 ‘S’</a:t>
              </a:r>
            </a:p>
          </p:txBody>
        </p:sp>
        <p:sp>
          <p:nvSpPr>
            <p:cNvPr id="26" name="Rectangle 23"/>
            <p:cNvSpPr>
              <a:spLocks noChangeArrowheads="1"/>
            </p:cNvSpPr>
            <p:nvPr/>
          </p:nvSpPr>
          <p:spPr bwMode="auto">
            <a:xfrm>
              <a:off x="4560" y="636"/>
              <a:ext cx="1524" cy="27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400" b="1">
                  <a:latin typeface="Arial Narrow" pitchFamily="34" charset="0"/>
                </a:rPr>
                <a:t>Benefits</a:t>
              </a:r>
            </a:p>
          </p:txBody>
        </p:sp>
        <p:sp>
          <p:nvSpPr>
            <p:cNvPr id="27" name="Rectangle 24"/>
            <p:cNvSpPr>
              <a:spLocks noChangeArrowheads="1"/>
            </p:cNvSpPr>
            <p:nvPr/>
          </p:nvSpPr>
          <p:spPr bwMode="auto">
            <a:xfrm>
              <a:off x="2112" y="636"/>
              <a:ext cx="2448" cy="27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400" b="1">
                  <a:latin typeface="Arial Narrow" pitchFamily="34" charset="0"/>
                </a:rPr>
                <a:t>Actions to be taken</a:t>
              </a:r>
            </a:p>
          </p:txBody>
        </p:sp>
        <p:sp>
          <p:nvSpPr>
            <p:cNvPr id="28" name="Rectangle 25"/>
            <p:cNvSpPr>
              <a:spLocks noChangeArrowheads="1"/>
            </p:cNvSpPr>
            <p:nvPr/>
          </p:nvSpPr>
          <p:spPr bwMode="auto">
            <a:xfrm>
              <a:off x="768" y="636"/>
              <a:ext cx="1344" cy="27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400" b="1">
                  <a:latin typeface="Arial Narrow" pitchFamily="34" charset="0"/>
                </a:rPr>
                <a:t>Understanding</a:t>
              </a:r>
              <a:endParaRPr lang="en-US" sz="1200" b="1">
                <a:latin typeface="Arial Narrow" pitchFamily="34" charset="0"/>
              </a:endParaRPr>
            </a:p>
          </p:txBody>
        </p:sp>
        <p:sp>
          <p:nvSpPr>
            <p:cNvPr id="29" name="Rectangle 26"/>
            <p:cNvSpPr>
              <a:spLocks noChangeArrowheads="1"/>
            </p:cNvSpPr>
            <p:nvPr/>
          </p:nvSpPr>
          <p:spPr bwMode="auto">
            <a:xfrm>
              <a:off x="208" y="636"/>
              <a:ext cx="560" cy="276"/>
            </a:xfrm>
            <a:prstGeom prst="rect">
              <a:avLst/>
            </a:prstGeom>
            <a:solidFill>
              <a:schemeClr val="bg1"/>
            </a:solidFill>
            <a:ln w="9525">
              <a:solidFill>
                <a:schemeClr val="tx1"/>
              </a:solidFill>
              <a:miter lim="800000"/>
              <a:headEnd/>
              <a:tailEnd/>
            </a:ln>
            <a:effectLst/>
          </p:spPr>
          <p:txBody>
            <a:bodyPr/>
            <a:lstStyle/>
            <a:p>
              <a:pPr algn="ctr">
                <a:spcBef>
                  <a:spcPct val="20000"/>
                </a:spcBef>
              </a:pPr>
              <a:r>
                <a:rPr lang="en-US" sz="1400" b="1">
                  <a:latin typeface="Arial Narrow" pitchFamily="34" charset="0"/>
                </a:rPr>
                <a:t>Topic</a:t>
              </a:r>
              <a:endParaRPr lang="en-US" sz="1400">
                <a:latin typeface="Arial Narrow" pitchFamily="34" charset="0"/>
              </a:endParaRPr>
            </a:p>
          </p:txBody>
        </p:sp>
        <p:sp>
          <p:nvSpPr>
            <p:cNvPr id="30" name="Line 27"/>
            <p:cNvSpPr>
              <a:spLocks noChangeShapeType="1"/>
            </p:cNvSpPr>
            <p:nvPr/>
          </p:nvSpPr>
          <p:spPr bwMode="auto">
            <a:xfrm>
              <a:off x="208" y="1558"/>
              <a:ext cx="5876" cy="0"/>
            </a:xfrm>
            <a:prstGeom prst="line">
              <a:avLst/>
            </a:prstGeom>
            <a:noFill/>
            <a:ln w="28575">
              <a:solidFill>
                <a:schemeClr val="tx1"/>
              </a:solidFill>
              <a:round/>
              <a:headEnd/>
              <a:tailEnd/>
            </a:ln>
            <a:effectLst/>
          </p:spPr>
          <p:txBody>
            <a:bodyPr/>
            <a:lstStyle/>
            <a:p>
              <a:endParaRPr lang="en-US"/>
            </a:p>
          </p:txBody>
        </p:sp>
        <p:sp>
          <p:nvSpPr>
            <p:cNvPr id="31" name="Line 28"/>
            <p:cNvSpPr>
              <a:spLocks noChangeShapeType="1"/>
            </p:cNvSpPr>
            <p:nvPr/>
          </p:nvSpPr>
          <p:spPr bwMode="auto">
            <a:xfrm>
              <a:off x="208" y="2229"/>
              <a:ext cx="5876" cy="0"/>
            </a:xfrm>
            <a:prstGeom prst="line">
              <a:avLst/>
            </a:prstGeom>
            <a:noFill/>
            <a:ln w="28575">
              <a:solidFill>
                <a:schemeClr val="tx1"/>
              </a:solidFill>
              <a:round/>
              <a:headEnd/>
              <a:tailEnd/>
            </a:ln>
            <a:effectLst/>
          </p:spPr>
          <p:txBody>
            <a:bodyPr/>
            <a:lstStyle/>
            <a:p>
              <a:endParaRPr lang="en-US"/>
            </a:p>
          </p:txBody>
        </p:sp>
        <p:sp>
          <p:nvSpPr>
            <p:cNvPr id="32" name="Line 29"/>
            <p:cNvSpPr>
              <a:spLocks noChangeShapeType="1"/>
            </p:cNvSpPr>
            <p:nvPr/>
          </p:nvSpPr>
          <p:spPr bwMode="auto">
            <a:xfrm>
              <a:off x="208" y="2779"/>
              <a:ext cx="5876" cy="0"/>
            </a:xfrm>
            <a:prstGeom prst="line">
              <a:avLst/>
            </a:prstGeom>
            <a:noFill/>
            <a:ln w="28575">
              <a:solidFill>
                <a:schemeClr val="tx1"/>
              </a:solidFill>
              <a:round/>
              <a:headEnd/>
              <a:tailEnd/>
            </a:ln>
            <a:effectLst/>
          </p:spPr>
          <p:txBody>
            <a:bodyPr/>
            <a:lstStyle/>
            <a:p>
              <a:endParaRPr lang="en-US"/>
            </a:p>
          </p:txBody>
        </p:sp>
        <p:sp>
          <p:nvSpPr>
            <p:cNvPr id="33" name="Line 30"/>
            <p:cNvSpPr>
              <a:spLocks noChangeShapeType="1"/>
            </p:cNvSpPr>
            <p:nvPr/>
          </p:nvSpPr>
          <p:spPr bwMode="auto">
            <a:xfrm>
              <a:off x="768" y="636"/>
              <a:ext cx="0" cy="3308"/>
            </a:xfrm>
            <a:prstGeom prst="line">
              <a:avLst/>
            </a:prstGeom>
            <a:noFill/>
            <a:ln w="28575">
              <a:solidFill>
                <a:schemeClr val="tx1"/>
              </a:solidFill>
              <a:round/>
              <a:headEnd/>
              <a:tailEnd/>
            </a:ln>
            <a:effectLst/>
          </p:spPr>
          <p:txBody>
            <a:bodyPr/>
            <a:lstStyle/>
            <a:p>
              <a:endParaRPr lang="en-US"/>
            </a:p>
          </p:txBody>
        </p:sp>
        <p:sp>
          <p:nvSpPr>
            <p:cNvPr id="34" name="Line 31"/>
            <p:cNvSpPr>
              <a:spLocks noChangeShapeType="1"/>
            </p:cNvSpPr>
            <p:nvPr/>
          </p:nvSpPr>
          <p:spPr bwMode="auto">
            <a:xfrm>
              <a:off x="2112" y="636"/>
              <a:ext cx="0" cy="3308"/>
            </a:xfrm>
            <a:prstGeom prst="line">
              <a:avLst/>
            </a:prstGeom>
            <a:noFill/>
            <a:ln w="28575">
              <a:solidFill>
                <a:schemeClr val="tx1"/>
              </a:solidFill>
              <a:round/>
              <a:headEnd/>
              <a:tailEnd/>
            </a:ln>
            <a:effectLst/>
          </p:spPr>
          <p:txBody>
            <a:bodyPr/>
            <a:lstStyle/>
            <a:p>
              <a:endParaRPr lang="en-US"/>
            </a:p>
          </p:txBody>
        </p:sp>
        <p:sp>
          <p:nvSpPr>
            <p:cNvPr id="35" name="Line 32"/>
            <p:cNvSpPr>
              <a:spLocks noChangeShapeType="1"/>
            </p:cNvSpPr>
            <p:nvPr/>
          </p:nvSpPr>
          <p:spPr bwMode="auto">
            <a:xfrm>
              <a:off x="4560" y="636"/>
              <a:ext cx="0" cy="3308"/>
            </a:xfrm>
            <a:prstGeom prst="line">
              <a:avLst/>
            </a:prstGeom>
            <a:noFill/>
            <a:ln w="28575">
              <a:solidFill>
                <a:schemeClr val="tx1"/>
              </a:solidFill>
              <a:round/>
              <a:headEnd/>
              <a:tailEnd/>
            </a:ln>
            <a:effectLst/>
          </p:spPr>
          <p:txBody>
            <a:bodyPr/>
            <a:lstStyle/>
            <a:p>
              <a:endParaRPr lang="en-US"/>
            </a:p>
          </p:txBody>
        </p:sp>
        <p:sp>
          <p:nvSpPr>
            <p:cNvPr id="36" name="Line 33"/>
            <p:cNvSpPr>
              <a:spLocks noChangeShapeType="1"/>
            </p:cNvSpPr>
            <p:nvPr/>
          </p:nvSpPr>
          <p:spPr bwMode="auto">
            <a:xfrm>
              <a:off x="208" y="3298"/>
              <a:ext cx="5876" cy="0"/>
            </a:xfrm>
            <a:prstGeom prst="line">
              <a:avLst/>
            </a:prstGeom>
            <a:noFill/>
            <a:ln w="28575">
              <a:solidFill>
                <a:schemeClr val="tx1"/>
              </a:solidFill>
              <a:round/>
              <a:headEnd/>
              <a:tailEnd/>
            </a:ln>
            <a:effectLst/>
          </p:spPr>
          <p:txBody>
            <a:bodyPr/>
            <a:lstStyle/>
            <a:p>
              <a:endParaRPr lang="en-US"/>
            </a:p>
          </p:txBody>
        </p:sp>
        <p:sp>
          <p:nvSpPr>
            <p:cNvPr id="37" name="Line 34"/>
            <p:cNvSpPr>
              <a:spLocks noChangeShapeType="1"/>
            </p:cNvSpPr>
            <p:nvPr/>
          </p:nvSpPr>
          <p:spPr bwMode="auto">
            <a:xfrm>
              <a:off x="208" y="636"/>
              <a:ext cx="5876" cy="0"/>
            </a:xfrm>
            <a:prstGeom prst="line">
              <a:avLst/>
            </a:prstGeom>
            <a:noFill/>
            <a:ln w="76200" cap="sq">
              <a:solidFill>
                <a:schemeClr val="tx1"/>
              </a:solidFill>
              <a:round/>
              <a:headEnd/>
              <a:tailEnd/>
            </a:ln>
            <a:effectLst/>
          </p:spPr>
          <p:txBody>
            <a:bodyPr/>
            <a:lstStyle/>
            <a:p>
              <a:endParaRPr lang="en-US"/>
            </a:p>
          </p:txBody>
        </p:sp>
        <p:sp>
          <p:nvSpPr>
            <p:cNvPr id="38" name="Line 35"/>
            <p:cNvSpPr>
              <a:spLocks noChangeShapeType="1"/>
            </p:cNvSpPr>
            <p:nvPr/>
          </p:nvSpPr>
          <p:spPr bwMode="auto">
            <a:xfrm>
              <a:off x="208" y="636"/>
              <a:ext cx="0" cy="3308"/>
            </a:xfrm>
            <a:prstGeom prst="line">
              <a:avLst/>
            </a:prstGeom>
            <a:noFill/>
            <a:ln w="76200" cap="sq">
              <a:solidFill>
                <a:schemeClr val="tx1"/>
              </a:solidFill>
              <a:round/>
              <a:headEnd/>
              <a:tailEnd/>
            </a:ln>
            <a:effectLst/>
          </p:spPr>
          <p:txBody>
            <a:bodyPr/>
            <a:lstStyle/>
            <a:p>
              <a:endParaRPr lang="en-US"/>
            </a:p>
          </p:txBody>
        </p:sp>
        <p:sp>
          <p:nvSpPr>
            <p:cNvPr id="39" name="Line 36"/>
            <p:cNvSpPr>
              <a:spLocks noChangeShapeType="1"/>
            </p:cNvSpPr>
            <p:nvPr/>
          </p:nvSpPr>
          <p:spPr bwMode="auto">
            <a:xfrm>
              <a:off x="6084" y="636"/>
              <a:ext cx="0" cy="3308"/>
            </a:xfrm>
            <a:prstGeom prst="line">
              <a:avLst/>
            </a:prstGeom>
            <a:noFill/>
            <a:ln w="76200" cap="sq">
              <a:solidFill>
                <a:schemeClr val="tx1"/>
              </a:solidFill>
              <a:round/>
              <a:headEnd/>
              <a:tailEnd/>
            </a:ln>
            <a:effectLst/>
          </p:spPr>
          <p:txBody>
            <a:bodyPr/>
            <a:lstStyle/>
            <a:p>
              <a:endParaRPr lang="en-US"/>
            </a:p>
          </p:txBody>
        </p:sp>
        <p:sp>
          <p:nvSpPr>
            <p:cNvPr id="40" name="Line 37"/>
            <p:cNvSpPr>
              <a:spLocks noChangeShapeType="1"/>
            </p:cNvSpPr>
            <p:nvPr/>
          </p:nvSpPr>
          <p:spPr bwMode="auto">
            <a:xfrm>
              <a:off x="208" y="3944"/>
              <a:ext cx="5876" cy="0"/>
            </a:xfrm>
            <a:prstGeom prst="line">
              <a:avLst/>
            </a:prstGeom>
            <a:noFill/>
            <a:ln w="76200" cap="sq">
              <a:solidFill>
                <a:schemeClr val="tx1"/>
              </a:solidFill>
              <a:round/>
              <a:headEnd/>
              <a:tailEnd/>
            </a:ln>
            <a:effectLst/>
          </p:spPr>
          <p:txBody>
            <a:bodyPr/>
            <a:lstStyle/>
            <a:p>
              <a:endParaRPr lang="en-US"/>
            </a:p>
          </p:txBody>
        </p:sp>
        <p:sp>
          <p:nvSpPr>
            <p:cNvPr id="41" name="Line 38"/>
            <p:cNvSpPr>
              <a:spLocks noChangeShapeType="1"/>
            </p:cNvSpPr>
            <p:nvPr/>
          </p:nvSpPr>
          <p:spPr bwMode="auto">
            <a:xfrm>
              <a:off x="208" y="912"/>
              <a:ext cx="5876" cy="0"/>
            </a:xfrm>
            <a:prstGeom prst="line">
              <a:avLst/>
            </a:prstGeom>
            <a:noFill/>
            <a:ln w="76200" cap="sq">
              <a:solidFill>
                <a:schemeClr val="tx1"/>
              </a:solidFill>
              <a:round/>
              <a:headEnd/>
              <a:tailEnd/>
            </a:ln>
            <a:effectLst/>
          </p:spPr>
          <p:txBody>
            <a:bodyPr/>
            <a:lstStyle/>
            <a:p>
              <a:endParaRPr lang="en-US"/>
            </a:p>
          </p:txBody>
        </p:sp>
      </p:grpSp>
      <p:sp>
        <p:nvSpPr>
          <p:cNvPr id="42" name="Text Box 39"/>
          <p:cNvSpPr txBox="1">
            <a:spLocks noChangeArrowheads="1"/>
          </p:cNvSpPr>
          <p:nvPr/>
        </p:nvSpPr>
        <p:spPr bwMode="auto">
          <a:xfrm>
            <a:off x="152400" y="623888"/>
            <a:ext cx="8763000" cy="823912"/>
          </a:xfrm>
          <a:prstGeom prst="rect">
            <a:avLst/>
          </a:prstGeom>
          <a:noFill/>
          <a:ln w="9525">
            <a:noFill/>
            <a:miter lim="800000"/>
            <a:headEnd/>
            <a:tailEnd/>
          </a:ln>
          <a:effectLst/>
        </p:spPr>
        <p:txBody>
          <a:bodyPr>
            <a:spAutoFit/>
          </a:bodyPr>
          <a:lstStyle/>
          <a:p>
            <a:pPr algn="ctr"/>
            <a:r>
              <a:rPr lang="en-US" sz="4800" b="1" dirty="0">
                <a:solidFill>
                  <a:srgbClr val="0000FF"/>
                </a:solidFill>
              </a:rPr>
              <a:t>5 ‘S’ &amp; It’s Benefits</a:t>
            </a:r>
            <a:endParaRPr lang="en-US" sz="4800" dirty="0">
              <a:solidFill>
                <a:srgbClr val="0000FF"/>
              </a:solidFill>
              <a:latin typeface="Arial Black"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000000"/>
                </a:solidFill>
              </a:rPr>
              <a:pPr/>
              <a:t>74</a:t>
            </a:fld>
            <a:endParaRPr lang="en-US">
              <a:solidFill>
                <a:srgbClr val="000000"/>
              </a:solidFill>
            </a:endParaRPr>
          </a:p>
        </p:txBody>
      </p:sp>
      <p:pic>
        <p:nvPicPr>
          <p:cNvPr id="338946" name="Picture 2"/>
          <p:cNvPicPr>
            <a:picLocks noChangeAspect="1" noChangeArrowheads="1"/>
          </p:cNvPicPr>
          <p:nvPr/>
        </p:nvPicPr>
        <p:blipFill>
          <a:blip r:embed="rId2" cstate="print"/>
          <a:srcRect/>
          <a:stretch>
            <a:fillRect/>
          </a:stretch>
        </p:blipFill>
        <p:spPr bwMode="auto">
          <a:xfrm>
            <a:off x="29846" y="944880"/>
            <a:ext cx="4618354" cy="4099561"/>
          </a:xfrm>
          <a:prstGeom prst="rect">
            <a:avLst/>
          </a:prstGeom>
          <a:noFill/>
          <a:ln w="9525">
            <a:noFill/>
            <a:miter lim="800000"/>
            <a:headEnd/>
            <a:tailEnd/>
          </a:ln>
          <a:effectLst/>
        </p:spPr>
      </p:pic>
      <p:pic>
        <p:nvPicPr>
          <p:cNvPr id="338947" name="Picture 3"/>
          <p:cNvPicPr>
            <a:picLocks noChangeAspect="1" noChangeArrowheads="1"/>
          </p:cNvPicPr>
          <p:nvPr/>
        </p:nvPicPr>
        <p:blipFill>
          <a:blip r:embed="rId3" cstate="print"/>
          <a:srcRect/>
          <a:stretch>
            <a:fillRect/>
          </a:stretch>
        </p:blipFill>
        <p:spPr bwMode="auto">
          <a:xfrm>
            <a:off x="4678680" y="1127443"/>
            <a:ext cx="4464685" cy="3856037"/>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000000"/>
                </a:solidFill>
              </a:rPr>
              <a:pPr/>
              <a:t>75</a:t>
            </a:fld>
            <a:endParaRPr lang="en-US">
              <a:solidFill>
                <a:srgbClr val="000000"/>
              </a:solidFill>
            </a:endParaRPr>
          </a:p>
        </p:txBody>
      </p:sp>
      <p:pic>
        <p:nvPicPr>
          <p:cNvPr id="339972" name="Picture 4"/>
          <p:cNvPicPr>
            <a:picLocks noChangeAspect="1" noChangeArrowheads="1"/>
          </p:cNvPicPr>
          <p:nvPr/>
        </p:nvPicPr>
        <p:blipFill>
          <a:blip r:embed="rId2" cstate="print"/>
          <a:srcRect/>
          <a:stretch>
            <a:fillRect/>
          </a:stretch>
        </p:blipFill>
        <p:spPr bwMode="auto">
          <a:xfrm>
            <a:off x="3291840" y="3136145"/>
            <a:ext cx="5379720" cy="3301803"/>
          </a:xfrm>
          <a:prstGeom prst="rect">
            <a:avLst/>
          </a:prstGeom>
          <a:noFill/>
          <a:ln w="9525">
            <a:noFill/>
            <a:miter lim="800000"/>
            <a:headEnd/>
            <a:tailEnd/>
          </a:ln>
          <a:effectLst/>
        </p:spPr>
      </p:pic>
      <p:pic>
        <p:nvPicPr>
          <p:cNvPr id="339970" name="Picture 2"/>
          <p:cNvPicPr>
            <a:picLocks noChangeAspect="1" noChangeArrowheads="1"/>
          </p:cNvPicPr>
          <p:nvPr/>
        </p:nvPicPr>
        <p:blipFill>
          <a:blip r:embed="rId3" cstate="print"/>
          <a:srcRect/>
          <a:stretch>
            <a:fillRect/>
          </a:stretch>
        </p:blipFill>
        <p:spPr bwMode="auto">
          <a:xfrm>
            <a:off x="11113" y="819469"/>
            <a:ext cx="4972367" cy="3130454"/>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0994" name="Picture 2"/>
          <p:cNvPicPr>
            <a:picLocks noChangeAspect="1" noChangeArrowheads="1"/>
          </p:cNvPicPr>
          <p:nvPr/>
        </p:nvPicPr>
        <p:blipFill>
          <a:blip r:embed="rId2" cstate="print"/>
          <a:srcRect/>
          <a:stretch>
            <a:fillRect/>
          </a:stretch>
        </p:blipFill>
        <p:spPr bwMode="auto">
          <a:xfrm>
            <a:off x="223000" y="838518"/>
            <a:ext cx="8672716" cy="5181282"/>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000000"/>
                </a:solidFill>
              </a:rPr>
              <a:pPr/>
              <a:t>77</a:t>
            </a:fld>
            <a:endParaRPr lang="en-US">
              <a:solidFill>
                <a:srgbClr val="000000"/>
              </a:solidFill>
            </a:endParaRPr>
          </a:p>
        </p:txBody>
      </p:sp>
      <p:pic>
        <p:nvPicPr>
          <p:cNvPr id="342018" name="Picture 2"/>
          <p:cNvPicPr>
            <a:picLocks noChangeAspect="1" noChangeArrowheads="1"/>
          </p:cNvPicPr>
          <p:nvPr/>
        </p:nvPicPr>
        <p:blipFill>
          <a:blip r:embed="rId2" cstate="print"/>
          <a:srcRect t="5560" r="4842"/>
          <a:stretch>
            <a:fillRect/>
          </a:stretch>
        </p:blipFill>
        <p:spPr bwMode="auto">
          <a:xfrm>
            <a:off x="14288" y="822960"/>
            <a:ext cx="8672512" cy="5700078"/>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3042" name="Picture 2"/>
          <p:cNvPicPr>
            <a:picLocks noChangeAspect="1" noChangeArrowheads="1"/>
          </p:cNvPicPr>
          <p:nvPr/>
        </p:nvPicPr>
        <p:blipFill>
          <a:blip r:embed="rId2" cstate="print"/>
          <a:srcRect l="4701" t="4448"/>
          <a:stretch>
            <a:fillRect/>
          </a:stretch>
        </p:blipFill>
        <p:spPr bwMode="auto">
          <a:xfrm>
            <a:off x="121920" y="838200"/>
            <a:ext cx="8488680" cy="5566093"/>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4066" name="Picture 2"/>
          <p:cNvPicPr>
            <a:picLocks noChangeAspect="1" noChangeArrowheads="1"/>
          </p:cNvPicPr>
          <p:nvPr/>
        </p:nvPicPr>
        <p:blipFill>
          <a:blip r:embed="rId2" cstate="print"/>
          <a:srcRect l="3125" t="6754" r="1723"/>
          <a:stretch>
            <a:fillRect/>
          </a:stretch>
        </p:blipFill>
        <p:spPr bwMode="auto">
          <a:xfrm>
            <a:off x="60960" y="914400"/>
            <a:ext cx="8549640" cy="561117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Day-1 Sessions  </a:t>
            </a:r>
          </a:p>
        </p:txBody>
      </p:sp>
      <p:graphicFrame>
        <p:nvGraphicFramePr>
          <p:cNvPr id="3" name="Table 2"/>
          <p:cNvGraphicFramePr>
            <a:graphicFrameLocks noGrp="1"/>
          </p:cNvGraphicFramePr>
          <p:nvPr>
            <p:extLst>
              <p:ext uri="{D42A27DB-BD31-4B8C-83A1-F6EECF244321}">
                <p14:modId xmlns:p14="http://schemas.microsoft.com/office/powerpoint/2010/main" val="4224693514"/>
              </p:ext>
            </p:extLst>
          </p:nvPr>
        </p:nvGraphicFramePr>
        <p:xfrm>
          <a:off x="532262" y="1397000"/>
          <a:ext cx="8079474" cy="4877975"/>
        </p:xfrm>
        <a:graphic>
          <a:graphicData uri="http://schemas.openxmlformats.org/drawingml/2006/table">
            <a:tbl>
              <a:tblPr firstRow="1" bandRow="1">
                <a:tableStyleId>{5C22544A-7EE6-4342-B048-85BDC9FD1C3A}</a:tableStyleId>
              </a:tblPr>
              <a:tblGrid>
                <a:gridCol w="4039737">
                  <a:extLst>
                    <a:ext uri="{9D8B030D-6E8A-4147-A177-3AD203B41FA5}">
                      <a16:colId xmlns:a16="http://schemas.microsoft.com/office/drawing/2014/main" val="20000"/>
                    </a:ext>
                  </a:extLst>
                </a:gridCol>
                <a:gridCol w="4039737">
                  <a:extLst>
                    <a:ext uri="{9D8B030D-6E8A-4147-A177-3AD203B41FA5}">
                      <a16:colId xmlns:a16="http://schemas.microsoft.com/office/drawing/2014/main" val="20001"/>
                    </a:ext>
                  </a:extLst>
                </a:gridCol>
              </a:tblGrid>
              <a:tr h="2317655">
                <a:tc>
                  <a:txBody>
                    <a:bodyPr/>
                    <a:lstStyle/>
                    <a:p>
                      <a:pPr algn="ctr"/>
                      <a:r>
                        <a:rPr lang="en-US" sz="1800" b="0" u="sng" dirty="0">
                          <a:solidFill>
                            <a:schemeClr val="tx1"/>
                          </a:solidFill>
                        </a:rPr>
                        <a:t>Session -1</a:t>
                      </a:r>
                    </a:p>
                    <a:p>
                      <a:endParaRPr lang="en-US" sz="1600" b="0" dirty="0">
                        <a:solidFill>
                          <a:schemeClr val="tx1"/>
                        </a:solidFill>
                      </a:endParaRPr>
                    </a:p>
                    <a:p>
                      <a:pPr>
                        <a:buFont typeface="Wingdings" pitchFamily="2" charset="2"/>
                        <a:buChar char="v"/>
                      </a:pPr>
                      <a:r>
                        <a:rPr lang="en-US" sz="1800" b="0" dirty="0">
                          <a:solidFill>
                            <a:schemeClr val="tx1"/>
                          </a:solidFill>
                        </a:rPr>
                        <a:t>    Course Introduction </a:t>
                      </a:r>
                    </a:p>
                    <a:p>
                      <a:pPr>
                        <a:buFont typeface="Wingdings" pitchFamily="2" charset="2"/>
                        <a:buChar char="v"/>
                      </a:pPr>
                      <a:r>
                        <a:rPr lang="en-US" sz="1800" b="0" dirty="0">
                          <a:solidFill>
                            <a:schemeClr val="tx1"/>
                          </a:solidFill>
                        </a:rPr>
                        <a:t>    Participant Introduction</a:t>
                      </a:r>
                    </a:p>
                    <a:p>
                      <a:pPr>
                        <a:buFont typeface="Wingdings" pitchFamily="2" charset="2"/>
                        <a:buChar char="v"/>
                      </a:pPr>
                      <a:r>
                        <a:rPr lang="en-US" sz="1800" b="0" dirty="0">
                          <a:solidFill>
                            <a:schemeClr val="tx1"/>
                          </a:solidFill>
                        </a:rPr>
                        <a:t>    ZED Journey</a:t>
                      </a:r>
                    </a:p>
                    <a:p>
                      <a:pPr>
                        <a:buFont typeface="Wingdings" pitchFamily="2" charset="2"/>
                        <a:buChar char="v"/>
                      </a:pPr>
                      <a:r>
                        <a:rPr lang="en-US" sz="1800" b="0" dirty="0">
                          <a:solidFill>
                            <a:schemeClr val="tx1"/>
                          </a:solidFill>
                        </a:rPr>
                        <a:t>    ZED</a:t>
                      </a:r>
                      <a:r>
                        <a:rPr lang="en-US" sz="1800" b="0" baseline="0" dirty="0">
                          <a:solidFill>
                            <a:schemeClr val="tx1"/>
                          </a:solidFill>
                        </a:rPr>
                        <a:t> Scheme Guidelines</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u="sng" dirty="0">
                          <a:solidFill>
                            <a:schemeClr val="tx1"/>
                          </a:solidFill>
                        </a:rPr>
                        <a:t>Session -2</a:t>
                      </a:r>
                    </a:p>
                    <a:p>
                      <a:endParaRPr lang="en-US" sz="1600" b="0" dirty="0">
                        <a:solidFill>
                          <a:schemeClr val="tx1"/>
                        </a:solidFill>
                      </a:endParaRPr>
                    </a:p>
                    <a:p>
                      <a:pPr>
                        <a:buFont typeface="Wingdings" pitchFamily="2" charset="2"/>
                        <a:buChar char="v"/>
                      </a:pPr>
                      <a:r>
                        <a:rPr lang="en-US" sz="1600" b="0" dirty="0">
                          <a:solidFill>
                            <a:schemeClr val="tx1"/>
                          </a:solidFill>
                        </a:rPr>
                        <a:t>   ZED Maturity</a:t>
                      </a:r>
                      <a:r>
                        <a:rPr lang="en-US" sz="1600" b="0" baseline="0" dirty="0">
                          <a:solidFill>
                            <a:schemeClr val="tx1"/>
                          </a:solidFill>
                        </a:rPr>
                        <a:t> Model</a:t>
                      </a:r>
                    </a:p>
                    <a:p>
                      <a:pPr marL="342900" indent="-342900">
                        <a:buFont typeface="Wingdings" pitchFamily="2" charset="2"/>
                        <a:buChar char="v"/>
                      </a:pPr>
                      <a:r>
                        <a:rPr lang="en-US" sz="1600" b="0" baseline="0" dirty="0">
                          <a:solidFill>
                            <a:schemeClr val="tx1"/>
                          </a:solidFill>
                        </a:rPr>
                        <a:t>Organizational &amp; Operational Parameters</a:t>
                      </a:r>
                      <a:endParaRPr lang="en-US" sz="1600" b="0" dirty="0">
                        <a:solidFill>
                          <a:schemeClr val="tx1"/>
                        </a:solidFill>
                      </a:endParaRPr>
                    </a:p>
                    <a:p>
                      <a:pPr marL="342900" indent="-342900">
                        <a:buFont typeface="Wingdings" pitchFamily="2" charset="2"/>
                        <a:buChar char="v"/>
                      </a:pPr>
                      <a:r>
                        <a:rPr lang="en-US" sz="1600" b="0" dirty="0">
                          <a:solidFill>
                            <a:schemeClr val="tx1"/>
                          </a:solidFill>
                        </a:rPr>
                        <a:t>Certification Programme - </a:t>
                      </a:r>
                      <a:r>
                        <a:rPr lang="en-US" sz="1600" b="0" baseline="0" dirty="0">
                          <a:solidFill>
                            <a:schemeClr val="tx1"/>
                          </a:solidFill>
                        </a:rPr>
                        <a:t>Assessment Criteria</a:t>
                      </a:r>
                    </a:p>
                    <a:p>
                      <a:pPr marL="342900" indent="-279400">
                        <a:buFont typeface="Wingdings" pitchFamily="2" charset="2"/>
                        <a:buChar char="v"/>
                      </a:pPr>
                      <a:r>
                        <a:rPr lang="en-US" sz="1600" b="0" dirty="0">
                          <a:solidFill>
                            <a:schemeClr val="tx1"/>
                          </a:solidFill>
                        </a:rPr>
                        <a:t>ZED</a:t>
                      </a:r>
                      <a:r>
                        <a:rPr lang="en-US" sz="1600" b="0" baseline="0" dirty="0">
                          <a:solidFill>
                            <a:schemeClr val="tx1"/>
                          </a:solidFill>
                        </a:rPr>
                        <a:t> Maturity Matrix  : </a:t>
                      </a:r>
                      <a:r>
                        <a:rPr lang="en-US" sz="1600" b="0" dirty="0">
                          <a:solidFill>
                            <a:schemeClr val="tx1"/>
                          </a:solidFill>
                        </a:rPr>
                        <a:t>Explanation of Levels Vs Rating </a:t>
                      </a:r>
                    </a:p>
                    <a:p>
                      <a:pPr>
                        <a:buFont typeface="Wingdings" pitchFamily="2" charset="2"/>
                        <a:buChar char="v"/>
                      </a:pPr>
                      <a:r>
                        <a:rPr lang="en-US" sz="1600" b="0" dirty="0">
                          <a:solidFill>
                            <a:schemeClr val="tx1"/>
                          </a:solidFill>
                        </a:rPr>
                        <a:t>   Sectors</a:t>
                      </a:r>
                      <a:r>
                        <a:rPr lang="en-US" sz="1600" b="0" baseline="0" dirty="0">
                          <a:solidFill>
                            <a:schemeClr val="tx1"/>
                          </a:solidFill>
                        </a:rPr>
                        <a:t> Covered</a:t>
                      </a:r>
                      <a:endParaRPr lang="en-US" sz="1600" b="0" dirty="0">
                        <a:solidFill>
                          <a:schemeClr val="tx1"/>
                        </a:solidFill>
                      </a:endParaRPr>
                    </a:p>
                    <a:p>
                      <a:pPr>
                        <a:buFont typeface="Wingdings" pitchFamily="2" charset="2"/>
                        <a:buChar char="v"/>
                      </a:pPr>
                      <a:r>
                        <a:rPr lang="en-US" sz="1600" b="0" dirty="0">
                          <a:solidFill>
                            <a:schemeClr val="tx1"/>
                          </a:solidFill>
                        </a:rPr>
                        <a:t>   </a:t>
                      </a:r>
                      <a:r>
                        <a:rPr lang="en-US" sz="1600" b="0" dirty="0" err="1">
                          <a:solidFill>
                            <a:schemeClr val="tx1"/>
                          </a:solidFill>
                        </a:rPr>
                        <a:t>Defence</a:t>
                      </a:r>
                      <a:r>
                        <a:rPr lang="en-US" sz="1600" b="0" baseline="0" dirty="0">
                          <a:solidFill>
                            <a:schemeClr val="tx1"/>
                          </a:solidFill>
                        </a:rPr>
                        <a:t> Model</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7655">
                <a:tc>
                  <a:txBody>
                    <a:bodyPr/>
                    <a:lstStyle/>
                    <a:p>
                      <a:pPr algn="ctr"/>
                      <a:r>
                        <a:rPr lang="en-US" sz="1800" b="0" dirty="0">
                          <a:solidFill>
                            <a:schemeClr val="tx1"/>
                          </a:solidFill>
                        </a:rPr>
                        <a:t>  </a:t>
                      </a:r>
                      <a:r>
                        <a:rPr lang="en-US" sz="2000" b="0" u="sng" dirty="0">
                          <a:solidFill>
                            <a:schemeClr val="tx1"/>
                          </a:solidFill>
                        </a:rPr>
                        <a:t>Session -3</a:t>
                      </a:r>
                    </a:p>
                    <a:p>
                      <a:endParaRPr lang="en-US" sz="2400" b="0" dirty="0">
                        <a:solidFill>
                          <a:schemeClr val="tx1"/>
                        </a:solidFill>
                      </a:endParaRPr>
                    </a:p>
                    <a:p>
                      <a:pPr marL="406400" indent="-406400">
                        <a:buFont typeface="Wingdings" pitchFamily="2" charset="2"/>
                        <a:buChar char="v"/>
                      </a:pPr>
                      <a:r>
                        <a:rPr lang="en-US" sz="1800" b="0" dirty="0">
                          <a:solidFill>
                            <a:schemeClr val="tx1"/>
                          </a:solidFill>
                        </a:rPr>
                        <a:t>ZED</a:t>
                      </a:r>
                      <a:r>
                        <a:rPr lang="en-US" sz="1800" b="0" baseline="0" dirty="0">
                          <a:solidFill>
                            <a:schemeClr val="tx1"/>
                          </a:solidFill>
                        </a:rPr>
                        <a:t> Disciplines – Introduction to  Operational Parameters</a:t>
                      </a: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Concept of Enablers Vs Results</a:t>
                      </a:r>
                    </a:p>
                    <a:p>
                      <a:pPr marL="406400" marR="0" lvl="0" indent="-4064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Production management (infrastructure</a:t>
                      </a:r>
                      <a:r>
                        <a:rPr lang="en-US" sz="1600" b="0" kern="1200" baseline="0" dirty="0">
                          <a:solidFill>
                            <a:schemeClr val="tx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 </a:t>
                      </a:r>
                      <a:r>
                        <a:rPr lang="en-US" sz="1800" b="0" dirty="0">
                          <a:solidFill>
                            <a:schemeClr val="tx1"/>
                          </a:solidFill>
                        </a:rPr>
                        <a:t> </a:t>
                      </a:r>
                      <a:r>
                        <a:rPr lang="en-US" sz="2000" b="0" u="sng" dirty="0">
                          <a:solidFill>
                            <a:schemeClr val="tx1"/>
                          </a:solidFill>
                        </a:rPr>
                        <a:t>Session -4</a:t>
                      </a:r>
                    </a:p>
                    <a:p>
                      <a:pPr algn="l"/>
                      <a:endParaRPr lang="en-US" sz="2400" b="0" dirty="0">
                        <a:solidFill>
                          <a:schemeClr val="tx1"/>
                        </a:solidFill>
                      </a:endParaRPr>
                    </a:p>
                    <a:p>
                      <a:pPr marL="342900" marR="0" indent="-342900" algn="l" defTabSz="699722" rtl="0" eaLnBrk="1" fontAlgn="auto" latinLnBrk="0" hangingPunct="1">
                        <a:lnSpc>
                          <a:spcPct val="100000"/>
                        </a:lnSpc>
                        <a:spcBef>
                          <a:spcPts val="0"/>
                        </a:spcBef>
                        <a:spcAft>
                          <a:spcPts val="0"/>
                        </a:spcAft>
                        <a:buClrTx/>
                        <a:buSzTx/>
                        <a:buFont typeface="Wingdings" pitchFamily="2" charset="2"/>
                        <a:buChar char="v"/>
                        <a:tabLst/>
                        <a:defRPr/>
                      </a:pPr>
                      <a:r>
                        <a:rPr lang="en-US" sz="1800" b="0" kern="1200" baseline="0" dirty="0">
                          <a:solidFill>
                            <a:schemeClr val="tx1"/>
                          </a:solidFill>
                          <a:latin typeface="+mn-lt"/>
                          <a:ea typeface="+mn-ea"/>
                          <a:cs typeface="+mn-cs"/>
                        </a:rPr>
                        <a:t>Production management (supply chain)- 8 sub parameters</a:t>
                      </a:r>
                    </a:p>
                    <a:p>
                      <a:pPr algn="l">
                        <a:buFont typeface="Wingdings" pitchFamily="2" charset="2"/>
                        <a:buChar char="v"/>
                      </a:pP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Rectangle 3"/>
          <p:cNvSpPr/>
          <p:nvPr/>
        </p:nvSpPr>
        <p:spPr>
          <a:xfrm>
            <a:off x="11379200" y="751056"/>
            <a:ext cx="2286000" cy="1015663"/>
          </a:xfrm>
          <a:prstGeom prst="rect">
            <a:avLst/>
          </a:prstGeom>
        </p:spPr>
        <p:txBody>
          <a:bodyPr>
            <a:spAutoFit/>
          </a:bodyPr>
          <a:lstStyle/>
          <a:p>
            <a:pPr defTabSz="699722">
              <a:buFont typeface="Wingdings" pitchFamily="2" charset="2"/>
              <a:buChar char="v"/>
            </a:pPr>
            <a:r>
              <a:rPr lang="en-US" sz="2000" dirty="0">
                <a:solidFill>
                  <a:srgbClr val="000000"/>
                </a:solidFill>
              </a:rPr>
              <a:t>Process Design for Quality - 7 Sub Parameters</a:t>
            </a:r>
          </a:p>
        </p:txBody>
      </p:sp>
    </p:spTree>
    <p:extLst>
      <p:ext uri="{BB962C8B-B14F-4D97-AF65-F5344CB8AC3E}">
        <p14:creationId xmlns:p14="http://schemas.microsoft.com/office/powerpoint/2010/main" val="6911852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5090" name="Picture 2"/>
          <p:cNvPicPr>
            <a:picLocks noChangeAspect="1" noChangeArrowheads="1"/>
          </p:cNvPicPr>
          <p:nvPr/>
        </p:nvPicPr>
        <p:blipFill>
          <a:blip r:embed="rId2" cstate="print"/>
          <a:srcRect t="5373" r="2588"/>
          <a:stretch>
            <a:fillRect/>
          </a:stretch>
        </p:blipFill>
        <p:spPr bwMode="auto">
          <a:xfrm>
            <a:off x="29528" y="899160"/>
            <a:ext cx="8657272" cy="565785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6114" name="Picture 2"/>
          <p:cNvPicPr>
            <a:picLocks noChangeAspect="1" noChangeArrowheads="1"/>
          </p:cNvPicPr>
          <p:nvPr/>
        </p:nvPicPr>
        <p:blipFill>
          <a:blip r:embed="rId2" cstate="print"/>
          <a:srcRect l="4194" t="6096" r="10645"/>
          <a:stretch>
            <a:fillRect/>
          </a:stretch>
        </p:blipFill>
        <p:spPr bwMode="auto">
          <a:xfrm>
            <a:off x="243840" y="838200"/>
            <a:ext cx="8656320" cy="3063240"/>
          </a:xfrm>
          <a:prstGeom prst="rect">
            <a:avLst/>
          </a:prstGeom>
          <a:noFill/>
          <a:ln w="9525">
            <a:noFill/>
            <a:miter lim="800000"/>
            <a:headEnd/>
            <a:tailEnd/>
          </a:ln>
          <a:effectLst/>
        </p:spPr>
      </p:pic>
      <p:pic>
        <p:nvPicPr>
          <p:cNvPr id="346115" name="Picture 3"/>
          <p:cNvPicPr>
            <a:picLocks noChangeAspect="1" noChangeArrowheads="1"/>
          </p:cNvPicPr>
          <p:nvPr/>
        </p:nvPicPr>
        <p:blipFill>
          <a:blip r:embed="rId3" cstate="print"/>
          <a:srcRect l="7574" r="6243"/>
          <a:stretch>
            <a:fillRect/>
          </a:stretch>
        </p:blipFill>
        <p:spPr bwMode="auto">
          <a:xfrm>
            <a:off x="685800" y="3901440"/>
            <a:ext cx="7894320" cy="265938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7138" name="Picture 2"/>
          <p:cNvPicPr>
            <a:picLocks noChangeAspect="1" noChangeArrowheads="1"/>
          </p:cNvPicPr>
          <p:nvPr/>
        </p:nvPicPr>
        <p:blipFill>
          <a:blip r:embed="rId2" cstate="print"/>
          <a:srcRect l="5283" t="6411"/>
          <a:stretch>
            <a:fillRect/>
          </a:stretch>
        </p:blipFill>
        <p:spPr bwMode="auto">
          <a:xfrm>
            <a:off x="213360" y="899160"/>
            <a:ext cx="8473440" cy="5534978"/>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62" name="Picture 2"/>
          <p:cNvPicPr>
            <a:picLocks noChangeAspect="1" noChangeArrowheads="1"/>
          </p:cNvPicPr>
          <p:nvPr/>
        </p:nvPicPr>
        <p:blipFill>
          <a:blip r:embed="rId2" cstate="print"/>
          <a:srcRect l="5346" r="4423"/>
          <a:stretch>
            <a:fillRect/>
          </a:stretch>
        </p:blipFill>
        <p:spPr bwMode="auto">
          <a:xfrm>
            <a:off x="289560" y="998538"/>
            <a:ext cx="8183880" cy="5326062"/>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9186" name="Picture 2"/>
          <p:cNvPicPr>
            <a:picLocks noChangeAspect="1" noChangeArrowheads="1"/>
          </p:cNvPicPr>
          <p:nvPr/>
        </p:nvPicPr>
        <p:blipFill>
          <a:blip r:embed="rId2" cstate="print"/>
          <a:srcRect t="3015" b="1868"/>
          <a:stretch>
            <a:fillRect/>
          </a:stretch>
        </p:blipFill>
        <p:spPr bwMode="auto">
          <a:xfrm>
            <a:off x="60325" y="853440"/>
            <a:ext cx="5791835" cy="5684520"/>
          </a:xfrm>
          <a:prstGeom prst="rect">
            <a:avLst/>
          </a:prstGeom>
          <a:noFill/>
          <a:ln w="9525">
            <a:noFill/>
            <a:miter lim="800000"/>
            <a:headEnd/>
            <a:tailEnd/>
          </a:ln>
          <a:effectLst/>
        </p:spPr>
      </p:pic>
      <p:pic>
        <p:nvPicPr>
          <p:cNvPr id="349187" name="Picture 3"/>
          <p:cNvPicPr>
            <a:picLocks noChangeAspect="1" noChangeArrowheads="1"/>
          </p:cNvPicPr>
          <p:nvPr/>
        </p:nvPicPr>
        <p:blipFill>
          <a:blip r:embed="rId3" cstate="print"/>
          <a:srcRect r="50586" b="8462"/>
          <a:stretch>
            <a:fillRect/>
          </a:stretch>
        </p:blipFill>
        <p:spPr bwMode="auto">
          <a:xfrm>
            <a:off x="5858828" y="3984625"/>
            <a:ext cx="3285172" cy="2050415"/>
          </a:xfrm>
          <a:prstGeom prst="rect">
            <a:avLst/>
          </a:prstGeom>
          <a:noFill/>
          <a:ln w="9525">
            <a:noFill/>
            <a:miter lim="800000"/>
            <a:headEnd/>
            <a:tailEnd/>
          </a:ln>
          <a:effectLst/>
        </p:spPr>
      </p:pic>
      <p:pic>
        <p:nvPicPr>
          <p:cNvPr id="349188" name="Picture 4"/>
          <p:cNvPicPr>
            <a:picLocks noChangeAspect="1" noChangeArrowheads="1"/>
          </p:cNvPicPr>
          <p:nvPr/>
        </p:nvPicPr>
        <p:blipFill>
          <a:blip r:embed="rId4" cstate="print"/>
          <a:srcRect r="29821"/>
          <a:stretch>
            <a:fillRect/>
          </a:stretch>
        </p:blipFill>
        <p:spPr bwMode="auto">
          <a:xfrm>
            <a:off x="5871529" y="868680"/>
            <a:ext cx="3257231" cy="3127058"/>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8" y="395980"/>
            <a:ext cx="6996687" cy="292388"/>
          </a:xfrm>
        </p:spPr>
        <p:txBody>
          <a:bodyPr/>
          <a:lstStyle/>
          <a:p>
            <a:r>
              <a:rPr lang="en-US" dirty="0" err="1"/>
              <a:t>Swachh</a:t>
            </a:r>
            <a:r>
              <a:rPr lang="en-US" dirty="0"/>
              <a:t> Company</a:t>
            </a:r>
          </a:p>
        </p:txBody>
      </p:sp>
      <p:pic>
        <p:nvPicPr>
          <p:cNvPr id="5" name="Picture 2"/>
          <p:cNvPicPr>
            <a:picLocks noChangeAspect="1" noChangeArrowheads="1"/>
          </p:cNvPicPr>
          <p:nvPr/>
        </p:nvPicPr>
        <p:blipFill>
          <a:blip r:embed="rId2" cstate="print"/>
          <a:srcRect/>
          <a:stretch>
            <a:fillRect/>
          </a:stretch>
        </p:blipFill>
        <p:spPr bwMode="auto">
          <a:xfrm>
            <a:off x="182880" y="917892"/>
            <a:ext cx="4404360" cy="2831148"/>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4673919" y="884419"/>
            <a:ext cx="4332921" cy="2834141"/>
          </a:xfrm>
          <a:prstGeom prst="rect">
            <a:avLst/>
          </a:prstGeom>
          <a:noFill/>
          <a:ln w="9525">
            <a:noFill/>
            <a:miter lim="800000"/>
            <a:headEnd/>
            <a:tailEnd/>
          </a:ln>
          <a:effectLst/>
        </p:spPr>
      </p:pic>
      <p:pic>
        <p:nvPicPr>
          <p:cNvPr id="11" name="Picture 2"/>
          <p:cNvPicPr>
            <a:picLocks noChangeAspect="1" noChangeArrowheads="1"/>
          </p:cNvPicPr>
          <p:nvPr/>
        </p:nvPicPr>
        <p:blipFill>
          <a:blip r:embed="rId4" cstate="print"/>
          <a:srcRect/>
          <a:stretch>
            <a:fillRect/>
          </a:stretch>
        </p:blipFill>
        <p:spPr bwMode="auto">
          <a:xfrm>
            <a:off x="4689158" y="3813493"/>
            <a:ext cx="4302441" cy="2739708"/>
          </a:xfrm>
          <a:prstGeom prst="rect">
            <a:avLst/>
          </a:prstGeom>
          <a:noFill/>
          <a:ln w="9525">
            <a:noFill/>
            <a:miter lim="800000"/>
            <a:headEnd/>
            <a:tailEnd/>
          </a:ln>
          <a:effectLst/>
        </p:spPr>
      </p:pic>
      <p:pic>
        <p:nvPicPr>
          <p:cNvPr id="12" name="Picture 2"/>
          <p:cNvPicPr>
            <a:picLocks noChangeAspect="1" noChangeArrowheads="1"/>
          </p:cNvPicPr>
          <p:nvPr/>
        </p:nvPicPr>
        <p:blipFill>
          <a:blip r:embed="rId5" cstate="print"/>
          <a:srcRect/>
          <a:stretch>
            <a:fillRect/>
          </a:stretch>
        </p:blipFill>
        <p:spPr bwMode="auto">
          <a:xfrm>
            <a:off x="167640" y="3825240"/>
            <a:ext cx="4434840" cy="2748598"/>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77035653"/>
              </p:ext>
            </p:extLst>
          </p:nvPr>
        </p:nvGraphicFramePr>
        <p:xfrm>
          <a:off x="191914" y="1600858"/>
          <a:ext cx="8736933" cy="4871660"/>
        </p:xfrm>
        <a:graphic>
          <a:graphicData uri="http://schemas.openxmlformats.org/drawingml/2006/table">
            <a:tbl>
              <a:tblPr firstRow="1" bandRow="1">
                <a:tableStyleId>{72833802-FEF1-4C79-8D5D-14CF1EAF98D9}</a:tableStyleId>
              </a:tblPr>
              <a:tblGrid>
                <a:gridCol w="977980">
                  <a:extLst>
                    <a:ext uri="{9D8B030D-6E8A-4147-A177-3AD203B41FA5}">
                      <a16:colId xmlns:a16="http://schemas.microsoft.com/office/drawing/2014/main" val="20000"/>
                    </a:ext>
                  </a:extLst>
                </a:gridCol>
                <a:gridCol w="1411941">
                  <a:extLst>
                    <a:ext uri="{9D8B030D-6E8A-4147-A177-3AD203B41FA5}">
                      <a16:colId xmlns:a16="http://schemas.microsoft.com/office/drawing/2014/main" val="20001"/>
                    </a:ext>
                  </a:extLst>
                </a:gridCol>
                <a:gridCol w="1586753">
                  <a:extLst>
                    <a:ext uri="{9D8B030D-6E8A-4147-A177-3AD203B41FA5}">
                      <a16:colId xmlns:a16="http://schemas.microsoft.com/office/drawing/2014/main" val="20002"/>
                    </a:ext>
                  </a:extLst>
                </a:gridCol>
                <a:gridCol w="1721224">
                  <a:extLst>
                    <a:ext uri="{9D8B030D-6E8A-4147-A177-3AD203B41FA5}">
                      <a16:colId xmlns:a16="http://schemas.microsoft.com/office/drawing/2014/main" val="20003"/>
                    </a:ext>
                  </a:extLst>
                </a:gridCol>
                <a:gridCol w="1667435">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C-1</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400" b="0" i="1" dirty="0" err="1">
                          <a:solidFill>
                            <a:srgbClr val="000000"/>
                          </a:solidFill>
                          <a:effectLst/>
                          <a:latin typeface="Century Gothic" panose="020B0502020202020204" pitchFamily="34" charset="0"/>
                          <a:ea typeface="Times New Roman"/>
                          <a:cs typeface="Times New Roman"/>
                        </a:rPr>
                        <a:t>Swachh</a:t>
                      </a:r>
                      <a:r>
                        <a:rPr lang="en-IN" sz="1400" b="0" i="1" dirty="0">
                          <a:solidFill>
                            <a:srgbClr val="000000"/>
                          </a:solidFill>
                          <a:effectLst/>
                          <a:latin typeface="Century Gothic" panose="020B0502020202020204" pitchFamily="34" charset="0"/>
                          <a:ea typeface="Times New Roman"/>
                          <a:cs typeface="Times New Roman"/>
                        </a:rPr>
                        <a:t> workplace (5S)</a:t>
                      </a:r>
                      <a:endParaRPr lang="en-IN" sz="1400" b="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effectLst/>
                          <a:latin typeface="Century Gothic" panose="020B0502020202020204" pitchFamily="34" charset="0"/>
                          <a:ea typeface="Times New Roman"/>
                          <a:cs typeface="Times New Roman"/>
                        </a:rPr>
                        <a:t>-   Unclean work area with clutter all around (scrap material, tools etc.) and floor space unclean with oil, grime, etc.</a:t>
                      </a:r>
                      <a:br>
                        <a:rPr lang="en-IN" sz="1400" b="0" i="1" dirty="0">
                          <a:effectLst/>
                          <a:latin typeface="Century Gothic" panose="020B0502020202020204" pitchFamily="34" charset="0"/>
                          <a:ea typeface="Times New Roman"/>
                          <a:cs typeface="Times New Roman"/>
                        </a:rPr>
                      </a:br>
                      <a:r>
                        <a:rPr lang="en-IN" sz="1400" b="0" i="1" dirty="0">
                          <a:effectLst/>
                          <a:latin typeface="Century Gothic" panose="020B0502020202020204" pitchFamily="34" charset="0"/>
                          <a:ea typeface="Times New Roman"/>
                          <a:cs typeface="Times New Roman"/>
                        </a:rPr>
                        <a:t>-   No idea on its effect on safety and productivity</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effectLst/>
                          <a:latin typeface="Century Gothic" panose="020B0502020202020204" pitchFamily="34" charset="0"/>
                          <a:ea typeface="Times New Roman"/>
                          <a:cs typeface="Times New Roman"/>
                        </a:rPr>
                        <a:t>-   5 S seen as an improvement tool. Trainings /awareness created at all levels</a:t>
                      </a:r>
                      <a:br>
                        <a:rPr lang="en-IN" sz="1400" b="0" i="1" dirty="0">
                          <a:effectLst/>
                          <a:latin typeface="Century Gothic" panose="020B0502020202020204" pitchFamily="34" charset="0"/>
                          <a:ea typeface="Times New Roman"/>
                          <a:cs typeface="Times New Roman"/>
                        </a:rPr>
                      </a:br>
                      <a:r>
                        <a:rPr lang="en-IN" sz="1400" b="0" i="1" dirty="0">
                          <a:effectLst/>
                          <a:latin typeface="Century Gothic" panose="020B0502020202020204" pitchFamily="34" charset="0"/>
                          <a:ea typeface="Times New Roman"/>
                          <a:cs typeface="Times New Roman"/>
                        </a:rPr>
                        <a:t> - Initiatives for 1S (Sort) is being implemented i.e. differentiating between the necessary and unnecessary to discard the unnecessary tools, parts, tools, machinery; defective products etc.</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effectLst/>
                          <a:latin typeface="Century Gothic" panose="020B0502020202020204" pitchFamily="34" charset="0"/>
                          <a:ea typeface="Times New Roman"/>
                          <a:cs typeface="Times New Roman"/>
                        </a:rPr>
                        <a:t>-  Visual management is in place </a:t>
                      </a:r>
                      <a:br>
                        <a:rPr lang="en-IN" sz="1400" b="0" i="1" dirty="0">
                          <a:effectLst/>
                          <a:latin typeface="Century Gothic" panose="020B0502020202020204" pitchFamily="34" charset="0"/>
                          <a:ea typeface="Times New Roman"/>
                          <a:cs typeface="Times New Roman"/>
                        </a:rPr>
                      </a:br>
                      <a:r>
                        <a:rPr lang="en-IN" sz="1400" b="0" i="1" dirty="0">
                          <a:effectLst/>
                          <a:latin typeface="Century Gothic" panose="020B0502020202020204" pitchFamily="34" charset="0"/>
                          <a:ea typeface="Times New Roman"/>
                          <a:cs typeface="Times New Roman"/>
                        </a:rPr>
                        <a:t>-   Initiatives for 2S (ensuring everything has a designated place and the items are is in place) and 3S (ensuring workplace is clean and organized) are implemented across the company</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effectLst/>
                          <a:latin typeface="Century Gothic" panose="020B0502020202020204" pitchFamily="34" charset="0"/>
                          <a:ea typeface="Times New Roman"/>
                          <a:cs typeface="Times New Roman"/>
                        </a:rPr>
                        <a:t>- Standardization of the 5S procedures have been undertaken using various tools </a:t>
                      </a:r>
                      <a:r>
                        <a:rPr lang="en-IN" sz="1400" b="0" i="1" dirty="0" err="1">
                          <a:effectLst/>
                          <a:latin typeface="Century Gothic" panose="020B0502020202020204" pitchFamily="34" charset="0"/>
                          <a:ea typeface="Times New Roman"/>
                          <a:cs typeface="Times New Roman"/>
                        </a:rPr>
                        <a:t>eg</a:t>
                      </a:r>
                      <a:r>
                        <a:rPr lang="en-IN" sz="1400" b="0" i="1" dirty="0">
                          <a:effectLst/>
                          <a:latin typeface="Century Gothic" panose="020B0502020202020204" pitchFamily="34" charset="0"/>
                          <a:ea typeface="Times New Roman"/>
                          <a:cs typeface="Times New Roman"/>
                        </a:rPr>
                        <a:t>. job cycle charts, visual cues (e.g., signs, placards, display scoreboards),check lists</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‘5 min’ ‘5 S’ activity is a routine</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Continual Improvement in productivity and motivation is measured for PDCA</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696212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2400" b="1" dirty="0">
                <a:ln/>
                <a:solidFill>
                  <a:schemeClr val="tx1"/>
                </a:solidFill>
              </a:rPr>
              <a:t> 1 - 02</a:t>
            </a:r>
            <a:br>
              <a:rPr lang="en-IN" sz="2400" b="1" dirty="0">
                <a:ln/>
                <a:solidFill>
                  <a:schemeClr val="tx1"/>
                </a:solidFill>
              </a:rPr>
            </a:br>
            <a:r>
              <a:rPr lang="en-IN" sz="2400" b="1" dirty="0">
                <a:ln/>
                <a:solidFill>
                  <a:schemeClr val="tx1"/>
                </a:solidFill>
              </a:rPr>
              <a:t>Daily Work Management (C-2)</a:t>
            </a:r>
          </a:p>
        </p:txBody>
      </p:sp>
    </p:spTree>
    <p:extLst>
      <p:ext uri="{BB962C8B-B14F-4D97-AF65-F5344CB8AC3E}">
        <p14:creationId xmlns:p14="http://schemas.microsoft.com/office/powerpoint/2010/main" val="925212898"/>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21976" y="2405749"/>
            <a:ext cx="7288306" cy="2031325"/>
          </a:xfrm>
        </p:spPr>
        <p:txBody>
          <a:bodyPr/>
          <a:lstStyle/>
          <a:p>
            <a:pPr algn="ctr"/>
            <a:r>
              <a:rPr lang="en-IN" sz="4800" b="1" dirty="0"/>
              <a:t>Objective</a:t>
            </a:r>
          </a:p>
          <a:p>
            <a:pPr algn="ctr"/>
            <a:r>
              <a:rPr lang="en-IN" sz="2800" dirty="0"/>
              <a:t>Create a continually improving workplace for enhancing quality, productivity and safety by involving all on daily basis</a:t>
            </a:r>
          </a:p>
        </p:txBody>
      </p:sp>
    </p:spTree>
    <p:extLst>
      <p:ext uri="{BB962C8B-B14F-4D97-AF65-F5344CB8AC3E}">
        <p14:creationId xmlns:p14="http://schemas.microsoft.com/office/powerpoint/2010/main" val="3051071204"/>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162890221"/>
              </p:ext>
            </p:extLst>
          </p:nvPr>
        </p:nvGraphicFramePr>
        <p:xfrm>
          <a:off x="191914" y="1600858"/>
          <a:ext cx="8736933" cy="4658300"/>
        </p:xfrm>
        <a:graphic>
          <a:graphicData uri="http://schemas.openxmlformats.org/drawingml/2006/table">
            <a:tbl>
              <a:tblPr firstRow="1" bandRow="1">
                <a:tableStyleId>{72833802-FEF1-4C79-8D5D-14CF1EAF98D9}</a:tableStyleId>
              </a:tblPr>
              <a:tblGrid>
                <a:gridCol w="1327604">
                  <a:extLst>
                    <a:ext uri="{9D8B030D-6E8A-4147-A177-3AD203B41FA5}">
                      <a16:colId xmlns:a16="http://schemas.microsoft.com/office/drawing/2014/main" val="20000"/>
                    </a:ext>
                  </a:extLst>
                </a:gridCol>
                <a:gridCol w="1290917">
                  <a:extLst>
                    <a:ext uri="{9D8B030D-6E8A-4147-A177-3AD203B41FA5}">
                      <a16:colId xmlns:a16="http://schemas.microsoft.com/office/drawing/2014/main" val="20001"/>
                    </a:ext>
                  </a:extLst>
                </a:gridCol>
                <a:gridCol w="1210236">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C-2</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Daily works management</a:t>
                      </a:r>
                      <a:endParaRPr lang="en-IN" sz="1400" b="0" dirty="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Targets are set by fire fighting on day to day basis</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QCD (Quality, Cost, Delivery) requirements are not set</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Factory has been divided into zone and leaders identified for DWM</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Workers participation in DWM for problem resolution</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DWM boards are in place</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QCD (Quality, Cost, Delivery) targets are met 70 - 80%</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Systematic analysis of losses with  appropriate initiatives identified and implemented with suitable action plan</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PDCA cycle concept started for problem solving</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QCD (Quality, Cost, Delivery) targets are met ~80 - 95%</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Information on Plan, Action and critical issues is displayed by Visual management</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Workers participation in day to day basis increased by SGA/QC/ suggestions / schemes/ simplification</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b="0" i="1" dirty="0">
                          <a:solidFill>
                            <a:srgbClr val="000000"/>
                          </a:solidFill>
                          <a:effectLst/>
                          <a:latin typeface="Century Gothic" panose="020B0502020202020204" pitchFamily="34" charset="0"/>
                          <a:ea typeface="Times New Roman"/>
                          <a:cs typeface="Times New Roman"/>
                        </a:rPr>
                        <a:t>-   QCD (Quality, Cost, Delivery) targets are met 95%</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or more</a:t>
                      </a:r>
                      <a:br>
                        <a:rPr lang="en-IN" sz="1400" b="0" i="1" dirty="0">
                          <a:solidFill>
                            <a:srgbClr val="000000"/>
                          </a:solidFill>
                          <a:effectLst/>
                          <a:latin typeface="Century Gothic" panose="020B0502020202020204" pitchFamily="34" charset="0"/>
                          <a:ea typeface="Times New Roman"/>
                          <a:cs typeface="Times New Roman"/>
                        </a:rPr>
                      </a:br>
                      <a:r>
                        <a:rPr lang="en-IN" sz="1400" b="0" i="1" dirty="0">
                          <a:solidFill>
                            <a:srgbClr val="000000"/>
                          </a:solidFill>
                          <a:effectLst/>
                          <a:latin typeface="Century Gothic" panose="020B0502020202020204" pitchFamily="34" charset="0"/>
                          <a:ea typeface="Times New Roman"/>
                          <a:cs typeface="Times New Roman"/>
                        </a:rPr>
                        <a:t>-   Continual improvement on SOPs, reduction in variability and OEE improvement</a:t>
                      </a:r>
                      <a:endParaRPr lang="en-IN" sz="1400" b="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88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391533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US" sz="1800" dirty="0"/>
              <a:t>Day-2 Sessions  </a:t>
            </a:r>
          </a:p>
        </p:txBody>
      </p:sp>
      <p:graphicFrame>
        <p:nvGraphicFramePr>
          <p:cNvPr id="3" name="Table 2"/>
          <p:cNvGraphicFramePr>
            <a:graphicFrameLocks noGrp="1"/>
          </p:cNvGraphicFramePr>
          <p:nvPr>
            <p:extLst>
              <p:ext uri="{D42A27DB-BD31-4B8C-83A1-F6EECF244321}">
                <p14:modId xmlns:p14="http://schemas.microsoft.com/office/powerpoint/2010/main" val="980163913"/>
              </p:ext>
            </p:extLst>
          </p:nvPr>
        </p:nvGraphicFramePr>
        <p:xfrm>
          <a:off x="532262" y="1397000"/>
          <a:ext cx="8079474" cy="5030375"/>
        </p:xfrm>
        <a:graphic>
          <a:graphicData uri="http://schemas.openxmlformats.org/drawingml/2006/table">
            <a:tbl>
              <a:tblPr firstRow="1" bandRow="1">
                <a:tableStyleId>{5C22544A-7EE6-4342-B048-85BDC9FD1C3A}</a:tableStyleId>
              </a:tblPr>
              <a:tblGrid>
                <a:gridCol w="4039737">
                  <a:extLst>
                    <a:ext uri="{9D8B030D-6E8A-4147-A177-3AD203B41FA5}">
                      <a16:colId xmlns:a16="http://schemas.microsoft.com/office/drawing/2014/main" val="20000"/>
                    </a:ext>
                  </a:extLst>
                </a:gridCol>
                <a:gridCol w="4039737">
                  <a:extLst>
                    <a:ext uri="{9D8B030D-6E8A-4147-A177-3AD203B41FA5}">
                      <a16:colId xmlns:a16="http://schemas.microsoft.com/office/drawing/2014/main" val="20001"/>
                    </a:ext>
                  </a:extLst>
                </a:gridCol>
              </a:tblGrid>
              <a:tr h="2317655">
                <a:tc>
                  <a:txBody>
                    <a:bodyPr/>
                    <a:lstStyle/>
                    <a:p>
                      <a:pPr algn="ctr"/>
                      <a:r>
                        <a:rPr lang="en-US" sz="1800" b="0" u="sng" dirty="0">
                          <a:solidFill>
                            <a:schemeClr val="tx1"/>
                          </a:solidFill>
                        </a:rPr>
                        <a:t>Session -1</a:t>
                      </a:r>
                    </a:p>
                    <a:p>
                      <a:pPr marL="406400" indent="-406400" algn="l" defTabSz="699722" rtl="0" eaLnBrk="1" latinLnBrk="0" hangingPunct="1">
                        <a:buFont typeface="Wingdings" pitchFamily="2" charset="2"/>
                        <a:buChar char="v"/>
                      </a:pPr>
                      <a:endParaRPr lang="en-US" sz="1800" b="0" kern="1200" baseline="0" dirty="0">
                        <a:solidFill>
                          <a:schemeClr val="tx1"/>
                        </a:solidFill>
                        <a:latin typeface="+mn-lt"/>
                        <a:ea typeface="+mn-ea"/>
                        <a:cs typeface="+mn-cs"/>
                      </a:endParaRP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Quality Management - 8 sub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u="sng" dirty="0">
                          <a:solidFill>
                            <a:schemeClr val="tx1"/>
                          </a:solidFill>
                        </a:rPr>
                        <a:t>Session -2</a:t>
                      </a:r>
                    </a:p>
                    <a:p>
                      <a:endParaRPr lang="en-US" sz="1600" b="0" dirty="0">
                        <a:solidFill>
                          <a:schemeClr val="tx1"/>
                        </a:solidFill>
                      </a:endParaRP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Environment  Management - 9  sub 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17655">
                <a:tc>
                  <a:txBody>
                    <a:bodyPr/>
                    <a:lstStyle/>
                    <a:p>
                      <a:pPr algn="ctr"/>
                      <a:r>
                        <a:rPr lang="en-US" sz="1800" b="0" dirty="0">
                          <a:solidFill>
                            <a:schemeClr val="tx1"/>
                          </a:solidFill>
                        </a:rPr>
                        <a:t>  </a:t>
                      </a:r>
                      <a:r>
                        <a:rPr lang="en-US" sz="2000" b="0" u="sng" dirty="0">
                          <a:solidFill>
                            <a:schemeClr val="tx1"/>
                          </a:solidFill>
                        </a:rPr>
                        <a:t>Session -3</a:t>
                      </a:r>
                    </a:p>
                    <a:p>
                      <a:pPr marL="406400" indent="-406400" algn="l" defTabSz="699722" rtl="0" eaLnBrk="1" latinLnBrk="0" hangingPunct="1">
                        <a:buFont typeface="Wingdings" pitchFamily="2" charset="2"/>
                        <a:buChar char="v"/>
                      </a:pPr>
                      <a:endParaRPr lang="en-US" sz="1800" b="0" kern="1200" baseline="0" dirty="0">
                        <a:solidFill>
                          <a:schemeClr val="tx1"/>
                        </a:solidFill>
                        <a:latin typeface="+mn-lt"/>
                        <a:ea typeface="+mn-ea"/>
                        <a:cs typeface="+mn-cs"/>
                      </a:endParaRP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Human Resource Management - 2 Sub Parameters</a:t>
                      </a: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Safety Management  -2 Sub Parameters</a:t>
                      </a: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Intellectual Property - 4 Sub Parameters</a:t>
                      </a:r>
                    </a:p>
                    <a:p>
                      <a:pPr marL="0" marR="0" lvl="0" indent="0" algn="l" defTabSz="699722" rtl="0" eaLnBrk="1" fontAlgn="auto" latinLnBrk="0" hangingPunct="1">
                        <a:lnSpc>
                          <a:spcPct val="100000"/>
                        </a:lnSpc>
                        <a:spcBef>
                          <a:spcPts val="0"/>
                        </a:spcBef>
                        <a:spcAft>
                          <a:spcPts val="0"/>
                        </a:spcAft>
                        <a:buClrTx/>
                        <a:buSzTx/>
                        <a:buFont typeface="Wingdings" pitchFamily="2" charset="2"/>
                        <a:buNone/>
                        <a:tabLst/>
                        <a:defRPr/>
                      </a:pPr>
                      <a:endParaRPr lang="en-US" sz="1800" b="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rPr>
                        <a:t> </a:t>
                      </a:r>
                      <a:r>
                        <a:rPr lang="en-US" sz="1800" b="0" dirty="0">
                          <a:solidFill>
                            <a:schemeClr val="tx1"/>
                          </a:solidFill>
                        </a:rPr>
                        <a:t> </a:t>
                      </a:r>
                      <a:r>
                        <a:rPr lang="en-US" sz="2000" b="0" u="sng" dirty="0">
                          <a:solidFill>
                            <a:schemeClr val="tx1"/>
                          </a:solidFill>
                        </a:rPr>
                        <a:t>Session -4</a:t>
                      </a:r>
                    </a:p>
                    <a:p>
                      <a:pPr algn="l"/>
                      <a:endParaRPr lang="en-US" sz="2400" b="0" dirty="0">
                        <a:solidFill>
                          <a:schemeClr val="tx1"/>
                        </a:solidFill>
                      </a:endParaRP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Design Management - 2 Sub Parameters</a:t>
                      </a: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Energy Management - 3 Sub Parameters</a:t>
                      </a:r>
                    </a:p>
                    <a:p>
                      <a:pPr marL="406400" indent="-406400" algn="l" defTabSz="699722" rtl="0" eaLnBrk="1" latinLnBrk="0" hangingPunct="1">
                        <a:buFont typeface="Wingdings" pitchFamily="2" charset="2"/>
                        <a:buChar char="v"/>
                      </a:pPr>
                      <a:r>
                        <a:rPr lang="en-US" sz="1800" b="0" kern="1200" baseline="0" dirty="0">
                          <a:solidFill>
                            <a:schemeClr val="tx1"/>
                          </a:solidFill>
                          <a:latin typeface="+mn-lt"/>
                          <a:ea typeface="+mn-ea"/>
                          <a:cs typeface="+mn-cs"/>
                        </a:rPr>
                        <a:t>Overall Company Performance- 3 Sub Parameters</a:t>
                      </a:r>
                    </a:p>
                    <a:p>
                      <a:pPr algn="l">
                        <a:buFont typeface="Wingdings" pitchFamily="2" charset="2"/>
                        <a:buNone/>
                      </a:pP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4" name="Rectangle 3"/>
          <p:cNvSpPr/>
          <p:nvPr/>
        </p:nvSpPr>
        <p:spPr>
          <a:xfrm>
            <a:off x="11379200" y="751056"/>
            <a:ext cx="2286000" cy="1015663"/>
          </a:xfrm>
          <a:prstGeom prst="rect">
            <a:avLst/>
          </a:prstGeom>
        </p:spPr>
        <p:txBody>
          <a:bodyPr>
            <a:spAutoFit/>
          </a:bodyPr>
          <a:lstStyle/>
          <a:p>
            <a:pPr defTabSz="699722">
              <a:buFont typeface="Wingdings" pitchFamily="2" charset="2"/>
              <a:buChar char="v"/>
            </a:pPr>
            <a:r>
              <a:rPr lang="en-US" sz="2000" dirty="0">
                <a:solidFill>
                  <a:srgbClr val="000000"/>
                </a:solidFill>
              </a:rPr>
              <a:t>Process Design for Quality - 7 Sub Parameters</a:t>
            </a:r>
          </a:p>
        </p:txBody>
      </p:sp>
    </p:spTree>
    <p:extLst>
      <p:ext uri="{BB962C8B-B14F-4D97-AF65-F5344CB8AC3E}">
        <p14:creationId xmlns:p14="http://schemas.microsoft.com/office/powerpoint/2010/main" val="2329585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7990" y="407414"/>
            <a:ext cx="5247515" cy="276999"/>
          </a:xfrm>
        </p:spPr>
        <p:txBody>
          <a:bodyPr/>
          <a:lstStyle/>
          <a:p>
            <a:r>
              <a:rPr lang="en-US" sz="1800" dirty="0"/>
              <a:t>Daily Work Management</a:t>
            </a:r>
            <a:endParaRPr lang="en-IN" sz="1800"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107"/>
          <a:stretch/>
        </p:blipFill>
        <p:spPr bwMode="auto">
          <a:xfrm>
            <a:off x="2259106" y="1143000"/>
            <a:ext cx="4583528" cy="506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07373"/>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215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2518" y="319036"/>
            <a:ext cx="6996687" cy="369332"/>
          </a:xfrm>
        </p:spPr>
        <p:txBody>
          <a:bodyPr/>
          <a:lstStyle/>
          <a:p>
            <a:r>
              <a:rPr lang="en-US" sz="2400" dirty="0"/>
              <a:t>Daily Work Management Board</a:t>
            </a:r>
            <a:endParaRPr lang="en-IN" sz="2400"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276" b="11926"/>
          <a:stretch/>
        </p:blipFill>
        <p:spPr bwMode="auto">
          <a:xfrm>
            <a:off x="47498" y="1099929"/>
            <a:ext cx="8630236" cy="523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680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1 - 03</a:t>
            </a:r>
            <a:br>
              <a:rPr lang="en-US" sz="2400" b="1" dirty="0">
                <a:ln/>
                <a:solidFill>
                  <a:schemeClr val="tx1"/>
                </a:solidFill>
              </a:rPr>
            </a:br>
            <a:r>
              <a:rPr lang="en-US" sz="2400" b="1" dirty="0">
                <a:ln/>
                <a:solidFill>
                  <a:schemeClr val="tx1"/>
                </a:solidFill>
              </a:rPr>
              <a:t>Plant Layout (K-1)</a:t>
            </a:r>
            <a:endParaRPr lang="en-IN" sz="2400" b="1" dirty="0">
              <a:ln/>
              <a:solidFill>
                <a:schemeClr val="tx1"/>
              </a:solidFill>
            </a:endParaRPr>
          </a:p>
        </p:txBody>
      </p:sp>
    </p:spTree>
    <p:extLst>
      <p:ext uri="{BB962C8B-B14F-4D97-AF65-F5344CB8AC3E}">
        <p14:creationId xmlns:p14="http://schemas.microsoft.com/office/powerpoint/2010/main" val="2332470916"/>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8188" y="1908208"/>
            <a:ext cx="7288306" cy="2893100"/>
          </a:xfrm>
        </p:spPr>
        <p:txBody>
          <a:bodyPr/>
          <a:lstStyle/>
          <a:p>
            <a:pPr algn="ctr"/>
            <a:r>
              <a:rPr lang="en-IN" sz="4800" b="1" dirty="0"/>
              <a:t>Objective</a:t>
            </a:r>
          </a:p>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extLst>
      <p:ext uri="{BB962C8B-B14F-4D97-AF65-F5344CB8AC3E}">
        <p14:creationId xmlns:p14="http://schemas.microsoft.com/office/powerpoint/2010/main" val="1579519868"/>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40133233"/>
              </p:ext>
            </p:extLst>
          </p:nvPr>
        </p:nvGraphicFramePr>
        <p:xfrm>
          <a:off x="191914" y="1560517"/>
          <a:ext cx="8736933" cy="4648200"/>
        </p:xfrm>
        <a:graphic>
          <a:graphicData uri="http://schemas.openxmlformats.org/drawingml/2006/table">
            <a:tbl>
              <a:tblPr firstRow="1" bandRow="1">
                <a:tableStyleId>{72833802-FEF1-4C79-8D5D-14CF1EAF98D9}</a:tableStyleId>
              </a:tblPr>
              <a:tblGrid>
                <a:gridCol w="1072110">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707776">
                  <a:extLst>
                    <a:ext uri="{9D8B030D-6E8A-4147-A177-3AD203B41FA5}">
                      <a16:colId xmlns:a16="http://schemas.microsoft.com/office/drawing/2014/main" val="20003"/>
                    </a:ext>
                  </a:extLst>
                </a:gridCol>
                <a:gridCol w="1694329">
                  <a:extLst>
                    <a:ext uri="{9D8B030D-6E8A-4147-A177-3AD203B41FA5}">
                      <a16:colId xmlns:a16="http://schemas.microsoft.com/office/drawing/2014/main" val="20004"/>
                    </a:ext>
                  </a:extLst>
                </a:gridCol>
                <a:gridCol w="1506071">
                  <a:extLst>
                    <a:ext uri="{9D8B030D-6E8A-4147-A177-3AD203B41FA5}">
                      <a16:colId xmlns:a16="http://schemas.microsoft.com/office/drawing/2014/main" val="20005"/>
                    </a:ext>
                  </a:extLst>
                </a:gridCol>
              </a:tblGrid>
              <a:tr h="0">
                <a:tc>
                  <a:txBody>
                    <a:bodyPr/>
                    <a:lstStyle/>
                    <a:p>
                      <a:pPr algn="ctr"/>
                      <a:r>
                        <a:rPr lang="en-US" sz="1400" b="1" dirty="0">
                          <a:solidFill>
                            <a:schemeClr val="tx1"/>
                          </a:solidFill>
                          <a:latin typeface="Century Gothic" panose="020B0502020202020204" pitchFamily="34" charset="0"/>
                        </a:rPr>
                        <a:t>K-1</a:t>
                      </a:r>
                      <a:endParaRPr lang="en-IN" sz="1400" b="1" dirty="0">
                        <a:solidFill>
                          <a:schemeClr val="tx1"/>
                        </a:solidFill>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Struggler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Beginner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Organized</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Achiever</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latin typeface="Century Gothic" panose="020B0502020202020204" pitchFamily="34" charset="0"/>
                        </a:rPr>
                        <a:t>World class</a:t>
                      </a:r>
                      <a:endParaRPr lang="en-IN" sz="1400" b="1"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spcAft>
                          <a:spcPts val="1200"/>
                        </a:spcAft>
                      </a:pPr>
                      <a:r>
                        <a:rPr lang="en-IN" sz="1400">
                          <a:solidFill>
                            <a:srgbClr val="000000"/>
                          </a:solidFill>
                          <a:effectLst/>
                          <a:latin typeface="Century Gothic" panose="020B0502020202020204" pitchFamily="34" charset="0"/>
                          <a:ea typeface="Times New Roman"/>
                          <a:cs typeface="Times New Roman"/>
                        </a:rPr>
                        <a:t>Plant layout</a:t>
                      </a:r>
                      <a:br>
                        <a:rPr lang="en-IN" sz="1400">
                          <a:solidFill>
                            <a:srgbClr val="000000"/>
                          </a:solidFill>
                          <a:effectLst/>
                          <a:latin typeface="Century Gothic" panose="020B0502020202020204" pitchFamily="34" charset="0"/>
                          <a:ea typeface="Times New Roman"/>
                          <a:cs typeface="Times New Roman"/>
                        </a:rPr>
                      </a:br>
                      <a:br>
                        <a:rPr lang="en-IN" sz="1400">
                          <a:solidFill>
                            <a:srgbClr val="000000"/>
                          </a:solidFill>
                          <a:effectLst/>
                          <a:latin typeface="Century Gothic" panose="020B0502020202020204" pitchFamily="34" charset="0"/>
                          <a:ea typeface="Times New Roman"/>
                          <a:cs typeface="Times New Roman"/>
                        </a:rPr>
                      </a:br>
                      <a:endParaRPr lang="en-IN" sz="1400">
                        <a:effectLst/>
                        <a:latin typeface="Century Gothic" panose="020B0502020202020204" pitchFamily="34" charset="0"/>
                        <a:ea typeface="MS Mincho"/>
                        <a:cs typeface="Times New Roman"/>
                      </a:endParaRPr>
                    </a:p>
                  </a:txBody>
                  <a:tcPr marL="51435" marR="514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Machines/ equipment are laid out as per availability of space</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There is no consideration of process flow as part of plant layout decisions.</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Wastes attributed to unplanned layout are identified. People are trained and teams are formed for improvements.</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Efforts are to ensure layout conducive to linear material flow</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Layout considers flow from raw material receipt to dispatch point with straight line pathways.</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Layout supports accessibility of machines from point of maintainability</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Layout supports full segregation of material based on grades and types, rework, reject status on the shop floor</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solidFill>
                            <a:srgbClr val="000000"/>
                          </a:solidFill>
                          <a:effectLst/>
                          <a:latin typeface="Century Gothic" panose="020B0502020202020204" pitchFamily="34" charset="0"/>
                          <a:ea typeface="Times New Roman"/>
                          <a:cs typeface="Times New Roman"/>
                        </a:rPr>
                        <a:t>-   Visual management of total flow and plant layout exist</a:t>
                      </a:r>
                      <a:br>
                        <a:rPr lang="en-IN" sz="1400" dirty="0">
                          <a:solidFill>
                            <a:srgbClr val="000000"/>
                          </a:solidFill>
                          <a:effectLst/>
                          <a:latin typeface="Century Gothic" panose="020B0502020202020204" pitchFamily="34" charset="0"/>
                          <a:ea typeface="Times New Roman"/>
                          <a:cs typeface="Times New Roman"/>
                        </a:rPr>
                      </a:br>
                      <a:r>
                        <a:rPr lang="en-IN" sz="1400" dirty="0">
                          <a:solidFill>
                            <a:srgbClr val="000000"/>
                          </a:solidFill>
                          <a:effectLst/>
                          <a:latin typeface="Century Gothic" panose="020B0502020202020204" pitchFamily="34" charset="0"/>
                          <a:ea typeface="Times New Roman"/>
                          <a:cs typeface="Times New Roman"/>
                        </a:rPr>
                        <a:t>-   Reduction in material distance, time and manpower is measured and reviewed for continual improvement</a:t>
                      </a: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1200"/>
                        </a:spcAft>
                      </a:pPr>
                      <a:r>
                        <a:rPr lang="en-IN" sz="1400" dirty="0">
                          <a:solidFill>
                            <a:srgbClr val="000000"/>
                          </a:solidFill>
                          <a:effectLst/>
                          <a:latin typeface="Century Gothic" panose="020B0502020202020204" pitchFamily="34" charset="0"/>
                          <a:ea typeface="Times New Roman"/>
                          <a:cs typeface="Times New Roman"/>
                        </a:rPr>
                        <a:t>-   Regular monitoring of benefits of improved layout is done for PDCA</a:t>
                      </a:r>
                      <a:br>
                        <a:rPr lang="en-IN" sz="1400" dirty="0">
                          <a:solidFill>
                            <a:srgbClr val="000000"/>
                          </a:solidFill>
                          <a:effectLst/>
                          <a:latin typeface="Century Gothic" panose="020B0502020202020204" pitchFamily="34" charset="0"/>
                          <a:ea typeface="Times New Roman"/>
                          <a:cs typeface="Times New Roman"/>
                        </a:rPr>
                      </a:br>
                      <a:endParaRPr lang="en-IN" sz="1400" dirty="0">
                        <a:effectLst/>
                        <a:latin typeface="Century Gothic" panose="020B0502020202020204" pitchFamily="34" charset="0"/>
                        <a:ea typeface="MS Mincho"/>
                        <a:cs typeface="Times New Roman"/>
                      </a:endParaRPr>
                    </a:p>
                  </a:txBody>
                  <a:tcPr marL="51435" marR="514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600" dirty="0">
                          <a:latin typeface="Century Gothic" panose="020B0502020202020204" pitchFamily="34" charset="0"/>
                        </a:rPr>
                        <a:t>Score</a:t>
                      </a:r>
                      <a:endParaRPr lang="en-IN" sz="16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0</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2</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3</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4</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Century Gothic" panose="020B0502020202020204" pitchFamily="34" charset="0"/>
                        </a:rPr>
                        <a:t>5</a:t>
                      </a:r>
                      <a:endParaRPr lang="en-IN" sz="16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6" name="TextBox 5"/>
          <p:cNvSpPr txBox="1"/>
          <p:nvPr/>
        </p:nvSpPr>
        <p:spPr>
          <a:xfrm>
            <a:off x="191914" y="964380"/>
            <a:ext cx="7859927" cy="46166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kern="0" dirty="0">
                <a:solidFill>
                  <a:srgbClr val="000000"/>
                </a:solidFill>
              </a:rPr>
              <a:t>ZED Maturity Level</a:t>
            </a:r>
          </a:p>
        </p:txBody>
      </p:sp>
    </p:spTree>
    <p:extLst>
      <p:ext uri="{BB962C8B-B14F-4D97-AF65-F5344CB8AC3E}">
        <p14:creationId xmlns:p14="http://schemas.microsoft.com/office/powerpoint/2010/main" val="25570006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33511" y="409035"/>
            <a:ext cx="5829300" cy="276999"/>
          </a:xfrm>
          <a:extLst>
            <a:ext uri="{909E8E84-426E-40DD-AFC4-6F175D3DCCD1}">
              <a14:hiddenFill xmlns:a14="http://schemas.microsoft.com/office/drawing/2010/main">
                <a:solidFill>
                  <a:srgbClr val="2FFF74"/>
                </a:solidFill>
              </a14:hiddenFill>
            </a:ext>
          </a:extLst>
        </p:spPr>
        <p:txBody>
          <a:bodyPr/>
          <a:lstStyle/>
          <a:p>
            <a:pPr eaLnBrk="1" hangingPunct="1"/>
            <a:r>
              <a:rPr lang="en-US" altLang="en-US" sz="1800" dirty="0">
                <a:effectLst>
                  <a:outerShdw blurRad="38100" dist="38100" dir="2700000" algn="tl">
                    <a:srgbClr val="C0C0C0"/>
                  </a:outerShdw>
                </a:effectLst>
              </a:rPr>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2" name="Group 9"/>
          <p:cNvGrpSpPr>
            <a:grpSpLocks/>
          </p:cNvGrpSpPr>
          <p:nvPr/>
        </p:nvGrpSpPr>
        <p:grpSpPr bwMode="auto">
          <a:xfrm>
            <a:off x="869696" y="2083422"/>
            <a:ext cx="7271833" cy="3691925"/>
            <a:chOff x="567" y="1443"/>
            <a:chExt cx="4674" cy="2373"/>
          </a:xfrm>
        </p:grpSpPr>
        <p:grpSp>
          <p:nvGrpSpPr>
            <p:cNvPr id="3" name="Group 5"/>
            <p:cNvGrpSpPr>
              <a:grpSpLocks/>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2" b="1" dirty="0">
                    <a:solidFill>
                      <a:srgbClr val="000000"/>
                    </a:solidFill>
                    <a:latin typeface="Arial" charset="0"/>
                  </a:rPr>
                  <a:t>JIT Layout Tactics</a:t>
                </a:r>
              </a:p>
              <a:p>
                <a:pPr eaLnBrk="0" fontAlgn="base" hangingPunct="0">
                  <a:lnSpc>
                    <a:spcPct val="90000"/>
                  </a:lnSpc>
                  <a:spcBef>
                    <a:spcPct val="0"/>
                  </a:spcBef>
                  <a:spcAft>
                    <a:spcPct val="20000"/>
                  </a:spcAft>
                  <a:defRPr/>
                </a:pPr>
                <a:r>
                  <a:rPr lang="en-US" sz="2352" b="1" dirty="0">
                    <a:solidFill>
                      <a:srgbClr val="000000"/>
                    </a:solidFill>
                    <a:latin typeface="Arial" charset="0"/>
                  </a:rPr>
                  <a:t>Build work cells for families of products</a:t>
                </a:r>
              </a:p>
              <a:p>
                <a:pPr eaLnBrk="0" fontAlgn="base" hangingPunct="0">
                  <a:lnSpc>
                    <a:spcPct val="90000"/>
                  </a:lnSpc>
                  <a:spcBef>
                    <a:spcPct val="0"/>
                  </a:spcBef>
                  <a:spcAft>
                    <a:spcPct val="20000"/>
                  </a:spcAft>
                  <a:defRPr/>
                </a:pPr>
                <a:r>
                  <a:rPr lang="en-US" sz="2352" b="1" dirty="0">
                    <a:solidFill>
                      <a:srgbClr val="000000"/>
                    </a:solidFill>
                    <a:latin typeface="Arial" charset="0"/>
                  </a:rPr>
                  <a:t>Include a large number operations in a small area</a:t>
                </a:r>
              </a:p>
              <a:p>
                <a:pPr eaLnBrk="0" fontAlgn="base" hangingPunct="0">
                  <a:lnSpc>
                    <a:spcPct val="90000"/>
                  </a:lnSpc>
                  <a:spcBef>
                    <a:spcPct val="0"/>
                  </a:spcBef>
                  <a:spcAft>
                    <a:spcPct val="20000"/>
                  </a:spcAft>
                  <a:defRPr/>
                </a:pPr>
                <a:r>
                  <a:rPr lang="en-US" sz="2352" b="1" dirty="0">
                    <a:solidFill>
                      <a:srgbClr val="000000"/>
                    </a:solidFill>
                    <a:latin typeface="Arial" charset="0"/>
                  </a:rPr>
                  <a:t>Minimize distance</a:t>
                </a:r>
              </a:p>
              <a:p>
                <a:pPr eaLnBrk="0" fontAlgn="base" hangingPunct="0">
                  <a:lnSpc>
                    <a:spcPct val="90000"/>
                  </a:lnSpc>
                  <a:spcBef>
                    <a:spcPct val="0"/>
                  </a:spcBef>
                  <a:spcAft>
                    <a:spcPct val="20000"/>
                  </a:spcAft>
                  <a:defRPr/>
                </a:pPr>
                <a:r>
                  <a:rPr lang="en-US" sz="2352" b="1" dirty="0">
                    <a:solidFill>
                      <a:srgbClr val="000000"/>
                    </a:solidFill>
                    <a:latin typeface="Arial" charset="0"/>
                  </a:rPr>
                  <a:t>Design little space for inventory</a:t>
                </a:r>
              </a:p>
              <a:p>
                <a:pPr eaLnBrk="0" fontAlgn="base" hangingPunct="0">
                  <a:lnSpc>
                    <a:spcPct val="90000"/>
                  </a:lnSpc>
                  <a:spcBef>
                    <a:spcPct val="0"/>
                  </a:spcBef>
                  <a:spcAft>
                    <a:spcPct val="20000"/>
                  </a:spcAft>
                  <a:defRPr/>
                </a:pPr>
                <a:r>
                  <a:rPr lang="en-US" sz="2352" b="1" dirty="0">
                    <a:solidFill>
                      <a:srgbClr val="000000"/>
                    </a:solidFill>
                    <a:latin typeface="Arial" charset="0"/>
                  </a:rPr>
                  <a:t>Improve employee communication</a:t>
                </a:r>
              </a:p>
              <a:p>
                <a:pPr eaLnBrk="0" fontAlgn="base" hangingPunct="0">
                  <a:lnSpc>
                    <a:spcPct val="90000"/>
                  </a:lnSpc>
                  <a:spcBef>
                    <a:spcPct val="0"/>
                  </a:spcBef>
                  <a:spcAft>
                    <a:spcPct val="20000"/>
                  </a:spcAft>
                  <a:defRPr/>
                </a:pPr>
                <a:r>
                  <a:rPr lang="en-US" sz="2352" b="1" dirty="0">
                    <a:solidFill>
                      <a:srgbClr val="000000"/>
                    </a:solidFill>
                    <a:latin typeface="Arial" charset="0"/>
                  </a:rPr>
                  <a:t>Use </a:t>
                </a:r>
                <a:r>
                  <a:rPr lang="en-US" sz="2352" b="1" dirty="0" err="1">
                    <a:solidFill>
                      <a:srgbClr val="000000"/>
                    </a:solidFill>
                    <a:latin typeface="Arial" charset="0"/>
                  </a:rPr>
                  <a:t>Poka</a:t>
                </a:r>
                <a:r>
                  <a:rPr lang="en-US" sz="2352" b="1" dirty="0">
                    <a:solidFill>
                      <a:srgbClr val="000000"/>
                    </a:solidFill>
                    <a:latin typeface="Arial" charset="0"/>
                  </a:rPr>
                  <a:t>-yoke (fail safe) devices</a:t>
                </a:r>
              </a:p>
              <a:p>
                <a:pPr eaLnBrk="0" fontAlgn="base" hangingPunct="0">
                  <a:lnSpc>
                    <a:spcPct val="90000"/>
                  </a:lnSpc>
                  <a:spcBef>
                    <a:spcPct val="0"/>
                  </a:spcBef>
                  <a:spcAft>
                    <a:spcPct val="20000"/>
                  </a:spcAft>
                  <a:defRPr/>
                </a:pPr>
                <a:r>
                  <a:rPr lang="en-US" sz="2352" b="1" dirty="0">
                    <a:solidFill>
                      <a:srgbClr val="000000"/>
                    </a:solidFill>
                    <a:latin typeface="Arial" charset="0"/>
                  </a:rPr>
                  <a:t>Build flexible or movable equipment</a:t>
                </a:r>
              </a:p>
              <a:p>
                <a:pPr eaLnBrk="0" fontAlgn="base" hangingPunct="0">
                  <a:lnSpc>
                    <a:spcPct val="90000"/>
                  </a:lnSpc>
                  <a:spcBef>
                    <a:spcPct val="0"/>
                  </a:spcBef>
                  <a:spcAft>
                    <a:spcPct val="20000"/>
                  </a:spcAft>
                  <a:defRPr/>
                </a:pPr>
                <a:r>
                  <a:rPr lang="en-US" sz="2352" b="1" dirty="0">
                    <a:solidFill>
                      <a:srgbClr val="000000"/>
                    </a:solidFill>
                    <a:latin typeface="Arial"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2">
                  <a:solidFill>
                    <a:srgbClr val="000000"/>
                  </a:solidFill>
                  <a:latin typeface="Arial"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2">
                <a:solidFill>
                  <a:srgbClr val="000000"/>
                </a:solidFill>
                <a:latin typeface="Arial" charset="0"/>
              </a:endParaRPr>
            </a:p>
          </p:txBody>
        </p:sp>
      </p:grpSp>
    </p:spTree>
    <p:extLst>
      <p:ext uri="{BB962C8B-B14F-4D97-AF65-F5344CB8AC3E}">
        <p14:creationId xmlns:p14="http://schemas.microsoft.com/office/powerpoint/2010/main" val="325445140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strips(downRight)">
                                      <p:cBhvr>
                                        <p:cTn id="1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9" y="319036"/>
            <a:ext cx="6996687" cy="369332"/>
          </a:xfrm>
        </p:spPr>
        <p:txBody>
          <a:bodyPr/>
          <a:lstStyle/>
          <a:p>
            <a:r>
              <a:rPr lang="en-US" sz="2400" dirty="0"/>
              <a:t>Randomly developed Layout</a:t>
            </a:r>
          </a:p>
        </p:txBody>
      </p:sp>
      <p:sp>
        <p:nvSpPr>
          <p:cNvPr id="4" name="Slide Number Placeholder 3"/>
          <p:cNvSpPr>
            <a:spLocks noGrp="1"/>
          </p:cNvSpPr>
          <p:nvPr>
            <p:ph type="sldNum" sz="quarter" idx="12"/>
          </p:nvPr>
        </p:nvSpPr>
        <p:spPr/>
        <p:txBody>
          <a:bodyPr/>
          <a:lstStyle/>
          <a:p>
            <a:pPr>
              <a:defRPr/>
            </a:pPr>
            <a:endParaRPr lang="en-US" dirty="0">
              <a:solidFill>
                <a:srgbClr val="2F5897"/>
              </a:solidFill>
            </a:endParaRPr>
          </a:p>
        </p:txBody>
      </p:sp>
      <p:pic>
        <p:nvPicPr>
          <p:cNvPr id="5" name="Picture 4"/>
          <p:cNvPicPr>
            <a:picLocks noChangeAspect="1"/>
          </p:cNvPicPr>
          <p:nvPr/>
        </p:nvPicPr>
        <p:blipFill>
          <a:blip r:embed="rId3" cstate="print"/>
          <a:stretch>
            <a:fillRect/>
          </a:stretch>
        </p:blipFill>
        <p:spPr>
          <a:xfrm>
            <a:off x="954740" y="1062317"/>
            <a:ext cx="7163193" cy="5205254"/>
          </a:xfrm>
          <a:prstGeom prst="rect">
            <a:avLst/>
          </a:prstGeom>
        </p:spPr>
      </p:pic>
    </p:spTree>
    <p:extLst>
      <p:ext uri="{BB962C8B-B14F-4D97-AF65-F5344CB8AC3E}">
        <p14:creationId xmlns:p14="http://schemas.microsoft.com/office/powerpoint/2010/main" val="1393710095"/>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851730" y="1129327"/>
            <a:ext cx="6172200" cy="430887"/>
          </a:xfrm>
        </p:spPr>
        <p:txBody>
          <a:bodyPr/>
          <a:lstStyle/>
          <a:p>
            <a:r>
              <a:rPr lang="en-US" altLang="en-US" sz="2800" dirty="0"/>
              <a:t>Types of Layout</a:t>
            </a:r>
          </a:p>
        </p:txBody>
      </p:sp>
      <p:sp>
        <p:nvSpPr>
          <p:cNvPr id="141315" name="Content Placeholder 2"/>
          <p:cNvSpPr>
            <a:spLocks noGrp="1"/>
          </p:cNvSpPr>
          <p:nvPr>
            <p:ph idx="1"/>
          </p:nvPr>
        </p:nvSpPr>
        <p:spPr>
          <a:xfrm>
            <a:off x="851730" y="2087023"/>
            <a:ext cx="6172200" cy="1477328"/>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3" cstate="print"/>
          <a:srcRect l="4420" t="11375" r="4236" b="54585"/>
          <a:stretch>
            <a:fillRect/>
          </a:stretch>
        </p:blipFill>
        <p:spPr bwMode="auto">
          <a:xfrm>
            <a:off x="295835" y="3940816"/>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3" cstate="print"/>
          <a:srcRect l="13179" t="50560" r="11744" b="8291"/>
          <a:stretch>
            <a:fillRect/>
          </a:stretch>
        </p:blipFill>
        <p:spPr bwMode="auto">
          <a:xfrm>
            <a:off x="4955856" y="3929152"/>
            <a:ext cx="3932582" cy="1686046"/>
          </a:xfrm>
          <a:prstGeom prst="rect">
            <a:avLst/>
          </a:prstGeom>
          <a:noFill/>
          <a:ln w="9525">
            <a:solidFill>
              <a:schemeClr val="tx1">
                <a:lumMod val="65000"/>
                <a:lumOff val="35000"/>
              </a:schemeClr>
            </a:solidFill>
            <a:miter lim="800000"/>
            <a:headEnd/>
            <a:tailEnd/>
          </a:ln>
        </p:spPr>
      </p:pic>
    </p:spTree>
    <p:extLst>
      <p:ext uri="{BB962C8B-B14F-4D97-AF65-F5344CB8AC3E}">
        <p14:creationId xmlns:p14="http://schemas.microsoft.com/office/powerpoint/2010/main" val="2377454158"/>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738664"/>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2400" b="1" dirty="0">
                <a:ln/>
                <a:solidFill>
                  <a:schemeClr val="tx1"/>
                </a:solidFill>
              </a:rPr>
              <a:t> 1 - 04</a:t>
            </a:r>
            <a:br>
              <a:rPr lang="en-US" sz="2400" b="1" dirty="0">
                <a:ln/>
                <a:solidFill>
                  <a:schemeClr val="tx1"/>
                </a:solidFill>
              </a:rPr>
            </a:br>
            <a:r>
              <a:rPr lang="en-US" sz="2400" b="1" dirty="0">
                <a:ln/>
                <a:solidFill>
                  <a:schemeClr val="tx1"/>
                </a:solidFill>
              </a:rPr>
              <a:t>Technology </a:t>
            </a:r>
            <a:r>
              <a:rPr lang="en-US" sz="2400" b="1" dirty="0" err="1">
                <a:ln/>
                <a:solidFill>
                  <a:schemeClr val="tx1"/>
                </a:solidFill>
              </a:rPr>
              <a:t>Upgradation</a:t>
            </a:r>
            <a:r>
              <a:rPr lang="en-US" sz="2400" b="1" dirty="0">
                <a:ln/>
                <a:solidFill>
                  <a:schemeClr val="tx1"/>
                </a:solidFill>
              </a:rPr>
              <a:t> (A-1)</a:t>
            </a:r>
            <a:endParaRPr lang="en-IN" sz="2400" b="1" dirty="0">
              <a:ln/>
              <a:solidFill>
                <a:schemeClr val="tx1"/>
              </a:solidFill>
            </a:endParaRPr>
          </a:p>
        </p:txBody>
      </p:sp>
    </p:spTree>
    <p:extLst>
      <p:ext uri="{BB962C8B-B14F-4D97-AF65-F5344CB8AC3E}">
        <p14:creationId xmlns:p14="http://schemas.microsoft.com/office/powerpoint/2010/main" val="1908763052"/>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59cda89b3baf1daef4530a278dd742cfb571"/>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0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4.xml><?xml version="1.0" encoding="utf-8"?>
<p:tagLst xmlns:a="http://schemas.openxmlformats.org/drawingml/2006/main" xmlns:r="http://schemas.openxmlformats.org/officeDocument/2006/relationships" xmlns:p="http://schemas.openxmlformats.org/presentationml/2006/main">
  <p:tag name="NAME" val="Moon"/>
</p:tagLst>
</file>

<file path=ppt/tags/tag105.xml><?xml version="1.0" encoding="utf-8"?>
<p:tagLst xmlns:a="http://schemas.openxmlformats.org/drawingml/2006/main" xmlns:r="http://schemas.openxmlformats.org/officeDocument/2006/relationships" xmlns:p="http://schemas.openxmlformats.org/presentationml/2006/main">
  <p:tag name="NAME" val="Moon"/>
</p:tagLst>
</file>

<file path=ppt/tags/tag106.xml><?xml version="1.0" encoding="utf-8"?>
<p:tagLst xmlns:a="http://schemas.openxmlformats.org/drawingml/2006/main" xmlns:r="http://schemas.openxmlformats.org/officeDocument/2006/relationships" xmlns:p="http://schemas.openxmlformats.org/presentationml/2006/main">
  <p:tag name="NAME" val="Moon"/>
</p:tagLst>
</file>

<file path=ppt/tags/tag107.xml><?xml version="1.0" encoding="utf-8"?>
<p:tagLst xmlns:a="http://schemas.openxmlformats.org/drawingml/2006/main" xmlns:r="http://schemas.openxmlformats.org/officeDocument/2006/relationships" xmlns:p="http://schemas.openxmlformats.org/presentationml/2006/main">
  <p:tag name="NAME" val="Moon"/>
</p:tagLst>
</file>

<file path=ppt/tags/tag108.xml><?xml version="1.0" encoding="utf-8"?>
<p:tagLst xmlns:a="http://schemas.openxmlformats.org/drawingml/2006/main" xmlns:r="http://schemas.openxmlformats.org/officeDocument/2006/relationships" xmlns:p="http://schemas.openxmlformats.org/presentationml/2006/main">
  <p:tag name="NAME" val="Moon"/>
</p:tagLst>
</file>

<file path=ppt/tags/tag10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126.xml><?xml version="1.0" encoding="utf-8"?>
<p:tagLst xmlns:a="http://schemas.openxmlformats.org/drawingml/2006/main" xmlns:r="http://schemas.openxmlformats.org/officeDocument/2006/relationships" xmlns:p="http://schemas.openxmlformats.org/presentationml/2006/main">
  <p:tag name="NAME" val="Moon"/>
</p:tagLst>
</file>

<file path=ppt/tags/tag127.xml><?xml version="1.0" encoding="utf-8"?>
<p:tagLst xmlns:a="http://schemas.openxmlformats.org/drawingml/2006/main" xmlns:r="http://schemas.openxmlformats.org/officeDocument/2006/relationships" xmlns:p="http://schemas.openxmlformats.org/presentationml/2006/main">
  <p:tag name="NAME" val="Moon"/>
</p:tagLst>
</file>

<file path=ppt/tags/tag128.xml><?xml version="1.0" encoding="utf-8"?>
<p:tagLst xmlns:a="http://schemas.openxmlformats.org/drawingml/2006/main" xmlns:r="http://schemas.openxmlformats.org/officeDocument/2006/relationships" xmlns:p="http://schemas.openxmlformats.org/presentationml/2006/main">
  <p:tag name="NAME" val="Moon"/>
</p:tagLst>
</file>

<file path=ppt/tags/tag129.xml><?xml version="1.0" encoding="utf-8"?>
<p:tagLst xmlns:a="http://schemas.openxmlformats.org/drawingml/2006/main" xmlns:r="http://schemas.openxmlformats.org/officeDocument/2006/relationships" xmlns:p="http://schemas.openxmlformats.org/presentationml/2006/main">
  <p:tag name="NAME" val="Moon"/>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0.xml><?xml version="1.0" encoding="utf-8"?>
<p:tagLst xmlns:a="http://schemas.openxmlformats.org/drawingml/2006/main" xmlns:r="http://schemas.openxmlformats.org/officeDocument/2006/relationships" xmlns:p="http://schemas.openxmlformats.org/presentationml/2006/main">
  <p:tag name="NAME" val="Moon"/>
</p:tagLst>
</file>

<file path=ppt/tags/tag13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3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NAME" val="Moon"/>
</p:tagLst>
</file>

<file path=ppt/tags/tag149.xml><?xml version="1.0" encoding="utf-8"?>
<p:tagLst xmlns:a="http://schemas.openxmlformats.org/drawingml/2006/main" xmlns:r="http://schemas.openxmlformats.org/officeDocument/2006/relationships" xmlns:p="http://schemas.openxmlformats.org/presentationml/2006/main">
  <p:tag name="NAME" val="Moon"/>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5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166.xml><?xml version="1.0" encoding="utf-8"?>
<p:tagLst xmlns:a="http://schemas.openxmlformats.org/drawingml/2006/main" xmlns:r="http://schemas.openxmlformats.org/officeDocument/2006/relationships" xmlns:p="http://schemas.openxmlformats.org/presentationml/2006/main">
  <p:tag name="NAME" val="Moon"/>
</p:tagLst>
</file>

<file path=ppt/tags/tag167.xml><?xml version="1.0" encoding="utf-8"?>
<p:tagLst xmlns:a="http://schemas.openxmlformats.org/drawingml/2006/main" xmlns:r="http://schemas.openxmlformats.org/officeDocument/2006/relationships" xmlns:p="http://schemas.openxmlformats.org/presentationml/2006/main">
  <p:tag name="NAME" val="Moon"/>
</p:tagLst>
</file>

<file path=ppt/tags/tag168.xml><?xml version="1.0" encoding="utf-8"?>
<p:tagLst xmlns:a="http://schemas.openxmlformats.org/drawingml/2006/main" xmlns:r="http://schemas.openxmlformats.org/officeDocument/2006/relationships" xmlns:p="http://schemas.openxmlformats.org/presentationml/2006/main">
  <p:tag name="NAME" val="Moon"/>
</p:tagLst>
</file>

<file path=ppt/tags/tag169.xml><?xml version="1.0" encoding="utf-8"?>
<p:tagLst xmlns:a="http://schemas.openxmlformats.org/drawingml/2006/main" xmlns:r="http://schemas.openxmlformats.org/officeDocument/2006/relationships" xmlns:p="http://schemas.openxmlformats.org/presentationml/2006/main">
  <p:tag name="NAME" val="Moon"/>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0.xml><?xml version="1.0" encoding="utf-8"?>
<p:tagLst xmlns:a="http://schemas.openxmlformats.org/drawingml/2006/main" xmlns:r="http://schemas.openxmlformats.org/officeDocument/2006/relationships" xmlns:p="http://schemas.openxmlformats.org/presentationml/2006/main">
  <p:tag name="NAME" val="Moon"/>
</p:tagLst>
</file>

<file path=ppt/tags/tag17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7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7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7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186.xml><?xml version="1.0" encoding="utf-8"?>
<p:tagLst xmlns:a="http://schemas.openxmlformats.org/drawingml/2006/main" xmlns:r="http://schemas.openxmlformats.org/officeDocument/2006/relationships" xmlns:p="http://schemas.openxmlformats.org/presentationml/2006/main">
  <p:tag name="NAME" val="Moon"/>
</p:tagLst>
</file>

<file path=ppt/tags/tag187.xml><?xml version="1.0" encoding="utf-8"?>
<p:tagLst xmlns:a="http://schemas.openxmlformats.org/drawingml/2006/main" xmlns:r="http://schemas.openxmlformats.org/officeDocument/2006/relationships" xmlns:p="http://schemas.openxmlformats.org/presentationml/2006/main">
  <p:tag name="NAME" val="Moon"/>
</p:tagLst>
</file>

<file path=ppt/tags/tag188.xml><?xml version="1.0" encoding="utf-8"?>
<p:tagLst xmlns:a="http://schemas.openxmlformats.org/drawingml/2006/main" xmlns:r="http://schemas.openxmlformats.org/officeDocument/2006/relationships" xmlns:p="http://schemas.openxmlformats.org/presentationml/2006/main">
  <p:tag name="NAME" val="Moon"/>
</p:tagLst>
</file>

<file path=ppt/tags/tag189.xml><?xml version="1.0" encoding="utf-8"?>
<p:tagLst xmlns:a="http://schemas.openxmlformats.org/drawingml/2006/main" xmlns:r="http://schemas.openxmlformats.org/officeDocument/2006/relationships" xmlns:p="http://schemas.openxmlformats.org/presentationml/2006/main">
  <p:tag name="NAME" val="Moon"/>
</p:tagLst>
</file>

<file path=ppt/tags/tag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NAME" val="Moon"/>
</p:tagLst>
</file>

<file path=ppt/tags/tag19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9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9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0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0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0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6.xml><?xml version="1.0" encoding="utf-8"?>
<p:tagLst xmlns:a="http://schemas.openxmlformats.org/drawingml/2006/main" xmlns:r="http://schemas.openxmlformats.org/officeDocument/2006/relationships" xmlns:p="http://schemas.openxmlformats.org/presentationml/2006/main">
  <p:tag name="NAME" val="Moon"/>
</p:tagLst>
</file>

<file path=ppt/tags/tag207.xml><?xml version="1.0" encoding="utf-8"?>
<p:tagLst xmlns:a="http://schemas.openxmlformats.org/drawingml/2006/main" xmlns:r="http://schemas.openxmlformats.org/officeDocument/2006/relationships" xmlns:p="http://schemas.openxmlformats.org/presentationml/2006/main">
  <p:tag name="NAME" val="Moon"/>
</p:tagLst>
</file>

<file path=ppt/tags/tag208.xml><?xml version="1.0" encoding="utf-8"?>
<p:tagLst xmlns:a="http://schemas.openxmlformats.org/drawingml/2006/main" xmlns:r="http://schemas.openxmlformats.org/officeDocument/2006/relationships" xmlns:p="http://schemas.openxmlformats.org/presentationml/2006/main">
  <p:tag name="NAME" val="Moon"/>
</p:tagLst>
</file>

<file path=ppt/tags/tag209.xml><?xml version="1.0" encoding="utf-8"?>
<p:tagLst xmlns:a="http://schemas.openxmlformats.org/drawingml/2006/main" xmlns:r="http://schemas.openxmlformats.org/officeDocument/2006/relationships" xmlns:p="http://schemas.openxmlformats.org/presentationml/2006/main">
  <p:tag name="NAME" val="Moon"/>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NAME" val="Moon"/>
</p:tagLst>
</file>

<file path=ppt/tags/tag2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1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1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2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2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NAME" val="Logo"/>
</p:tagLst>
</file>

<file path=ppt/tags/tag226.xml><?xml version="1.0" encoding="utf-8"?>
<p:tagLst xmlns:a="http://schemas.openxmlformats.org/drawingml/2006/main" xmlns:r="http://schemas.openxmlformats.org/officeDocument/2006/relationships" xmlns:p="http://schemas.openxmlformats.org/presentationml/2006/main">
  <p:tag name="NAME" val="Logo"/>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NAME" val="Moon"/>
</p:tagLst>
</file>

<file path=ppt/tags/tag232.xml><?xml version="1.0" encoding="utf-8"?>
<p:tagLst xmlns:a="http://schemas.openxmlformats.org/drawingml/2006/main" xmlns:r="http://schemas.openxmlformats.org/officeDocument/2006/relationships" xmlns:p="http://schemas.openxmlformats.org/presentationml/2006/main">
  <p:tag name="NAME" val="Moon"/>
</p:tagLst>
</file>

<file path=ppt/tags/tag233.xml><?xml version="1.0" encoding="utf-8"?>
<p:tagLst xmlns:a="http://schemas.openxmlformats.org/drawingml/2006/main" xmlns:r="http://schemas.openxmlformats.org/officeDocument/2006/relationships" xmlns:p="http://schemas.openxmlformats.org/presentationml/2006/main">
  <p:tag name="NAME" val="Moon"/>
</p:tagLst>
</file>

<file path=ppt/tags/tag234.xml><?xml version="1.0" encoding="utf-8"?>
<p:tagLst xmlns:a="http://schemas.openxmlformats.org/drawingml/2006/main" xmlns:r="http://schemas.openxmlformats.org/officeDocument/2006/relationships" xmlns:p="http://schemas.openxmlformats.org/presentationml/2006/main">
  <p:tag name="NAME" val="Moon"/>
</p:tagLst>
</file>

<file path=ppt/tags/tag23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3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3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4.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4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4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4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4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4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4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4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5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51.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52.xml><?xml version="1.0" encoding="utf-8"?>
<p:tagLst xmlns:a="http://schemas.openxmlformats.org/drawingml/2006/main" xmlns:r="http://schemas.openxmlformats.org/officeDocument/2006/relationships" xmlns:p="http://schemas.openxmlformats.org/presentationml/2006/main">
  <p:tag name="NAME" val="Moon"/>
</p:tagLst>
</file>

<file path=ppt/tags/tag253.xml><?xml version="1.0" encoding="utf-8"?>
<p:tagLst xmlns:a="http://schemas.openxmlformats.org/drawingml/2006/main" xmlns:r="http://schemas.openxmlformats.org/officeDocument/2006/relationships" xmlns:p="http://schemas.openxmlformats.org/presentationml/2006/main">
  <p:tag name="NAME" val="Moon"/>
</p:tagLst>
</file>

<file path=ppt/tags/tag254.xml><?xml version="1.0" encoding="utf-8"?>
<p:tagLst xmlns:a="http://schemas.openxmlformats.org/drawingml/2006/main" xmlns:r="http://schemas.openxmlformats.org/officeDocument/2006/relationships" xmlns:p="http://schemas.openxmlformats.org/presentationml/2006/main">
  <p:tag name="NAME" val="Moon"/>
</p:tagLst>
</file>

<file path=ppt/tags/tag255.xml><?xml version="1.0" encoding="utf-8"?>
<p:tagLst xmlns:a="http://schemas.openxmlformats.org/drawingml/2006/main" xmlns:r="http://schemas.openxmlformats.org/officeDocument/2006/relationships" xmlns:p="http://schemas.openxmlformats.org/presentationml/2006/main">
  <p:tag name="NAME" val="Moon"/>
</p:tagLst>
</file>

<file path=ppt/tags/tag256.xml><?xml version="1.0" encoding="utf-8"?>
<p:tagLst xmlns:a="http://schemas.openxmlformats.org/drawingml/2006/main" xmlns:r="http://schemas.openxmlformats.org/officeDocument/2006/relationships" xmlns:p="http://schemas.openxmlformats.org/presentationml/2006/main">
  <p:tag name="NAME" val="Moon"/>
</p:tagLst>
</file>

<file path=ppt/tags/tag25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5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5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6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6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6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6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6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69.xml><?xml version="1.0" encoding="utf-8"?>
<p:tagLst xmlns:a="http://schemas.openxmlformats.org/drawingml/2006/main" xmlns:r="http://schemas.openxmlformats.org/officeDocument/2006/relationships" xmlns:p="http://schemas.openxmlformats.org/presentationml/2006/main">
  <p:tag name="NAME" val="Moon"/>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70.xml><?xml version="1.0" encoding="utf-8"?>
<p:tagLst xmlns:a="http://schemas.openxmlformats.org/drawingml/2006/main" xmlns:r="http://schemas.openxmlformats.org/officeDocument/2006/relationships" xmlns:p="http://schemas.openxmlformats.org/presentationml/2006/main">
  <p:tag name="NAME" val="Moon"/>
</p:tagLst>
</file>

<file path=ppt/tags/tag271.xml><?xml version="1.0" encoding="utf-8"?>
<p:tagLst xmlns:a="http://schemas.openxmlformats.org/drawingml/2006/main" xmlns:r="http://schemas.openxmlformats.org/officeDocument/2006/relationships" xmlns:p="http://schemas.openxmlformats.org/presentationml/2006/main">
  <p:tag name="NAME" val="Moon"/>
</p:tagLst>
</file>

<file path=ppt/tags/tag272.xml><?xml version="1.0" encoding="utf-8"?>
<p:tagLst xmlns:a="http://schemas.openxmlformats.org/drawingml/2006/main" xmlns:r="http://schemas.openxmlformats.org/officeDocument/2006/relationships" xmlns:p="http://schemas.openxmlformats.org/presentationml/2006/main">
  <p:tag name="NAME" val="Moon"/>
</p:tagLst>
</file>

<file path=ppt/tags/tag273.xml><?xml version="1.0" encoding="utf-8"?>
<p:tagLst xmlns:a="http://schemas.openxmlformats.org/drawingml/2006/main" xmlns:r="http://schemas.openxmlformats.org/officeDocument/2006/relationships" xmlns:p="http://schemas.openxmlformats.org/presentationml/2006/main">
  <p:tag name="NAME" val="Moon"/>
</p:tagLst>
</file>

<file path=ppt/tags/tag27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7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7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7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78.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27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8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8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NAME" val="Moon"/>
</p:tagLst>
</file>

<file path=ppt/tags/tag29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91.xml><?xml version="1.0" encoding="utf-8"?>
<p:tagLst xmlns:a="http://schemas.openxmlformats.org/drawingml/2006/main" xmlns:r="http://schemas.openxmlformats.org/officeDocument/2006/relationships" xmlns:p="http://schemas.openxmlformats.org/presentationml/2006/main">
  <p:tag name="NAME" val="Moon"/>
</p:tagLst>
</file>

<file path=ppt/tags/tag292.xml><?xml version="1.0" encoding="utf-8"?>
<p:tagLst xmlns:a="http://schemas.openxmlformats.org/drawingml/2006/main" xmlns:r="http://schemas.openxmlformats.org/officeDocument/2006/relationships" xmlns:p="http://schemas.openxmlformats.org/presentationml/2006/main">
  <p:tag name="NAME" val="Moon"/>
</p:tagLst>
</file>

<file path=ppt/tags/tag293.xml><?xml version="1.0" encoding="utf-8"?>
<p:tagLst xmlns:a="http://schemas.openxmlformats.org/drawingml/2006/main" xmlns:r="http://schemas.openxmlformats.org/officeDocument/2006/relationships" xmlns:p="http://schemas.openxmlformats.org/presentationml/2006/main">
  <p:tag name="NAME" val="Moon"/>
</p:tagLst>
</file>

<file path=ppt/tags/tag294.xml><?xml version="1.0" encoding="utf-8"?>
<p:tagLst xmlns:a="http://schemas.openxmlformats.org/drawingml/2006/main" xmlns:r="http://schemas.openxmlformats.org/officeDocument/2006/relationships" xmlns:p="http://schemas.openxmlformats.org/presentationml/2006/main">
  <p:tag name="NAME" val="Moon"/>
</p:tagLst>
</file>

<file path=ppt/tags/tag295.xml><?xml version="1.0" encoding="utf-8"?>
<p:tagLst xmlns:a="http://schemas.openxmlformats.org/drawingml/2006/main" xmlns:r="http://schemas.openxmlformats.org/officeDocument/2006/relationships" xmlns:p="http://schemas.openxmlformats.org/presentationml/2006/main">
  <p:tag name="NAME" val="Moon"/>
</p:tagLst>
</file>

<file path=ppt/tags/tag29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29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9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29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0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0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0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0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0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1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11.xml><?xml version="1.0" encoding="utf-8"?>
<p:tagLst xmlns:a="http://schemas.openxmlformats.org/drawingml/2006/main" xmlns:r="http://schemas.openxmlformats.org/officeDocument/2006/relationships" xmlns:p="http://schemas.openxmlformats.org/presentationml/2006/main">
  <p:tag name="NAME" val="Moon"/>
</p:tagLst>
</file>

<file path=ppt/tags/tag312.xml><?xml version="1.0" encoding="utf-8"?>
<p:tagLst xmlns:a="http://schemas.openxmlformats.org/drawingml/2006/main" xmlns:r="http://schemas.openxmlformats.org/officeDocument/2006/relationships" xmlns:p="http://schemas.openxmlformats.org/presentationml/2006/main">
  <p:tag name="NAME" val="Moon"/>
</p:tagLst>
</file>

<file path=ppt/tags/tag313.xml><?xml version="1.0" encoding="utf-8"?>
<p:tagLst xmlns:a="http://schemas.openxmlformats.org/drawingml/2006/main" xmlns:r="http://schemas.openxmlformats.org/officeDocument/2006/relationships" xmlns:p="http://schemas.openxmlformats.org/presentationml/2006/main">
  <p:tag name="NAME" val="Moon"/>
</p:tagLst>
</file>

<file path=ppt/tags/tag314.xml><?xml version="1.0" encoding="utf-8"?>
<p:tagLst xmlns:a="http://schemas.openxmlformats.org/drawingml/2006/main" xmlns:r="http://schemas.openxmlformats.org/officeDocument/2006/relationships" xmlns:p="http://schemas.openxmlformats.org/presentationml/2006/main">
  <p:tag name="NAME" val="Moon"/>
</p:tagLst>
</file>

<file path=ppt/tags/tag315.xml><?xml version="1.0" encoding="utf-8"?>
<p:tagLst xmlns:a="http://schemas.openxmlformats.org/drawingml/2006/main" xmlns:r="http://schemas.openxmlformats.org/officeDocument/2006/relationships" xmlns:p="http://schemas.openxmlformats.org/presentationml/2006/main">
  <p:tag name="NAME" val="Moon"/>
</p:tagLst>
</file>

<file path=ppt/tags/tag31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1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2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2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2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3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31.xml><?xml version="1.0" encoding="utf-8"?>
<p:tagLst xmlns:a="http://schemas.openxmlformats.org/drawingml/2006/main" xmlns:r="http://schemas.openxmlformats.org/officeDocument/2006/relationships" xmlns:p="http://schemas.openxmlformats.org/presentationml/2006/main">
  <p:tag name="NAME" val="Moon"/>
</p:tagLst>
</file>

<file path=ppt/tags/tag332.xml><?xml version="1.0" encoding="utf-8"?>
<p:tagLst xmlns:a="http://schemas.openxmlformats.org/drawingml/2006/main" xmlns:r="http://schemas.openxmlformats.org/officeDocument/2006/relationships" xmlns:p="http://schemas.openxmlformats.org/presentationml/2006/main">
  <p:tag name="NAME" val="Moon"/>
</p:tagLst>
</file>

<file path=ppt/tags/tag333.xml><?xml version="1.0" encoding="utf-8"?>
<p:tagLst xmlns:a="http://schemas.openxmlformats.org/drawingml/2006/main" xmlns:r="http://schemas.openxmlformats.org/officeDocument/2006/relationships" xmlns:p="http://schemas.openxmlformats.org/presentationml/2006/main">
  <p:tag name="NAME" val="Moon"/>
</p:tagLst>
</file>

<file path=ppt/tags/tag334.xml><?xml version="1.0" encoding="utf-8"?>
<p:tagLst xmlns:a="http://schemas.openxmlformats.org/drawingml/2006/main" xmlns:r="http://schemas.openxmlformats.org/officeDocument/2006/relationships" xmlns:p="http://schemas.openxmlformats.org/presentationml/2006/main">
  <p:tag name="NAME" val="Moon"/>
</p:tagLst>
</file>

<file path=ppt/tags/tag335.xml><?xml version="1.0" encoding="utf-8"?>
<p:tagLst xmlns:a="http://schemas.openxmlformats.org/drawingml/2006/main" xmlns:r="http://schemas.openxmlformats.org/officeDocument/2006/relationships" xmlns:p="http://schemas.openxmlformats.org/presentationml/2006/main">
  <p:tag name="NAME" val="Moon"/>
</p:tagLst>
</file>

<file path=ppt/tags/tag33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3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3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3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4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4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4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4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4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4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4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4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5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51.xml><?xml version="1.0" encoding="utf-8"?>
<p:tagLst xmlns:a="http://schemas.openxmlformats.org/drawingml/2006/main" xmlns:r="http://schemas.openxmlformats.org/officeDocument/2006/relationships" xmlns:p="http://schemas.openxmlformats.org/presentationml/2006/main">
  <p:tag name="NAME" val="Moon"/>
</p:tagLst>
</file>

<file path=ppt/tags/tag352.xml><?xml version="1.0" encoding="utf-8"?>
<p:tagLst xmlns:a="http://schemas.openxmlformats.org/drawingml/2006/main" xmlns:r="http://schemas.openxmlformats.org/officeDocument/2006/relationships" xmlns:p="http://schemas.openxmlformats.org/presentationml/2006/main">
  <p:tag name="NAME" val="Moon"/>
</p:tagLst>
</file>

<file path=ppt/tags/tag353.xml><?xml version="1.0" encoding="utf-8"?>
<p:tagLst xmlns:a="http://schemas.openxmlformats.org/drawingml/2006/main" xmlns:r="http://schemas.openxmlformats.org/officeDocument/2006/relationships" xmlns:p="http://schemas.openxmlformats.org/presentationml/2006/main">
  <p:tag name="NAME" val="Moon"/>
</p:tagLst>
</file>

<file path=ppt/tags/tag354.xml><?xml version="1.0" encoding="utf-8"?>
<p:tagLst xmlns:a="http://schemas.openxmlformats.org/drawingml/2006/main" xmlns:r="http://schemas.openxmlformats.org/officeDocument/2006/relationships" xmlns:p="http://schemas.openxmlformats.org/presentationml/2006/main">
  <p:tag name="NAME" val="Moon"/>
</p:tagLst>
</file>

<file path=ppt/tags/tag355.xml><?xml version="1.0" encoding="utf-8"?>
<p:tagLst xmlns:a="http://schemas.openxmlformats.org/drawingml/2006/main" xmlns:r="http://schemas.openxmlformats.org/officeDocument/2006/relationships" xmlns:p="http://schemas.openxmlformats.org/presentationml/2006/main">
  <p:tag name="NAME" val="Moon"/>
</p:tagLst>
</file>

<file path=ppt/tags/tag35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5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5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5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6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6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6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71.xml><?xml version="1.0" encoding="utf-8"?>
<p:tagLst xmlns:a="http://schemas.openxmlformats.org/drawingml/2006/main" xmlns:r="http://schemas.openxmlformats.org/officeDocument/2006/relationships" xmlns:p="http://schemas.openxmlformats.org/presentationml/2006/main">
  <p:tag name="NAME" val="Moon"/>
</p:tagLst>
</file>

<file path=ppt/tags/tag372.xml><?xml version="1.0" encoding="utf-8"?>
<p:tagLst xmlns:a="http://schemas.openxmlformats.org/drawingml/2006/main" xmlns:r="http://schemas.openxmlformats.org/officeDocument/2006/relationships" xmlns:p="http://schemas.openxmlformats.org/presentationml/2006/main">
  <p:tag name="NAME" val="Moon"/>
</p:tagLst>
</file>

<file path=ppt/tags/tag373.xml><?xml version="1.0" encoding="utf-8"?>
<p:tagLst xmlns:a="http://schemas.openxmlformats.org/drawingml/2006/main" xmlns:r="http://schemas.openxmlformats.org/officeDocument/2006/relationships" xmlns:p="http://schemas.openxmlformats.org/presentationml/2006/main">
  <p:tag name="NAME" val="Moon"/>
</p:tagLst>
</file>

<file path=ppt/tags/tag374.xml><?xml version="1.0" encoding="utf-8"?>
<p:tagLst xmlns:a="http://schemas.openxmlformats.org/drawingml/2006/main" xmlns:r="http://schemas.openxmlformats.org/officeDocument/2006/relationships" xmlns:p="http://schemas.openxmlformats.org/presentationml/2006/main">
  <p:tag name="NAME" val="Moon"/>
</p:tagLst>
</file>

<file path=ppt/tags/tag375.xml><?xml version="1.0" encoding="utf-8"?>
<p:tagLst xmlns:a="http://schemas.openxmlformats.org/drawingml/2006/main" xmlns:r="http://schemas.openxmlformats.org/officeDocument/2006/relationships" xmlns:p="http://schemas.openxmlformats.org/presentationml/2006/main">
  <p:tag name="NAME" val="Moon"/>
</p:tagLst>
</file>

<file path=ppt/tags/tag37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7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7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7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8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8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38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8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90.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391.xml><?xml version="1.0" encoding="utf-8"?>
<p:tagLst xmlns:a="http://schemas.openxmlformats.org/drawingml/2006/main" xmlns:r="http://schemas.openxmlformats.org/officeDocument/2006/relationships" xmlns:p="http://schemas.openxmlformats.org/presentationml/2006/main">
  <p:tag name="NAME" val="Moon"/>
</p:tagLst>
</file>

<file path=ppt/tags/tag392.xml><?xml version="1.0" encoding="utf-8"?>
<p:tagLst xmlns:a="http://schemas.openxmlformats.org/drawingml/2006/main" xmlns:r="http://schemas.openxmlformats.org/officeDocument/2006/relationships" xmlns:p="http://schemas.openxmlformats.org/presentationml/2006/main">
  <p:tag name="NAME" val="Moon"/>
</p:tagLst>
</file>

<file path=ppt/tags/tag393.xml><?xml version="1.0" encoding="utf-8"?>
<p:tagLst xmlns:a="http://schemas.openxmlformats.org/drawingml/2006/main" xmlns:r="http://schemas.openxmlformats.org/officeDocument/2006/relationships" xmlns:p="http://schemas.openxmlformats.org/presentationml/2006/main">
  <p:tag name="NAME" val="Moon"/>
</p:tagLst>
</file>

<file path=ppt/tags/tag394.xml><?xml version="1.0" encoding="utf-8"?>
<p:tagLst xmlns:a="http://schemas.openxmlformats.org/drawingml/2006/main" xmlns:r="http://schemas.openxmlformats.org/officeDocument/2006/relationships" xmlns:p="http://schemas.openxmlformats.org/presentationml/2006/main">
  <p:tag name="NAME" val="Moon"/>
</p:tagLst>
</file>

<file path=ppt/tags/tag395.xml><?xml version="1.0" encoding="utf-8"?>
<p:tagLst xmlns:a="http://schemas.openxmlformats.org/drawingml/2006/main" xmlns:r="http://schemas.openxmlformats.org/officeDocument/2006/relationships" xmlns:p="http://schemas.openxmlformats.org/presentationml/2006/main">
  <p:tag name="NAME" val="Moon"/>
</p:tagLst>
</file>

<file path=ppt/tags/tag39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9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9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9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40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4.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0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0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NAME" val="SingleBoat"/>
</p:tagLst>
</file>

<file path=ppt/tags/tag434.xml><?xml version="1.0" encoding="utf-8"?>
<p:tagLst xmlns:a="http://schemas.openxmlformats.org/drawingml/2006/main" xmlns:r="http://schemas.openxmlformats.org/officeDocument/2006/relationships" xmlns:p="http://schemas.openxmlformats.org/presentationml/2006/main">
  <p:tag name="NAME" val="SingleBoatShape"/>
</p:tagLst>
</file>

<file path=ppt/tags/tag435.xml><?xml version="1.0" encoding="utf-8"?>
<p:tagLst xmlns:a="http://schemas.openxmlformats.org/drawingml/2006/main" xmlns:r="http://schemas.openxmlformats.org/officeDocument/2006/relationships" xmlns:p="http://schemas.openxmlformats.org/presentationml/2006/main">
  <p:tag name="NAME" val="SingleBoatText"/>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NAME" val="Rectangle"/>
</p:tagLst>
</file>

<file path=ppt/tags/tag438.xml><?xml version="1.0" encoding="utf-8"?>
<p:tagLst xmlns:a="http://schemas.openxmlformats.org/drawingml/2006/main" xmlns:r="http://schemas.openxmlformats.org/officeDocument/2006/relationships" xmlns:p="http://schemas.openxmlformats.org/presentationml/2006/main">
  <p:tag name="NAME" val="Rectangle"/>
</p:tagLst>
</file>

<file path=ppt/tags/tag439.xml><?xml version="1.0" encoding="utf-8"?>
<p:tagLst xmlns:a="http://schemas.openxmlformats.org/drawingml/2006/main" xmlns:r="http://schemas.openxmlformats.org/officeDocument/2006/relationships" xmlns:p="http://schemas.openxmlformats.org/presentationml/2006/main">
  <p:tag name="NAME" val="Rectangl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NAME" val="Rectangl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NAME" val="SingleBoat"/>
</p:tagLst>
</file>

<file path=ppt/tags/tag443.xml><?xml version="1.0" encoding="utf-8"?>
<p:tagLst xmlns:a="http://schemas.openxmlformats.org/drawingml/2006/main" xmlns:r="http://schemas.openxmlformats.org/officeDocument/2006/relationships" xmlns:p="http://schemas.openxmlformats.org/presentationml/2006/main">
  <p:tag name="NAME" val="SingleBoatShape"/>
</p:tagLst>
</file>

<file path=ppt/tags/tag444.xml><?xml version="1.0" encoding="utf-8"?>
<p:tagLst xmlns:a="http://schemas.openxmlformats.org/drawingml/2006/main" xmlns:r="http://schemas.openxmlformats.org/officeDocument/2006/relationships" xmlns:p="http://schemas.openxmlformats.org/presentationml/2006/main">
  <p:tag name="NAME" val="SingleBoatText"/>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46.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47.xml><?xml version="1.0" encoding="utf-8"?>
<p:tagLst xmlns:a="http://schemas.openxmlformats.org/drawingml/2006/main" xmlns:r="http://schemas.openxmlformats.org/officeDocument/2006/relationships" xmlns:p="http://schemas.openxmlformats.org/presentationml/2006/main">
  <p:tag name="NAME" val="Moon"/>
</p:tagLst>
</file>

<file path=ppt/tags/tag48.xml><?xml version="1.0" encoding="utf-8"?>
<p:tagLst xmlns:a="http://schemas.openxmlformats.org/drawingml/2006/main" xmlns:r="http://schemas.openxmlformats.org/officeDocument/2006/relationships" xmlns:p="http://schemas.openxmlformats.org/presentationml/2006/main">
  <p:tag name="NAME" val="Moon"/>
</p:tagLst>
</file>

<file path=ppt/tags/tag49.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NAME" val="Moon"/>
</p:tagLst>
</file>

<file path=ppt/tags/tag51.xml><?xml version="1.0" encoding="utf-8"?>
<p:tagLst xmlns:a="http://schemas.openxmlformats.org/drawingml/2006/main" xmlns:r="http://schemas.openxmlformats.org/officeDocument/2006/relationships" xmlns:p="http://schemas.openxmlformats.org/presentationml/2006/main">
  <p:tag name="NAME" val="Moon"/>
</p:tagLst>
</file>

<file path=ppt/tags/tag5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5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5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5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5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6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2.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6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64.xml><?xml version="1.0" encoding="utf-8"?>
<p:tagLst xmlns:a="http://schemas.openxmlformats.org/drawingml/2006/main" xmlns:r="http://schemas.openxmlformats.org/officeDocument/2006/relationships" xmlns:p="http://schemas.openxmlformats.org/presentationml/2006/main">
  <p:tag name="NAME" val="Moon"/>
</p:tagLst>
</file>

<file path=ppt/tags/tag65.xml><?xml version="1.0" encoding="utf-8"?>
<p:tagLst xmlns:a="http://schemas.openxmlformats.org/drawingml/2006/main" xmlns:r="http://schemas.openxmlformats.org/officeDocument/2006/relationships" xmlns:p="http://schemas.openxmlformats.org/presentationml/2006/main">
  <p:tag name="NAME" val="Moon"/>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86.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87.xml><?xml version="1.0" encoding="utf-8"?>
<p:tagLst xmlns:a="http://schemas.openxmlformats.org/drawingml/2006/main" xmlns:r="http://schemas.openxmlformats.org/officeDocument/2006/relationships" xmlns:p="http://schemas.openxmlformats.org/presentationml/2006/main">
  <p:tag name="NAME" val="Moon"/>
</p:tagLst>
</file>

<file path=ppt/tags/tag88.xml><?xml version="1.0" encoding="utf-8"?>
<p:tagLst xmlns:a="http://schemas.openxmlformats.org/drawingml/2006/main" xmlns:r="http://schemas.openxmlformats.org/officeDocument/2006/relationships" xmlns:p="http://schemas.openxmlformats.org/presentationml/2006/main">
  <p:tag name="NAME" val="Moon"/>
</p:tagLst>
</file>

<file path=ppt/tags/tag89.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0.xml><?xml version="1.0" encoding="utf-8"?>
<p:tagLst xmlns:a="http://schemas.openxmlformats.org/drawingml/2006/main" xmlns:r="http://schemas.openxmlformats.org/officeDocument/2006/relationships" xmlns:p="http://schemas.openxmlformats.org/presentationml/2006/main">
  <p:tag name="NAME" val="Moon"/>
</p:tagLst>
</file>

<file path=ppt/tags/tag91.xml><?xml version="1.0" encoding="utf-8"?>
<p:tagLst xmlns:a="http://schemas.openxmlformats.org/drawingml/2006/main" xmlns:r="http://schemas.openxmlformats.org/officeDocument/2006/relationships" xmlns:p="http://schemas.openxmlformats.org/presentationml/2006/main">
  <p:tag name="NAME" val="Moon"/>
</p:tagLst>
</file>

<file path=ppt/tags/tag9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9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6.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9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0.xml><?xml version="1.0" encoding="utf-8"?>
<a:theme xmlns:a="http://schemas.openxmlformats.org/drawingml/2006/main" name="blank">
  <a:themeElements>
    <a:clrScheme name="Firm Format 2">
      <a:dk1>
        <a:srgbClr val="000000"/>
      </a:dk1>
      <a:lt1>
        <a:srgbClr val="FFFFFF"/>
      </a:lt1>
      <a:dk2>
        <a:srgbClr val="002960"/>
      </a:dk2>
      <a:lt2>
        <a:srgbClr val="FFFFFF"/>
      </a:lt2>
      <a:accent1>
        <a:srgbClr val="C7E0FB"/>
      </a:accent1>
      <a:accent2>
        <a:srgbClr val="91B0FF"/>
      </a:accent2>
      <a:accent3>
        <a:srgbClr val="0066CC"/>
      </a:accent3>
      <a:accent4>
        <a:srgbClr val="002960"/>
      </a:accent4>
      <a:accent5>
        <a:srgbClr val="FF6600"/>
      </a:accent5>
      <a:accent6>
        <a:srgbClr val="808080"/>
      </a:accent6>
      <a:hlink>
        <a:srgbClr val="0066CC"/>
      </a:hlink>
      <a:folHlink>
        <a:srgbClr val="002960"/>
      </a:folHlink>
    </a:clrScheme>
    <a:fontScheme name="Century Gothic-Palatino Linotyp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Firm Format 1">
        <a:dk1>
          <a:srgbClr val="000000"/>
        </a:dk1>
        <a:lt1>
          <a:srgbClr val="FFFFFF"/>
        </a:lt1>
        <a:dk2>
          <a:srgbClr val="000000"/>
        </a:dk2>
        <a:lt2>
          <a:srgbClr val="FFFFFF"/>
        </a:lt2>
        <a:accent1>
          <a:srgbClr val="EAEAEA"/>
        </a:accent1>
        <a:accent2>
          <a:srgbClr val="D0D0D0"/>
        </a:accent2>
        <a:accent3>
          <a:srgbClr val="909090"/>
        </a:accent3>
        <a:accent4>
          <a:srgbClr val="606060"/>
        </a:accent4>
        <a:accent5>
          <a:srgbClr val="FF6600"/>
        </a:accent5>
        <a:accent6>
          <a:srgbClr val="808080"/>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Firm Format 2">
        <a:dk1>
          <a:srgbClr val="000000"/>
        </a:dk1>
        <a:lt1>
          <a:srgbClr val="FFFFFF"/>
        </a:lt1>
        <a:dk2>
          <a:srgbClr val="002960"/>
        </a:dk2>
        <a:lt2>
          <a:srgbClr val="FFFFFF"/>
        </a:lt2>
        <a:accent1>
          <a:srgbClr val="C7E0FB"/>
        </a:accent1>
        <a:accent2>
          <a:srgbClr val="91B0FF"/>
        </a:accent2>
        <a:accent3>
          <a:srgbClr val="0066CC"/>
        </a:accent3>
        <a:accent4>
          <a:srgbClr val="002960"/>
        </a:accent4>
        <a:accent5>
          <a:srgbClr val="FF6600"/>
        </a:accent5>
        <a:accent6>
          <a:srgbClr val="808080"/>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Firm Format 3">
        <a:dk1>
          <a:srgbClr val="000000"/>
        </a:dk1>
        <a:lt1>
          <a:srgbClr val="FFFFFF"/>
        </a:lt1>
        <a:dk2>
          <a:srgbClr val="002960"/>
        </a:dk2>
        <a:lt2>
          <a:srgbClr val="FFFFFF"/>
        </a:lt2>
        <a:accent1>
          <a:srgbClr val="C7E0FB"/>
        </a:accent1>
        <a:accent2>
          <a:srgbClr val="C7C293"/>
        </a:accent2>
        <a:accent3>
          <a:srgbClr val="50A2A0"/>
        </a:accent3>
        <a:accent4>
          <a:srgbClr val="002960"/>
        </a:accent4>
        <a:accent5>
          <a:srgbClr val="FF6600"/>
        </a:accent5>
        <a:accent6>
          <a:srgbClr val="808080"/>
        </a:accent6>
        <a:hlink>
          <a:srgbClr val="50A2A0"/>
        </a:hlink>
        <a:folHlink>
          <a:srgbClr val="00296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2.xml><?xml version="1.0" encoding="utf-8"?>
<a:theme xmlns:a="http://schemas.openxmlformats.org/drawingml/2006/main" name="10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3.xml><?xml version="1.0" encoding="utf-8"?>
<a:theme xmlns:a="http://schemas.openxmlformats.org/drawingml/2006/main" name="11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4.xml><?xml version="1.0" encoding="utf-8"?>
<a:theme xmlns:a="http://schemas.openxmlformats.org/drawingml/2006/main" name="12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5.xml><?xml version="1.0" encoding="utf-8"?>
<a:theme xmlns:a="http://schemas.openxmlformats.org/drawingml/2006/main" name="13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6.xml><?xml version="1.0" encoding="utf-8"?>
<a:theme xmlns:a="http://schemas.openxmlformats.org/drawingml/2006/main" name="14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7.xml><?xml version="1.0" encoding="utf-8"?>
<a:theme xmlns:a="http://schemas.openxmlformats.org/drawingml/2006/main" name="15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8.xml><?xml version="1.0" encoding="utf-8"?>
<a:theme xmlns:a="http://schemas.openxmlformats.org/drawingml/2006/main" name="16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4.xml><?xml version="1.0" encoding="utf-8"?>
<a:theme xmlns:a="http://schemas.openxmlformats.org/drawingml/2006/main" name="3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5.xml><?xml version="1.0" encoding="utf-8"?>
<a:theme xmlns:a="http://schemas.openxmlformats.org/drawingml/2006/main" name="4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6.xml><?xml version="1.0" encoding="utf-8"?>
<a:theme xmlns:a="http://schemas.openxmlformats.org/drawingml/2006/main" name="5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7.xml><?xml version="1.0" encoding="utf-8"?>
<a:theme xmlns:a="http://schemas.openxmlformats.org/drawingml/2006/main" name="6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8.xml><?xml version="1.0" encoding="utf-8"?>
<a:theme xmlns:a="http://schemas.openxmlformats.org/drawingml/2006/main" name="7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9.xml><?xml version="1.0" encoding="utf-8"?>
<a:theme xmlns:a="http://schemas.openxmlformats.org/drawingml/2006/main" name="8_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Override1.xml><?xml version="1.0" encoding="utf-8"?>
<a:themeOverride xmlns:a="http://schemas.openxmlformats.org/drawingml/2006/main">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themeOverride>
</file>

<file path=docProps/app.xml><?xml version="1.0" encoding="utf-8"?>
<Properties xmlns="http://schemas.openxmlformats.org/officeDocument/2006/extended-properties" xmlns:vt="http://schemas.openxmlformats.org/officeDocument/2006/docPropsVTypes">
  <TotalTime>3255</TotalTime>
  <Words>12025</Words>
  <Application>Microsoft Office PowerPoint</Application>
  <PresentationFormat>On-screen Show (4:3)</PresentationFormat>
  <Paragraphs>3212</Paragraphs>
  <Slides>370</Slides>
  <Notes>302</Notes>
  <HiddenSlides>4</HiddenSlides>
  <MMClips>0</MMClips>
  <ScaleCrop>false</ScaleCrop>
  <HeadingPairs>
    <vt:vector size="8" baseType="variant">
      <vt:variant>
        <vt:lpstr>Fonts Used</vt:lpstr>
      </vt:variant>
      <vt:variant>
        <vt:i4>23</vt:i4>
      </vt:variant>
      <vt:variant>
        <vt:lpstr>Theme</vt:lpstr>
      </vt:variant>
      <vt:variant>
        <vt:i4>18</vt:i4>
      </vt:variant>
      <vt:variant>
        <vt:lpstr>Embedded OLE Servers</vt:lpstr>
      </vt:variant>
      <vt:variant>
        <vt:i4>5</vt:i4>
      </vt:variant>
      <vt:variant>
        <vt:lpstr>Slide Titles</vt:lpstr>
      </vt:variant>
      <vt:variant>
        <vt:i4>370</vt:i4>
      </vt:variant>
    </vt:vector>
  </HeadingPairs>
  <TitlesOfParts>
    <vt:vector size="416" baseType="lpstr">
      <vt:lpstr>Arial Unicode MS</vt:lpstr>
      <vt:lpstr>Batang</vt:lpstr>
      <vt:lpstr>MS Mincho</vt:lpstr>
      <vt:lpstr>MS PGothic</vt:lpstr>
      <vt:lpstr>MS PGothic</vt:lpstr>
      <vt:lpstr>新細明體</vt:lpstr>
      <vt:lpstr>Arial</vt:lpstr>
      <vt:lpstr>Arial Black</vt:lpstr>
      <vt:lpstr>Arial Narrow</vt:lpstr>
      <vt:lpstr>Arial Rounded MT Bold</vt:lpstr>
      <vt:lpstr>Calibri</vt:lpstr>
      <vt:lpstr>Cambria</vt:lpstr>
      <vt:lpstr>Century Gothic</vt:lpstr>
      <vt:lpstr>Comic Sans MS</vt:lpstr>
      <vt:lpstr>Dutch801 XBd BT</vt:lpstr>
      <vt:lpstr>Garamond</vt:lpstr>
      <vt:lpstr>Helvetica</vt:lpstr>
      <vt:lpstr>inherit</vt:lpstr>
      <vt:lpstr>Palatino Linotype</vt:lpstr>
      <vt:lpstr>Poster</vt:lpstr>
      <vt:lpstr>Symbol</vt:lpstr>
      <vt:lpstr>Times New Roman</vt:lpstr>
      <vt:lpstr>Wingdings</vt:lpstr>
      <vt:lpstr>QCI_CF_QCY001</vt:lpstr>
      <vt:lpstr>1_QCI_CF_QCY001</vt:lpstr>
      <vt:lpstr>2_QCI_CF_QCY001</vt:lpstr>
      <vt:lpstr>3_QCI_CF_QCY001</vt:lpstr>
      <vt:lpstr>4_QCI_CF_QCY001</vt:lpstr>
      <vt:lpstr>5_QCI_CF_QCY001</vt:lpstr>
      <vt:lpstr>6_QCI_CF_QCY001</vt:lpstr>
      <vt:lpstr>7_QCI_CF_QCY001</vt:lpstr>
      <vt:lpstr>8_QCI_CF_QCY001</vt:lpstr>
      <vt:lpstr>blank</vt:lpstr>
      <vt:lpstr>9_QCI_CF_QCY001</vt:lpstr>
      <vt:lpstr>10_QCI_CF_QCY001</vt:lpstr>
      <vt:lpstr>11_QCI_CF_QCY001</vt:lpstr>
      <vt:lpstr>12_QCI_CF_QCY001</vt:lpstr>
      <vt:lpstr>13_QCI_CF_QCY001</vt:lpstr>
      <vt:lpstr>14_QCI_CF_QCY001</vt:lpstr>
      <vt:lpstr>15_QCI_CF_QCY001</vt:lpstr>
      <vt:lpstr>16_QCI_CF_QCY001</vt:lpstr>
      <vt:lpstr>think-cell Slide</vt:lpstr>
      <vt:lpstr>Worksheet</vt:lpstr>
      <vt:lpstr>Photo Editor Photo</vt:lpstr>
      <vt:lpstr>Document</vt:lpstr>
      <vt:lpstr>Clip</vt:lpstr>
      <vt:lpstr>ZED Assessors Training Programme</vt:lpstr>
      <vt:lpstr>Overview of of 5 days</vt:lpstr>
      <vt:lpstr>ZED Faculty</vt:lpstr>
      <vt:lpstr>ZED  Observer Faculty</vt:lpstr>
      <vt:lpstr>ZED Assessors Training Program</vt:lpstr>
      <vt:lpstr>Introductory Session</vt:lpstr>
      <vt:lpstr>Day 1 Session 1 - Your Role &amp; Introduction of ZED</vt:lpstr>
      <vt:lpstr>Day-1 Sessions  </vt:lpstr>
      <vt:lpstr>Day-2 Sessions  </vt:lpstr>
      <vt:lpstr>Day-3 Sessions  </vt:lpstr>
      <vt:lpstr>Day-4 Sessions  </vt:lpstr>
      <vt:lpstr>Day-5 Sessions  </vt:lpstr>
      <vt:lpstr>Evaluation Criteria for  5 Days Assessors Training Programme  </vt:lpstr>
      <vt:lpstr>A. EVALUATION CRITERIA:</vt:lpstr>
      <vt:lpstr>B. MANDATORY REQUIREMENT: </vt:lpstr>
      <vt:lpstr>C. DETAILS OF THE EVALUATION CRITERIA:</vt:lpstr>
      <vt:lpstr>C. DETAILS OF THE EVALUATION CRITERIA:     1. Continuous/Ongoing Evaluation          (cont......)</vt:lpstr>
      <vt:lpstr>2. Case Study Exercises / Role Play</vt:lpstr>
      <vt:lpstr>2. Mock Delivery of allocated Topic/Case-Study: cont.........</vt:lpstr>
      <vt:lpstr>3. Written Examination:</vt:lpstr>
      <vt:lpstr>Day 1 Session 1 - Introduction of ZED : ZED Journey</vt:lpstr>
      <vt:lpstr>THE ZED JOURNEY</vt:lpstr>
      <vt:lpstr>ZED Genesis</vt:lpstr>
      <vt:lpstr>PowerPoint Presentation</vt:lpstr>
      <vt:lpstr>The Scheme</vt:lpstr>
      <vt:lpstr>Roadmap</vt:lpstr>
      <vt:lpstr>Objectivities of ZED Scheme</vt:lpstr>
      <vt:lpstr>Applicability of the Scheme (1/2)</vt:lpstr>
      <vt:lpstr>Applicability of the Scheme (2/2)</vt:lpstr>
      <vt:lpstr>Activities under ZED Scheme</vt:lpstr>
      <vt:lpstr>Methodology – key components </vt:lpstr>
      <vt:lpstr>Scheme governance</vt:lpstr>
      <vt:lpstr>ZED Rating &amp; Certification </vt:lpstr>
      <vt:lpstr>How does ZED rating system work?</vt:lpstr>
      <vt:lpstr>7 Step Process flow for ZED rating</vt:lpstr>
      <vt:lpstr>FINANCIAL ASSISTANCE - Conditions</vt:lpstr>
      <vt:lpstr>Financial Support to MSMEs by Government Micro: 80%, Small: 60%, Medium: 50%</vt:lpstr>
      <vt:lpstr>Benefits of ZED Scheme for MSMEs</vt:lpstr>
      <vt:lpstr>www.zed.org.in</vt:lpstr>
      <vt:lpstr>PowerPoint Presentation</vt:lpstr>
      <vt:lpstr>PowerPoint Presentation</vt:lpstr>
      <vt:lpstr>PowerPoint Presentation</vt:lpstr>
      <vt:lpstr>ZED Assessors Training Program</vt:lpstr>
      <vt:lpstr>The ZED Maturity Assessment Model</vt:lpstr>
      <vt:lpstr>The ZED Model (1/2)</vt:lpstr>
      <vt:lpstr>The ZED Model (2/2)</vt:lpstr>
      <vt:lpstr>Organizational level Parameters</vt:lpstr>
      <vt:lpstr>Organizational level Parameters</vt:lpstr>
      <vt:lpstr>Organizational level Parameters</vt:lpstr>
      <vt:lpstr>Organizational level Parameters</vt:lpstr>
      <vt:lpstr>Organizational level Parameters</vt:lpstr>
      <vt:lpstr>Organizational level Parameters</vt:lpstr>
      <vt:lpstr>Organizational level Parameters</vt:lpstr>
      <vt:lpstr>PowerPoint Presentation</vt:lpstr>
      <vt:lpstr>PowerPoint Presentation</vt:lpstr>
      <vt:lpstr>PowerPoint Presentation</vt:lpstr>
      <vt:lpstr>PowerPoint Presentation</vt:lpstr>
      <vt:lpstr>ZED PARAMETERS CLASSIFICATION</vt:lpstr>
      <vt:lpstr>Day 1 Session III &amp; IV – ZED Maturity Assessment Model ZED Deployment Disciplines</vt:lpstr>
      <vt:lpstr>PowerPoint Presentation</vt:lpstr>
      <vt:lpstr>ZED Assessors Training Program</vt:lpstr>
      <vt:lpstr>ZED Disciplines  </vt:lpstr>
      <vt:lpstr>Day 1 Session III – ZED Maturity Assessment Model ZED Deployment Disciplines</vt:lpstr>
      <vt:lpstr>1 . PRODUCTION MANAGEMENT  (INFRASTRUCTURE) </vt:lpstr>
      <vt:lpstr>ENABLERS &amp; RESULTS</vt:lpstr>
      <vt:lpstr>Transformational Change Process</vt:lpstr>
      <vt:lpstr>Enablers</vt:lpstr>
      <vt:lpstr>Results</vt:lpstr>
      <vt:lpstr>CAUSE AND EFFECT RELATIONSHIP</vt:lpstr>
      <vt:lpstr>1.   PRODUCTION MANAGEMENT (INFRASTRUCTURE)  </vt:lpstr>
      <vt:lpstr>1.1  SWATCCH WORKPLACE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Swachh Company</vt:lpstr>
      <vt:lpstr>PowerPoint Presentation</vt:lpstr>
      <vt:lpstr> 1 - 02 Daily Work Management (C-2)</vt:lpstr>
      <vt:lpstr>PowerPoint Presentation</vt:lpstr>
      <vt:lpstr>PowerPoint Presentation</vt:lpstr>
      <vt:lpstr>Daily Work Management</vt:lpstr>
      <vt:lpstr>Daily Work</vt:lpstr>
      <vt:lpstr>Daily Work Management Board</vt:lpstr>
      <vt:lpstr>1 - 03 Plant Layout (K-1)</vt:lpstr>
      <vt:lpstr>PowerPoint Presentation</vt:lpstr>
      <vt:lpstr>PowerPoint Presentation</vt:lpstr>
      <vt:lpstr>JIT Layout</vt:lpstr>
      <vt:lpstr>Randomly developed Layout</vt:lpstr>
      <vt:lpstr>Types of Layout</vt:lpstr>
      <vt:lpstr> 1 - 04 Technology Upgradation (A-1)</vt:lpstr>
      <vt:lpstr>PowerPoint Presentation</vt:lpstr>
      <vt:lpstr>PowerPoint Presentation</vt:lpstr>
      <vt:lpstr> 1 - 05 Low Cost Automation (A-3)</vt:lpstr>
      <vt:lpstr>PowerPoint Presentation</vt:lpstr>
      <vt:lpstr>PowerPoint Presentation</vt:lpstr>
      <vt:lpstr>What is Low Cost Automation?</vt:lpstr>
      <vt:lpstr>Advantages of LCA</vt:lpstr>
      <vt:lpstr>LCA Mechanisms</vt:lpstr>
      <vt:lpstr>PowerPoint Presentation</vt:lpstr>
      <vt:lpstr>PowerPoint Presentation</vt:lpstr>
      <vt:lpstr>PowerPoint Presentation</vt:lpstr>
      <vt:lpstr>Exercise-1</vt:lpstr>
      <vt:lpstr> 1 - 06 Planned Maintenance (C-3)</vt:lpstr>
      <vt:lpstr>PowerPoint Presentation</vt:lpstr>
      <vt:lpstr>PowerPoint Presentation</vt:lpstr>
      <vt:lpstr>PowerPoint Presentation</vt:lpstr>
      <vt:lpstr>Step – 1 Clean and inspect</vt:lpstr>
      <vt:lpstr>PowerPoint Presentation</vt:lpstr>
      <vt:lpstr>Step – 2 Countermeasure against Inassessible Area</vt:lpstr>
      <vt:lpstr>Step – 2 Countermeasure against Source of Contamination</vt:lpstr>
      <vt:lpstr>Step – 3  CLITA Standard</vt:lpstr>
      <vt:lpstr>Step – 3  Visualization</vt:lpstr>
      <vt:lpstr>Step – 4 Conduct General Inspection</vt:lpstr>
      <vt:lpstr>Step – 4 Conduct General Inspection</vt:lpstr>
      <vt:lpstr> 1 - 07 Overall Equipment Effectiveness (P-4) </vt:lpstr>
      <vt:lpstr>PowerPoint Presentation</vt:lpstr>
      <vt:lpstr>Six Big Losses of Equipment</vt:lpstr>
      <vt:lpstr>PowerPoint Presentation</vt:lpstr>
      <vt:lpstr>Overall Equipment Effectiveness (OEE)</vt:lpstr>
      <vt:lpstr>OEE (Example) </vt:lpstr>
      <vt:lpstr>PowerPoint Presentation</vt:lpstr>
      <vt:lpstr>Waste Management (A-4)</vt:lpstr>
      <vt:lpstr>PowerPoint Presentation</vt:lpstr>
      <vt:lpstr>PowerPoint Presentation</vt:lpstr>
      <vt:lpstr>How to reduce Waste (Muda)?</vt:lpstr>
      <vt:lpstr>Muda : Waste</vt:lpstr>
      <vt:lpstr>Muri : Strain</vt:lpstr>
      <vt:lpstr>Muri : Strain</vt:lpstr>
      <vt:lpstr>Mura : Imbalance</vt:lpstr>
      <vt:lpstr>Mura : Imbalance</vt:lpstr>
      <vt:lpstr>Exercise-2</vt:lpstr>
      <vt:lpstr>ZED Assessors Training Program</vt:lpstr>
      <vt:lpstr>Day 1 Session IV – ZED Maturity Assessment Model ZED Deployment Disciplines</vt:lpstr>
      <vt:lpstr>2. PRODUCTION MANAGEMENT  (SUPPLY CHAIN) </vt:lpstr>
      <vt:lpstr>PowerPoint Presentation</vt:lpstr>
      <vt:lpstr>2 - 01 Materials Management</vt:lpstr>
      <vt:lpstr>PowerPoint Presentation</vt:lpstr>
      <vt:lpstr>PowerPoint Presentation</vt:lpstr>
      <vt:lpstr>2 - 02 Material Handling </vt:lpstr>
      <vt:lpstr>PowerPoint Presentation</vt:lpstr>
      <vt:lpstr>PowerPoint Presentation</vt:lpstr>
      <vt:lpstr>Time Spent in Material Handling</vt:lpstr>
      <vt:lpstr>Exercise-3</vt:lpstr>
      <vt:lpstr> 2 – 03 Supplier Development</vt:lpstr>
      <vt:lpstr>PowerPoint Presentation</vt:lpstr>
      <vt:lpstr>Improvements done at Steel Supplier</vt:lpstr>
      <vt:lpstr>PowerPoint Presentation</vt:lpstr>
      <vt:lpstr>2 - 04 Outsourcing</vt:lpstr>
      <vt:lpstr>PowerPoint Presentation</vt:lpstr>
      <vt:lpstr>PowerPoint Presentation</vt:lpstr>
      <vt:lpstr>2 - 05 Transport and Storage</vt:lpstr>
      <vt:lpstr>PowerPoint Presentation</vt:lpstr>
      <vt:lpstr>PowerPoint Presentation</vt:lpstr>
      <vt:lpstr> 2 - 06 Timely Delivery</vt:lpstr>
      <vt:lpstr>PowerPoint Presentation</vt:lpstr>
      <vt:lpstr>PowerPoint Presentation</vt:lpstr>
      <vt:lpstr>OTIF</vt:lpstr>
      <vt:lpstr>How to improve OTIF?</vt:lpstr>
      <vt:lpstr>2 - 07 Customer  Education</vt:lpstr>
      <vt:lpstr>PowerPoint Presentation</vt:lpstr>
      <vt:lpstr>PowerPoint Presentation</vt:lpstr>
      <vt:lpstr> 2 - 08 Customer Servicing </vt:lpstr>
      <vt:lpstr>PowerPoint Presentation</vt:lpstr>
      <vt:lpstr>PowerPoint Presentation</vt:lpstr>
      <vt:lpstr>Exercise-4</vt:lpstr>
      <vt:lpstr>Exercise-4</vt:lpstr>
      <vt:lpstr>ZED Assessors Training Program</vt:lpstr>
      <vt:lpstr>Day 2 Session I  – ZED Maturity Assessment Model ZED Deployment Disciplines</vt:lpstr>
      <vt:lpstr>PowerPoint Presentation</vt:lpstr>
      <vt:lpstr>3 - 01 Process Capability Assessment &amp; Enhancement</vt:lpstr>
      <vt:lpstr>PowerPoint Presentation</vt:lpstr>
      <vt:lpstr>PowerPoint Presentation</vt:lpstr>
      <vt:lpstr>PowerPoint Presentation</vt:lpstr>
      <vt:lpstr>PowerPoint Presentation</vt:lpstr>
      <vt:lpstr>PowerPoint Presentation</vt:lpstr>
      <vt:lpstr>PowerPoint Presentation</vt:lpstr>
      <vt:lpstr>Control Charts</vt:lpstr>
      <vt:lpstr>Examples of Control Charts</vt:lpstr>
      <vt:lpstr>Examples of Control Charts</vt:lpstr>
      <vt:lpstr>3 -02  Process Validation</vt:lpstr>
      <vt:lpstr>PowerPoint Presentation</vt:lpstr>
      <vt:lpstr>PowerPoint Presentation</vt:lpstr>
      <vt:lpstr>3 -03 Process Control</vt:lpstr>
      <vt:lpstr>PowerPoint Presentation</vt:lpstr>
      <vt:lpstr>PowerPoint Presentation</vt:lpstr>
      <vt:lpstr>3-04 Outgoing  Quality</vt:lpstr>
      <vt:lpstr>PowerPoint Presentation</vt:lpstr>
      <vt:lpstr>PowerPoint Presentation</vt:lpstr>
      <vt:lpstr>Exercise-5</vt:lpstr>
      <vt:lpstr>3-05 In-house Quality</vt:lpstr>
      <vt:lpstr>PowerPoint Presentation</vt:lpstr>
      <vt:lpstr>PowerPoint Presentation</vt:lpstr>
      <vt:lpstr>3-06 Field Performance Quality </vt:lpstr>
      <vt:lpstr>PowerPoint Presentation</vt:lpstr>
      <vt:lpstr>PowerPoint Presentation</vt:lpstr>
      <vt:lpstr>3-07 Scrap Reduction</vt:lpstr>
      <vt:lpstr>PowerPoint Presentation</vt:lpstr>
      <vt:lpstr>PowerPoint Presentation</vt:lpstr>
      <vt:lpstr>3-08 Improvement in Process Capability (Cp/Cpk)</vt:lpstr>
      <vt:lpstr>PowerPoint Presentation</vt:lpstr>
      <vt:lpstr>PowerPoint Presentation</vt:lpstr>
      <vt:lpstr>Exercise-6</vt:lpstr>
      <vt:lpstr>ZED Assessors Training  Program</vt:lpstr>
      <vt:lpstr>Day 2 Session II  – ZED Maturity Assessment Mode ZED Deployment Disciplines</vt:lpstr>
      <vt:lpstr>PowerPoint Presentation</vt:lpstr>
      <vt:lpstr>4-01 Technology Selection Environmental Management</vt:lpstr>
      <vt:lpstr>ENVIRONMENTAL ACTS IN INDIA</vt:lpstr>
      <vt:lpstr>Environmental Issues </vt:lpstr>
      <vt:lpstr>PowerPoint Presentation</vt:lpstr>
      <vt:lpstr>PowerPoint Presentation</vt:lpstr>
      <vt:lpstr>Environmental aspects at Technology Selection and Continual Upgradation </vt:lpstr>
      <vt:lpstr>4-02 Pollution Control System for Abatement of Effluents, Emissions etc.</vt:lpstr>
      <vt:lpstr>PowerPoint Presentation</vt:lpstr>
      <vt:lpstr>PowerPoint Presentation</vt:lpstr>
      <vt:lpstr>PowerPoint Presentation</vt:lpstr>
      <vt:lpstr>PowerPoint Presentation</vt:lpstr>
      <vt:lpstr>PowerPoint Presentation</vt:lpstr>
      <vt:lpstr>PowerPoint Presentation</vt:lpstr>
      <vt:lpstr>4-03 Environmental Protection Equipment</vt:lpstr>
      <vt:lpstr>PowerPoint Presentation</vt:lpstr>
      <vt:lpstr>PowerPoint Presentation</vt:lpstr>
      <vt:lpstr>4-04 Planned Maintenance</vt:lpstr>
      <vt:lpstr>PowerPoint Presentation</vt:lpstr>
      <vt:lpstr>PowerPoint Presentation</vt:lpstr>
      <vt:lpstr>Maintenance types</vt:lpstr>
      <vt:lpstr>PowerPoint Presentation</vt:lpstr>
      <vt:lpstr>4-05 Design Compliance</vt:lpstr>
      <vt:lpstr>PowerPoint Presentation</vt:lpstr>
      <vt:lpstr>PowerPoint Presentation</vt:lpstr>
      <vt:lpstr>Eco friendly product</vt:lpstr>
      <vt:lpstr>Eco Friendly Design</vt:lpstr>
      <vt:lpstr>4-06 Disposal after use</vt:lpstr>
      <vt:lpstr>PowerPoint Presentation</vt:lpstr>
      <vt:lpstr>PowerPoint Presentation</vt:lpstr>
      <vt:lpstr>4-07 Environment Management Performance</vt:lpstr>
      <vt:lpstr>PowerPoint Presentation</vt:lpstr>
      <vt:lpstr>PowerPoint Presentation</vt:lpstr>
      <vt:lpstr>4-08 &amp; 4-09 Natural Resources  Management</vt:lpstr>
      <vt:lpstr>PowerPoint Presentation</vt:lpstr>
      <vt:lpstr>4-08 Natural Resource Conservation</vt:lpstr>
      <vt:lpstr>PowerPoint Presentation</vt:lpstr>
      <vt:lpstr>Natural Resource Management – some aspects</vt:lpstr>
      <vt:lpstr>Conservation of Natural Resources</vt:lpstr>
      <vt:lpstr>PowerPoint Presentation</vt:lpstr>
      <vt:lpstr>4-09 Outcome  of Natural Resource Conservation</vt:lpstr>
      <vt:lpstr>PowerPoint Presentation</vt:lpstr>
      <vt:lpstr>PowerPoint Presentation</vt:lpstr>
      <vt:lpstr> Energy Performance</vt:lpstr>
      <vt:lpstr>PowerPoint Presentation</vt:lpstr>
      <vt:lpstr>Conservation of Natural Resources</vt:lpstr>
      <vt:lpstr>How to conserve Natural Resources</vt:lpstr>
      <vt:lpstr>Reduce</vt:lpstr>
      <vt:lpstr>Save</vt:lpstr>
      <vt:lpstr>Reuse</vt:lpstr>
      <vt:lpstr>Recycle</vt:lpstr>
      <vt:lpstr>Exercise-7</vt:lpstr>
      <vt:lpstr>Exercise-8</vt:lpstr>
      <vt:lpstr>ZED Assessors Training  Program</vt:lpstr>
      <vt:lpstr>Day 2 Session III  – ZED Maturity Assessment Mode ZED Deployment Disciplines</vt:lpstr>
      <vt:lpstr>PowerPoint Presentation</vt:lpstr>
      <vt:lpstr>5-01 People Development</vt:lpstr>
      <vt:lpstr>PowerPoint Presentation</vt:lpstr>
      <vt:lpstr>PowerPoint Presentation</vt:lpstr>
      <vt:lpstr>PowerPoint Presentation</vt:lpstr>
      <vt:lpstr>PowerPoint Presentation</vt:lpstr>
      <vt:lpstr>5-02 Employee Involvement</vt:lpstr>
      <vt:lpstr>PowerPoint Presentation</vt:lpstr>
      <vt:lpstr>PowerPoint Presentation</vt:lpstr>
      <vt:lpstr>Levels of Employee Involvement</vt:lpstr>
      <vt:lpstr>5-03 Total Employee Involvement</vt:lpstr>
      <vt:lpstr>PowerPoint Presentation</vt:lpstr>
      <vt:lpstr>PowerPoint Presentation</vt:lpstr>
      <vt:lpstr>Exercise-9</vt:lpstr>
      <vt:lpstr>PowerPoint Presentation</vt:lpstr>
      <vt:lpstr>6-01 Safe Working Environment</vt:lpstr>
      <vt:lpstr>PowerPoint Presentation</vt:lpstr>
      <vt:lpstr>PowerPoint Presentation</vt:lpstr>
      <vt:lpstr>What  is SMS?</vt:lpstr>
      <vt:lpstr>PowerPoint Presentation</vt:lpstr>
      <vt:lpstr>PowerPoint Presentation</vt:lpstr>
      <vt:lpstr>PowerPoint Presentation</vt:lpstr>
      <vt:lpstr>6-02 Safety Performance</vt:lpstr>
      <vt:lpstr>PowerPoint Presentation</vt:lpstr>
      <vt:lpstr>PowerPoint Presentation</vt:lpstr>
      <vt:lpstr>Exercise-10</vt:lpstr>
      <vt:lpstr>PowerPoint Presentation</vt:lpstr>
      <vt:lpstr>7-00 Intellectual Property</vt:lpstr>
      <vt:lpstr>Laws for IP Protection</vt:lpstr>
      <vt:lpstr>7-01 Trade Mark</vt:lpstr>
      <vt:lpstr>PowerPoint Presentation</vt:lpstr>
      <vt:lpstr>PowerPoint Presentation</vt:lpstr>
      <vt:lpstr>What is a trademark?</vt:lpstr>
      <vt:lpstr>7-02 Industrial Design</vt:lpstr>
      <vt:lpstr>PowerPoint Presentation</vt:lpstr>
      <vt:lpstr>PowerPoint Presentation</vt:lpstr>
      <vt:lpstr>What is an Industrial Design?</vt:lpstr>
      <vt:lpstr>7-03 Copyright</vt:lpstr>
      <vt:lpstr>PowerPoint Presentation</vt:lpstr>
      <vt:lpstr>PowerPoint Presentation</vt:lpstr>
      <vt:lpstr>Purpose of Copyright</vt:lpstr>
      <vt:lpstr>PowerPoint Presentation</vt:lpstr>
      <vt:lpstr>7-04 Patent</vt:lpstr>
      <vt:lpstr>PowerPoint Presentation</vt:lpstr>
      <vt:lpstr>PowerPoint Presentation</vt:lpstr>
      <vt:lpstr>What is a Patent?</vt:lpstr>
      <vt:lpstr>PowerPoint Presentation</vt:lpstr>
      <vt:lpstr>Infringement</vt:lpstr>
      <vt:lpstr>Exercise-11</vt:lpstr>
      <vt:lpstr>ZED Assessors Training  Program</vt:lpstr>
      <vt:lpstr>Day 2 Session IV  – ZED Maturity Assessment Model ZED Deployment Disciplines</vt:lpstr>
      <vt:lpstr>PowerPoint Presentation</vt:lpstr>
      <vt:lpstr>8-01 Design Capability</vt:lpstr>
      <vt:lpstr>PowerPoint Presentation</vt:lpstr>
      <vt:lpstr>PowerPoint Presentation</vt:lpstr>
      <vt:lpstr>8-02 Design Process</vt:lpstr>
      <vt:lpstr>PowerPoint Presentation</vt:lpstr>
      <vt:lpstr>PowerPoint Presentation</vt:lpstr>
      <vt:lpstr> Design  &amp; Development Process</vt:lpstr>
      <vt:lpstr>Exercise-12</vt:lpstr>
      <vt:lpstr>Day 2 Session II  – ZED Maturity Assessment Mode ZED Deployment Disciplines</vt:lpstr>
      <vt:lpstr>PowerPoint Presentation</vt:lpstr>
      <vt:lpstr>PowerPoint Presentation</vt:lpstr>
      <vt:lpstr>9-01    System for Energy Efficiency</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9-02 Planned Maintenance </vt:lpstr>
      <vt:lpstr>PowerPoint Presentation</vt:lpstr>
      <vt:lpstr>PowerPoint Presentation</vt:lpstr>
      <vt:lpstr>9-03 Energy Management Performance</vt:lpstr>
      <vt:lpstr>PowerPoint Presentation</vt:lpstr>
      <vt:lpstr>PowerPoint Presentation</vt:lpstr>
      <vt:lpstr>Exercise-13</vt:lpstr>
      <vt:lpstr>10. Performance Management</vt:lpstr>
      <vt:lpstr>PowerPoint Presentation</vt:lpstr>
      <vt:lpstr>10-01 Inventory Turnover</vt:lpstr>
      <vt:lpstr>PowerPoint Presentation</vt:lpstr>
      <vt:lpstr>PowerPoint Presentation</vt:lpstr>
      <vt:lpstr>10-02 Turnover Growth</vt:lpstr>
      <vt:lpstr>PowerPoint Presentation</vt:lpstr>
      <vt:lpstr>PowerPoint Presentation</vt:lpstr>
      <vt:lpstr>10-03 Profit Growth</vt:lpstr>
      <vt:lpstr>PowerPoint Presentation</vt:lpstr>
      <vt:lpstr>PowerPoint Presentation</vt:lpstr>
      <vt:lpstr>Exercise-14</vt:lpstr>
      <vt:lpstr>Day 4 Session I  –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creator>Lenovo12</dc:creator>
  <cp:lastModifiedBy>Hari Thapliyal</cp:lastModifiedBy>
  <cp:revision>215</cp:revision>
  <cp:lastPrinted>2017-02-06T06:08:06Z</cp:lastPrinted>
  <dcterms:created xsi:type="dcterms:W3CDTF">2017-02-03T08:59:49Z</dcterms:created>
  <dcterms:modified xsi:type="dcterms:W3CDTF">2017-11-06T02:11:46Z</dcterms:modified>
</cp:coreProperties>
</file>